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2" r:id="rId6"/>
    <p:sldId id="260" r:id="rId7"/>
    <p:sldId id="261" r:id="rId8"/>
    <p:sldId id="263" r:id="rId9"/>
    <p:sldId id="264" r:id="rId10"/>
    <p:sldId id="266" r:id="rId11"/>
    <p:sldId id="265" r:id="rId12"/>
    <p:sldId id="267" r:id="rId13"/>
    <p:sldId id="268" r:id="rId14"/>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39DE92E-1156-4BB4-BFC9-125AF31F9080}">
          <p14:sldIdLst>
            <p14:sldId id="256"/>
            <p14:sldId id="257"/>
            <p14:sldId id="258"/>
            <p14:sldId id="259"/>
            <p14:sldId id="262"/>
          </p14:sldIdLst>
        </p14:section>
        <p14:section name="Sección sin título" id="{2DA51CBC-527E-47BC-9251-9BE3C8972F67}">
          <p14:sldIdLst>
            <p14:sldId id="260"/>
            <p14:sldId id="261"/>
            <p14:sldId id="263"/>
            <p14:sldId id="264"/>
            <p14:sldId id="266"/>
            <p14:sldId id="265"/>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5" d="100"/>
          <a:sy n="65" d="100"/>
        </p:scale>
        <p:origin x="-1578" y="-10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E5FB7-ED9C-4D38-98DE-6C85FDDEC154}" type="datetimeFigureOut">
              <a:rPr lang="es-PA" smtClean="0"/>
              <a:t>13/07/12</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40099-A9F7-4656-B3FB-18BEB8C0B323}" type="slidenum">
              <a:rPr lang="es-PA" smtClean="0"/>
              <a:t>‹Nº›</a:t>
            </a:fld>
            <a:endParaRPr lang="es-PA"/>
          </a:p>
        </p:txBody>
      </p:sp>
    </p:spTree>
    <p:extLst>
      <p:ext uri="{BB962C8B-B14F-4D97-AF65-F5344CB8AC3E}">
        <p14:creationId xmlns:p14="http://schemas.microsoft.com/office/powerpoint/2010/main" val="418475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4E240099-A9F7-4656-B3FB-18BEB8C0B323}" type="slidenum">
              <a:rPr lang="es-PA" smtClean="0"/>
              <a:t>9</a:t>
            </a:fld>
            <a:endParaRPr lang="es-PA"/>
          </a:p>
        </p:txBody>
      </p:sp>
    </p:spTree>
    <p:extLst>
      <p:ext uri="{BB962C8B-B14F-4D97-AF65-F5344CB8AC3E}">
        <p14:creationId xmlns:p14="http://schemas.microsoft.com/office/powerpoint/2010/main" val="30296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4E240099-A9F7-4656-B3FB-18BEB8C0B323}" type="slidenum">
              <a:rPr lang="es-PA" smtClean="0"/>
              <a:t>11</a:t>
            </a:fld>
            <a:endParaRPr lang="es-PA"/>
          </a:p>
        </p:txBody>
      </p:sp>
    </p:spTree>
    <p:extLst>
      <p:ext uri="{BB962C8B-B14F-4D97-AF65-F5344CB8AC3E}">
        <p14:creationId xmlns:p14="http://schemas.microsoft.com/office/powerpoint/2010/main" val="398559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20" name="19 Marcador de pie de página"/>
          <p:cNvSpPr>
            <a:spLocks noGrp="1"/>
          </p:cNvSpPr>
          <p:nvPr>
            <p:ph type="ftr" sz="quarter" idx="11"/>
          </p:nvPr>
        </p:nvSpPr>
        <p:spPr/>
        <p:txBody>
          <a:bodyPr/>
          <a:lstStyle>
            <a:extLst/>
          </a:lstStyle>
          <a:p>
            <a:endParaRPr lang="es-PA"/>
          </a:p>
        </p:txBody>
      </p:sp>
      <p:sp>
        <p:nvSpPr>
          <p:cNvPr id="10" name="9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5" name="4 Marcador de pie de página"/>
          <p:cNvSpPr>
            <a:spLocks noGrp="1"/>
          </p:cNvSpPr>
          <p:nvPr>
            <p:ph type="ftr" sz="quarter" idx="11"/>
          </p:nvPr>
        </p:nvSpPr>
        <p:spPr/>
        <p:txBody>
          <a:bodyPr/>
          <a:lstStyle>
            <a:extLst/>
          </a:lstStyle>
          <a:p>
            <a:endParaRPr lang="es-PA"/>
          </a:p>
        </p:txBody>
      </p:sp>
      <p:sp>
        <p:nvSpPr>
          <p:cNvPr id="6" name="5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8" name="7 Marcador de pie de página"/>
          <p:cNvSpPr>
            <a:spLocks noGrp="1"/>
          </p:cNvSpPr>
          <p:nvPr>
            <p:ph type="ftr" sz="quarter" idx="11"/>
          </p:nvPr>
        </p:nvSpPr>
        <p:spPr/>
        <p:txBody>
          <a:bodyPr/>
          <a:lstStyle>
            <a:extLst/>
          </a:lstStyle>
          <a:p>
            <a:endParaRPr lang="es-PA"/>
          </a:p>
        </p:txBody>
      </p:sp>
      <p:sp>
        <p:nvSpPr>
          <p:cNvPr id="9" name="8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4" name="3 Marcador de pie de página"/>
          <p:cNvSpPr>
            <a:spLocks noGrp="1"/>
          </p:cNvSpPr>
          <p:nvPr>
            <p:ph type="ftr" sz="quarter" idx="11"/>
          </p:nvPr>
        </p:nvSpPr>
        <p:spPr/>
        <p:txBody>
          <a:bodyPr/>
          <a:lstStyle>
            <a:extLst/>
          </a:lstStyle>
          <a:p>
            <a:endParaRPr lang="es-PA"/>
          </a:p>
        </p:txBody>
      </p:sp>
      <p:sp>
        <p:nvSpPr>
          <p:cNvPr id="5" name="4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3" name="2 Marcador de pie de página"/>
          <p:cNvSpPr>
            <a:spLocks noGrp="1"/>
          </p:cNvSpPr>
          <p:nvPr>
            <p:ph type="ftr" sz="quarter" idx="11"/>
          </p:nvPr>
        </p:nvSpPr>
        <p:spPr/>
        <p:txBody>
          <a:bodyPr/>
          <a:lstStyle>
            <a:extLst/>
          </a:lstStyle>
          <a:p>
            <a:endParaRPr lang="es-PA"/>
          </a:p>
        </p:txBody>
      </p:sp>
      <p:sp>
        <p:nvSpPr>
          <p:cNvPr id="4" name="3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863C4FC4-E6A1-43CF-A436-D8C04648269A}" type="datetimeFigureOut">
              <a:rPr lang="es-PA" smtClean="0"/>
              <a:t>13/07/12</a:t>
            </a:fld>
            <a:endParaRPr lang="es-PA"/>
          </a:p>
        </p:txBody>
      </p:sp>
      <p:sp>
        <p:nvSpPr>
          <p:cNvPr id="6" name="5 Marcador de pie de página"/>
          <p:cNvSpPr>
            <a:spLocks noGrp="1"/>
          </p:cNvSpPr>
          <p:nvPr>
            <p:ph type="ftr" sz="quarter" idx="11"/>
          </p:nvPr>
        </p:nvSpPr>
        <p:spPr/>
        <p:txBody>
          <a:bodyPr/>
          <a:lstStyle>
            <a:extLst/>
          </a:lstStyle>
          <a:p>
            <a:endParaRPr lang="es-PA"/>
          </a:p>
        </p:txBody>
      </p:sp>
      <p:sp>
        <p:nvSpPr>
          <p:cNvPr id="7" name="6 Marcador de número de diapositiva"/>
          <p:cNvSpPr>
            <a:spLocks noGrp="1"/>
          </p:cNvSpPr>
          <p:nvPr>
            <p:ph type="sldNum" sz="quarter" idx="12"/>
          </p:nvPr>
        </p:nvSpPr>
        <p:spPr/>
        <p:txBody>
          <a:bodyPr/>
          <a:lstStyle>
            <a:extLst/>
          </a:lstStyle>
          <a:p>
            <a:fld id="{EAD7634E-9690-4300-AE25-28A7738EFD7C}" type="slidenum">
              <a:rPr lang="es-PA" smtClean="0"/>
              <a:t>‹Nº›</a:t>
            </a:fld>
            <a:endParaRPr lang="es-PA"/>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63C4FC4-E6A1-43CF-A436-D8C04648269A}" type="datetimeFigureOut">
              <a:rPr lang="es-PA" smtClean="0"/>
              <a:t>13/07/12</a:t>
            </a:fld>
            <a:endParaRPr lang="es-PA"/>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PA"/>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AD7634E-9690-4300-AE25-28A7738EFD7C}" type="slidenum">
              <a:rPr lang="es-PA" smtClean="0"/>
              <a:t>‹Nº›</a:t>
            </a:fld>
            <a:endParaRPr lang="es-PA"/>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ldis_1266@hotmail.e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waldistrudiscastro22@educapanama.edu.p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otos.infojardin.com/subida-foto/images/cqs1233795120o.gif" TargetMode="External"/><Relationship Id="rId2" Type="http://schemas.openxmlformats.org/officeDocument/2006/relationships/hyperlink" Target="http://www.bebescr.com/media/gemelos.jpg" TargetMode="External"/><Relationship Id="rId1" Type="http://schemas.openxmlformats.org/officeDocument/2006/relationships/slideLayout" Target="../slideLayouts/slideLayout6.xml"/><Relationship Id="rId5" Type="http://schemas.openxmlformats.org/officeDocument/2006/relationships/hyperlink" Target="http://lilicomunicacion.files.wordpress.com/2011/01/comunicando.jpg" TargetMode="External"/><Relationship Id="rId4" Type="http://schemas.openxmlformats.org/officeDocument/2006/relationships/hyperlink" Target="http://lasnarraciones.galeon.com/comunicacion.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file:///C:\Users\PC-03\Desktop\WALDISTRUDIS%20CASTRO\ELEMENTOS_DE_LA_COMUNICACI&#195;%25u201CN_%5bSaveYouTube.com%5d.3gp" TargetMode="Externa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nmIpKCn_04"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omerique.net/pub/euda/lengua/3_eso/gramatica/u_1_gramatica_3_eso_elementos_de_la_comunicacion_tipos_de_lenguaje.pdf" TargetMode="External"/><Relationship Id="rId4" Type="http://schemas.openxmlformats.org/officeDocument/2006/relationships/hyperlink" Target="http://danov89.wordpress.com/el-proceso-de-la-comunicac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1475656" y="404664"/>
            <a:ext cx="7406640" cy="1472184"/>
          </a:xfrm>
        </p:spPr>
        <p:txBody>
          <a:bodyPr>
            <a:noAutofit/>
          </a:bodyPr>
          <a:lstStyle/>
          <a:p>
            <a:pPr algn="ctr"/>
            <a:r>
              <a:rPr lang="es-MX" sz="5400" b="1" dirty="0">
                <a:solidFill>
                  <a:schemeClr val="accent1">
                    <a:lumMod val="75000"/>
                  </a:schemeClr>
                </a:solidFill>
              </a:rPr>
              <a:t>Aprendiendo a comunicarnos mejor. </a:t>
            </a:r>
            <a:endParaRPr lang="es-PA" sz="5400" b="1" dirty="0">
              <a:solidFill>
                <a:schemeClr val="accent1">
                  <a:lumMod val="75000"/>
                </a:schemeClr>
              </a:solidFill>
            </a:endParaRPr>
          </a:p>
        </p:txBody>
      </p:sp>
      <p:sp>
        <p:nvSpPr>
          <p:cNvPr id="3" name="2 Subtítulo"/>
          <p:cNvSpPr>
            <a:spLocks noGrp="1"/>
          </p:cNvSpPr>
          <p:nvPr>
            <p:ph type="subTitle" idx="1"/>
          </p:nvPr>
        </p:nvSpPr>
        <p:spPr>
          <a:xfrm>
            <a:off x="1403648" y="2924944"/>
            <a:ext cx="7560840" cy="1752600"/>
          </a:xfrm>
        </p:spPr>
        <p:txBody>
          <a:bodyPr>
            <a:noAutofit/>
          </a:bodyPr>
          <a:lstStyle/>
          <a:p>
            <a:pPr algn="ctr"/>
            <a:r>
              <a:rPr lang="es-PA" sz="2800" b="1" dirty="0" smtClean="0">
                <a:solidFill>
                  <a:srgbClr val="FF0000"/>
                </a:solidFill>
              </a:rPr>
              <a:t>Actividades de aprendizaje segundo grado</a:t>
            </a:r>
          </a:p>
          <a:p>
            <a:pPr algn="ctr"/>
            <a:r>
              <a:rPr lang="es-MX" sz="2800" b="1" dirty="0">
                <a:solidFill>
                  <a:srgbClr val="FF0000"/>
                </a:solidFill>
              </a:rPr>
              <a:t>Autora: Waldistrudis Castro</a:t>
            </a:r>
            <a:endParaRPr lang="es-PA" sz="2800" b="1" dirty="0">
              <a:solidFill>
                <a:srgbClr val="FF0000"/>
              </a:solidFill>
            </a:endParaRPr>
          </a:p>
          <a:p>
            <a:pPr algn="ctr"/>
            <a:r>
              <a:rPr lang="es-MX" sz="2800" b="1" dirty="0">
                <a:solidFill>
                  <a:srgbClr val="FF0000"/>
                </a:solidFill>
              </a:rPr>
              <a:t> </a:t>
            </a:r>
            <a:endParaRPr lang="es-PA" sz="2800" b="1" dirty="0">
              <a:solidFill>
                <a:srgbClr val="FF0000"/>
              </a:solidFill>
            </a:endParaRPr>
          </a:p>
          <a:p>
            <a:pPr algn="ctr"/>
            <a:r>
              <a:rPr lang="es-MX" sz="2800" b="1" dirty="0">
                <a:solidFill>
                  <a:srgbClr val="FF0000"/>
                </a:solidFill>
              </a:rPr>
              <a:t>Contacto:</a:t>
            </a:r>
            <a:endParaRPr lang="es-PA" sz="2800" b="1" dirty="0">
              <a:solidFill>
                <a:srgbClr val="FF0000"/>
              </a:solidFill>
            </a:endParaRPr>
          </a:p>
          <a:p>
            <a:pPr algn="ctr"/>
            <a:r>
              <a:rPr lang="es-MX" sz="2800" b="1" u="sng" dirty="0">
                <a:solidFill>
                  <a:srgbClr val="FF0000"/>
                </a:solidFill>
                <a:hlinkClick r:id="rId3"/>
              </a:rPr>
              <a:t>w</a:t>
            </a:r>
            <a:r>
              <a:rPr lang="es-MX" sz="2800" b="1" u="sng" dirty="0" smtClean="0">
                <a:solidFill>
                  <a:srgbClr val="FF0000"/>
                </a:solidFill>
                <a:hlinkClick r:id="rId3"/>
              </a:rPr>
              <a:t>aldis_1266@hotmail.es</a:t>
            </a:r>
            <a:endParaRPr lang="es-PA" sz="2800" b="1" dirty="0">
              <a:solidFill>
                <a:srgbClr val="FF0000"/>
              </a:solidFill>
            </a:endParaRPr>
          </a:p>
          <a:p>
            <a:pPr algn="ctr"/>
            <a:r>
              <a:rPr lang="es-MX" sz="2800" b="1" u="sng" dirty="0">
                <a:solidFill>
                  <a:srgbClr val="FF0000"/>
                </a:solidFill>
                <a:hlinkClick r:id="rId4"/>
              </a:rPr>
              <a:t>waldistrudiscastro22@educapanama.edu.pa</a:t>
            </a:r>
            <a:endParaRPr lang="es-PA" sz="2800" b="1" dirty="0">
              <a:solidFill>
                <a:srgbClr val="FF0000"/>
              </a:solidFill>
            </a:endParaRPr>
          </a:p>
          <a:p>
            <a:pPr algn="ctr"/>
            <a:endParaRPr lang="es-PA" sz="2800" b="1" dirty="0">
              <a:solidFill>
                <a:srgbClr val="FF0000"/>
              </a:solidFill>
            </a:endParaRPr>
          </a:p>
        </p:txBody>
      </p:sp>
    </p:spTree>
    <p:extLst>
      <p:ext uri="{BB962C8B-B14F-4D97-AF65-F5344CB8AC3E}">
        <p14:creationId xmlns:p14="http://schemas.microsoft.com/office/powerpoint/2010/main" val="36530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CRÉDITOS DE IMAGEN</a:t>
            </a:r>
            <a:endParaRPr lang="es-PA" dirty="0"/>
          </a:p>
        </p:txBody>
      </p:sp>
      <p:sp>
        <p:nvSpPr>
          <p:cNvPr id="3" name="2 Rectángulo"/>
          <p:cNvSpPr/>
          <p:nvPr/>
        </p:nvSpPr>
        <p:spPr>
          <a:xfrm>
            <a:off x="1115616" y="1700808"/>
            <a:ext cx="7704856" cy="1384995"/>
          </a:xfrm>
          <a:prstGeom prst="rect">
            <a:avLst/>
          </a:prstGeom>
        </p:spPr>
        <p:txBody>
          <a:bodyPr wrap="square">
            <a:spAutoFit/>
          </a:bodyPr>
          <a:lstStyle/>
          <a:p>
            <a:r>
              <a:rPr lang="es-PA" sz="2800" dirty="0">
                <a:hlinkClick r:id="rId2"/>
              </a:rPr>
              <a:t>http://</a:t>
            </a:r>
            <a:r>
              <a:rPr lang="es-PA" sz="2800" dirty="0" smtClean="0">
                <a:hlinkClick r:id="rId2"/>
              </a:rPr>
              <a:t>www.bebescr.com/media/gemelos.jpg</a:t>
            </a:r>
            <a:endParaRPr lang="es-PA" sz="2800" dirty="0" smtClean="0"/>
          </a:p>
          <a:p>
            <a:endParaRPr lang="es-PA" sz="2800" dirty="0" smtClean="0"/>
          </a:p>
          <a:p>
            <a:endParaRPr lang="es-PA" sz="2800" dirty="0"/>
          </a:p>
        </p:txBody>
      </p:sp>
      <p:sp>
        <p:nvSpPr>
          <p:cNvPr id="4" name="3 Rectángulo"/>
          <p:cNvSpPr/>
          <p:nvPr/>
        </p:nvSpPr>
        <p:spPr>
          <a:xfrm>
            <a:off x="1140748" y="2182505"/>
            <a:ext cx="5455222" cy="1815882"/>
          </a:xfrm>
          <a:prstGeom prst="rect">
            <a:avLst/>
          </a:prstGeom>
        </p:spPr>
        <p:txBody>
          <a:bodyPr wrap="square">
            <a:spAutoFit/>
          </a:bodyPr>
          <a:lstStyle/>
          <a:p>
            <a:endParaRPr lang="es-PA" sz="2800" dirty="0" smtClean="0">
              <a:hlinkClick r:id="rId3"/>
            </a:endParaRPr>
          </a:p>
          <a:p>
            <a:r>
              <a:rPr lang="es-PA" sz="2800" dirty="0" smtClean="0">
                <a:hlinkClick r:id="rId3"/>
              </a:rPr>
              <a:t>http</a:t>
            </a:r>
            <a:r>
              <a:rPr lang="es-PA" sz="2800" dirty="0">
                <a:hlinkClick r:id="rId3"/>
              </a:rPr>
              <a:t>://</a:t>
            </a:r>
            <a:r>
              <a:rPr lang="es-PA" sz="2800" dirty="0" smtClean="0">
                <a:hlinkClick r:id="rId3"/>
              </a:rPr>
              <a:t>fotos.infojardin.com/subida-foto/images/cqs1233795120o.gif</a:t>
            </a:r>
            <a:endParaRPr lang="es-PA" sz="2800" dirty="0" smtClean="0"/>
          </a:p>
          <a:p>
            <a:endParaRPr lang="es-PA" sz="2800" dirty="0"/>
          </a:p>
        </p:txBody>
      </p:sp>
      <p:sp>
        <p:nvSpPr>
          <p:cNvPr id="5" name="4 Rectángulo"/>
          <p:cNvSpPr/>
          <p:nvPr/>
        </p:nvSpPr>
        <p:spPr>
          <a:xfrm>
            <a:off x="1111250" y="3105835"/>
            <a:ext cx="7205165" cy="3108543"/>
          </a:xfrm>
          <a:prstGeom prst="rect">
            <a:avLst/>
          </a:prstGeom>
        </p:spPr>
        <p:txBody>
          <a:bodyPr wrap="square">
            <a:spAutoFit/>
          </a:bodyPr>
          <a:lstStyle/>
          <a:p>
            <a:endParaRPr lang="es-PA" sz="2800" dirty="0" smtClean="0">
              <a:hlinkClick r:id="rId4"/>
            </a:endParaRPr>
          </a:p>
          <a:p>
            <a:endParaRPr lang="es-PA" sz="2800" dirty="0" smtClean="0">
              <a:hlinkClick r:id="rId4"/>
            </a:endParaRPr>
          </a:p>
          <a:p>
            <a:r>
              <a:rPr lang="es-PA" sz="2800" dirty="0" smtClean="0">
                <a:hlinkClick r:id="rId4"/>
              </a:rPr>
              <a:t>http</a:t>
            </a:r>
            <a:r>
              <a:rPr lang="es-PA" sz="2800" dirty="0">
                <a:hlinkClick r:id="rId4"/>
              </a:rPr>
              <a:t>://</a:t>
            </a:r>
            <a:r>
              <a:rPr lang="es-PA" sz="2800" dirty="0" smtClean="0">
                <a:hlinkClick r:id="rId4"/>
              </a:rPr>
              <a:t>lasnarraciones.galeon.com/co</a:t>
            </a:r>
          </a:p>
          <a:p>
            <a:endParaRPr lang="es-PA" sz="2800" dirty="0">
              <a:hlinkClick r:id="rId4"/>
            </a:endParaRPr>
          </a:p>
          <a:p>
            <a:endParaRPr lang="es-PA" sz="2800" dirty="0" smtClean="0">
              <a:hlinkClick r:id="rId4"/>
            </a:endParaRPr>
          </a:p>
          <a:p>
            <a:endParaRPr lang="es-PA" sz="2800" dirty="0">
              <a:hlinkClick r:id="rId4"/>
            </a:endParaRPr>
          </a:p>
          <a:p>
            <a:endParaRPr lang="es-PA" sz="2800" dirty="0"/>
          </a:p>
        </p:txBody>
      </p:sp>
      <p:sp>
        <p:nvSpPr>
          <p:cNvPr id="6" name="5 Rectángulo"/>
          <p:cNvSpPr/>
          <p:nvPr/>
        </p:nvSpPr>
        <p:spPr>
          <a:xfrm>
            <a:off x="1251780" y="4365104"/>
            <a:ext cx="5455222" cy="2246769"/>
          </a:xfrm>
          <a:prstGeom prst="rect">
            <a:avLst/>
          </a:prstGeom>
        </p:spPr>
        <p:txBody>
          <a:bodyPr wrap="square">
            <a:spAutoFit/>
          </a:bodyPr>
          <a:lstStyle/>
          <a:p>
            <a:r>
              <a:rPr lang="es-PA" sz="2800" dirty="0">
                <a:hlinkClick r:id="rId5"/>
              </a:rPr>
              <a:t>municacion.jpg</a:t>
            </a:r>
          </a:p>
          <a:p>
            <a:endParaRPr lang="es-PA" sz="2800" dirty="0">
              <a:hlinkClick r:id="rId5"/>
            </a:endParaRPr>
          </a:p>
          <a:p>
            <a:r>
              <a:rPr lang="es-PA" sz="2800" dirty="0" smtClean="0">
                <a:hlinkClick r:id="rId5"/>
              </a:rPr>
              <a:t>http</a:t>
            </a:r>
            <a:r>
              <a:rPr lang="es-PA" sz="2800" dirty="0">
                <a:hlinkClick r:id="rId5"/>
              </a:rPr>
              <a:t>://</a:t>
            </a:r>
            <a:r>
              <a:rPr lang="es-PA" sz="2800" dirty="0" smtClean="0">
                <a:hlinkClick r:id="rId5"/>
              </a:rPr>
              <a:t>lilicomunicacion.files.wordpress.com/2011/01/comunicando.jpg</a:t>
            </a:r>
            <a:endParaRPr lang="es-PA" sz="2800" dirty="0" smtClean="0"/>
          </a:p>
          <a:p>
            <a:endParaRPr lang="es-PA" sz="2800" dirty="0"/>
          </a:p>
        </p:txBody>
      </p:sp>
    </p:spTree>
    <p:extLst>
      <p:ext uri="{BB962C8B-B14F-4D97-AF65-F5344CB8AC3E}">
        <p14:creationId xmlns:p14="http://schemas.microsoft.com/office/powerpoint/2010/main" val="3133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188640"/>
            <a:ext cx="8964488" cy="6186309"/>
          </a:xfrm>
          <a:prstGeom prst="rect">
            <a:avLst/>
          </a:prstGeom>
        </p:spPr>
        <p:txBody>
          <a:bodyPr wrap="square">
            <a:spAutoFit/>
          </a:bodyPr>
          <a:lstStyle/>
          <a:p>
            <a:r>
              <a:rPr lang="es-MX" sz="3600" b="1" dirty="0"/>
              <a:t>Aplicaciones:</a:t>
            </a:r>
            <a:r>
              <a:rPr lang="es-MX" sz="3600" dirty="0"/>
              <a:t> </a:t>
            </a:r>
            <a:endParaRPr lang="es-PA" sz="3600" dirty="0"/>
          </a:p>
          <a:p>
            <a:pPr lvl="0"/>
            <a:r>
              <a:rPr lang="es-MX" sz="3600" dirty="0"/>
              <a:t>Power </a:t>
            </a:r>
            <a:r>
              <a:rPr lang="es-MX" sz="3600" dirty="0" smtClean="0"/>
              <a:t>Point</a:t>
            </a:r>
            <a:endParaRPr lang="es-PA" sz="3600" dirty="0"/>
          </a:p>
          <a:p>
            <a:r>
              <a:rPr lang="es-MX" sz="3600" b="1" dirty="0"/>
              <a:t> </a:t>
            </a:r>
            <a:endParaRPr lang="es-PA" sz="3600" dirty="0"/>
          </a:p>
          <a:p>
            <a:r>
              <a:rPr lang="es-MX" sz="3600" b="1" dirty="0"/>
              <a:t>Ubicación en el programa de estudios</a:t>
            </a:r>
            <a:endParaRPr lang="es-PA" sz="3600" dirty="0"/>
          </a:p>
          <a:p>
            <a:r>
              <a:rPr lang="es-MX" sz="3600" b="1" dirty="0"/>
              <a:t>Asignatura: </a:t>
            </a:r>
            <a:r>
              <a:rPr lang="es-MX" sz="3600" dirty="0">
                <a:latin typeface="Times New Roman" pitchFamily="18" charset="0"/>
                <a:cs typeface="Times New Roman" pitchFamily="18" charset="0"/>
              </a:rPr>
              <a:t>Español</a:t>
            </a:r>
            <a:endParaRPr lang="es-PA" sz="3600" dirty="0">
              <a:latin typeface="Times New Roman" pitchFamily="18" charset="0"/>
              <a:cs typeface="Times New Roman" pitchFamily="18" charset="0"/>
            </a:endParaRPr>
          </a:p>
          <a:p>
            <a:r>
              <a:rPr lang="es-MX" sz="3600" b="1" dirty="0"/>
              <a:t>Área: </a:t>
            </a:r>
            <a:r>
              <a:rPr lang="es-MX" sz="3600" dirty="0">
                <a:latin typeface="Times New Roman" pitchFamily="18" charset="0"/>
                <a:cs typeface="Times New Roman" pitchFamily="18" charset="0"/>
              </a:rPr>
              <a:t>Comunicación Oral y Escrita</a:t>
            </a:r>
            <a:endParaRPr lang="es-PA" sz="3600" dirty="0">
              <a:latin typeface="Times New Roman" pitchFamily="18" charset="0"/>
              <a:cs typeface="Times New Roman" pitchFamily="18" charset="0"/>
            </a:endParaRPr>
          </a:p>
          <a:p>
            <a:r>
              <a:rPr lang="es-MX" sz="3600" dirty="0">
                <a:latin typeface="Times New Roman" pitchFamily="18" charset="0"/>
                <a:cs typeface="Times New Roman" pitchFamily="18" charset="0"/>
              </a:rPr>
              <a:t> </a:t>
            </a:r>
            <a:endParaRPr lang="es-PA" sz="3600" dirty="0">
              <a:latin typeface="Times New Roman" pitchFamily="18" charset="0"/>
              <a:cs typeface="Times New Roman" pitchFamily="18" charset="0"/>
            </a:endParaRPr>
          </a:p>
          <a:p>
            <a:r>
              <a:rPr lang="es-ES" sz="3600" b="1" dirty="0"/>
              <a:t>Materias </a:t>
            </a:r>
            <a:r>
              <a:rPr lang="pt-BR" sz="3600" b="1" dirty="0"/>
              <a:t>correlacionadas:</a:t>
            </a:r>
            <a:endParaRPr lang="es-PA" sz="3600" dirty="0"/>
          </a:p>
          <a:p>
            <a:pPr marL="571500" lvl="0" indent="-571500">
              <a:buFont typeface="Wingdings" pitchFamily="2" charset="2"/>
              <a:buChar char="v"/>
            </a:pPr>
            <a:r>
              <a:rPr lang="es-MX" sz="3600" dirty="0"/>
              <a:t>Ciencias Sociales</a:t>
            </a:r>
            <a:endParaRPr lang="es-PA" sz="3600" dirty="0"/>
          </a:p>
          <a:p>
            <a:pPr marL="571500" lvl="0" indent="-571500">
              <a:buFont typeface="Wingdings" pitchFamily="2" charset="2"/>
              <a:buChar char="v"/>
            </a:pPr>
            <a:r>
              <a:rPr lang="es-MX" sz="3600" dirty="0"/>
              <a:t>Religión</a:t>
            </a:r>
            <a:endParaRPr lang="es-PA" sz="3600" dirty="0"/>
          </a:p>
          <a:p>
            <a:pPr marL="571500" indent="-571500">
              <a:buFont typeface="Wingdings" pitchFamily="2" charset="2"/>
              <a:buChar char="v"/>
            </a:pPr>
            <a:r>
              <a:rPr lang="es-MX" sz="3600" dirty="0"/>
              <a:t>Expresiones Artísticas</a:t>
            </a:r>
            <a:endParaRPr lang="es-PA" sz="3600" dirty="0"/>
          </a:p>
        </p:txBody>
      </p:sp>
    </p:spTree>
    <p:extLst>
      <p:ext uri="{BB962C8B-B14F-4D97-AF65-F5344CB8AC3E}">
        <p14:creationId xmlns:p14="http://schemas.microsoft.com/office/powerpoint/2010/main" val="95389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548680"/>
            <a:ext cx="2304256" cy="1143000"/>
          </a:xfrm>
        </p:spPr>
        <p:txBody>
          <a:bodyPr/>
          <a:lstStyle/>
          <a:p>
            <a:r>
              <a:rPr lang="es-PA" dirty="0" smtClean="0"/>
              <a:t>TIEMPO</a:t>
            </a:r>
            <a:endParaRPr lang="es-PA" dirty="0"/>
          </a:p>
        </p:txBody>
      </p:sp>
      <p:sp>
        <p:nvSpPr>
          <p:cNvPr id="3" name="2 CuadroTexto"/>
          <p:cNvSpPr txBox="1"/>
          <p:nvPr/>
        </p:nvSpPr>
        <p:spPr>
          <a:xfrm>
            <a:off x="755576" y="1949931"/>
            <a:ext cx="8136904" cy="830997"/>
          </a:xfrm>
          <a:prstGeom prst="rect">
            <a:avLst/>
          </a:prstGeom>
          <a:noFill/>
        </p:spPr>
        <p:txBody>
          <a:bodyPr wrap="square" rtlCol="0">
            <a:spAutoFit/>
          </a:bodyPr>
          <a:lstStyle/>
          <a:p>
            <a:r>
              <a:rPr lang="es-PA" sz="4800" dirty="0" smtClean="0"/>
              <a:t>3 horas de 45 minutos cada una</a:t>
            </a:r>
            <a:endParaRPr lang="es-PA" sz="4800" dirty="0"/>
          </a:p>
        </p:txBody>
      </p:sp>
      <p:pic>
        <p:nvPicPr>
          <p:cNvPr id="3074" name="Picture 2" descr="C:\Users\PC-03\Desktop\WALDISTRUDIS CASTRO\Gifs%20Animados%20Relojes%2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179164"/>
            <a:ext cx="337562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03\Desktop\WALDISTRUDIS CASTRO\cqs1233795120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476672"/>
            <a:ext cx="3568440" cy="1143000"/>
          </a:xfrm>
        </p:spPr>
        <p:txBody>
          <a:bodyPr>
            <a:normAutofit fontScale="90000"/>
          </a:bodyPr>
          <a:lstStyle/>
          <a:p>
            <a:pPr algn="ctr"/>
            <a:r>
              <a:rPr lang="es-PA" dirty="0" smtClean="0"/>
              <a:t>OBJETIVO</a:t>
            </a:r>
            <a:br>
              <a:rPr lang="es-PA" dirty="0" smtClean="0"/>
            </a:br>
            <a:endParaRPr lang="es-PA" dirty="0"/>
          </a:p>
        </p:txBody>
      </p:sp>
      <p:sp>
        <p:nvSpPr>
          <p:cNvPr id="3" name="2 Rectángulo"/>
          <p:cNvSpPr/>
          <p:nvPr/>
        </p:nvSpPr>
        <p:spPr>
          <a:xfrm>
            <a:off x="755576" y="1196752"/>
            <a:ext cx="8064896" cy="5078313"/>
          </a:xfrm>
          <a:prstGeom prst="rect">
            <a:avLst/>
          </a:prstGeom>
        </p:spPr>
        <p:txBody>
          <a:bodyPr wrap="square">
            <a:spAutoFit/>
          </a:bodyPr>
          <a:lstStyle/>
          <a:p>
            <a:r>
              <a:rPr lang="es-PA" sz="3600" i="1" dirty="0"/>
              <a:t>Distingue  los elementos de </a:t>
            </a:r>
            <a:r>
              <a:rPr lang="es-PA" sz="3600" i="1" dirty="0" smtClean="0"/>
              <a:t>la </a:t>
            </a:r>
            <a:r>
              <a:rPr lang="es-PA" sz="3600" i="1" dirty="0"/>
              <a:t>comunicación en diferentes textos y situaciones de su entorno, mediante la proyección de un video con el cual los estudiantes deberán elaborar una presentación en Power Point, con el propósito de obtener una buena comunicación, debido que en la actualidad se presentan diversos problemas por falta de un adecuado proceso comunicativo. </a:t>
            </a:r>
            <a:endParaRPr lang="es-PA" sz="3600" dirty="0"/>
          </a:p>
        </p:txBody>
      </p:sp>
    </p:spTree>
    <p:extLst>
      <p:ext uri="{BB962C8B-B14F-4D97-AF65-F5344CB8AC3E}">
        <p14:creationId xmlns:p14="http://schemas.microsoft.com/office/powerpoint/2010/main" val="373091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81270"/>
            <a:ext cx="6048672" cy="1143000"/>
          </a:xfrm>
        </p:spPr>
        <p:txBody>
          <a:bodyPr/>
          <a:lstStyle/>
          <a:p>
            <a:r>
              <a:rPr lang="es-PA" dirty="0" smtClean="0"/>
              <a:t>Situación de aprendizaje</a:t>
            </a:r>
            <a:endParaRPr lang="es-PA" dirty="0"/>
          </a:p>
        </p:txBody>
      </p:sp>
      <p:sp>
        <p:nvSpPr>
          <p:cNvPr id="3" name="2 Rectángulo"/>
          <p:cNvSpPr/>
          <p:nvPr/>
        </p:nvSpPr>
        <p:spPr>
          <a:xfrm>
            <a:off x="539552" y="1443841"/>
            <a:ext cx="8208912" cy="4832092"/>
          </a:xfrm>
          <a:prstGeom prst="rect">
            <a:avLst/>
          </a:prstGeom>
        </p:spPr>
        <p:txBody>
          <a:bodyPr wrap="square">
            <a:spAutoFit/>
          </a:bodyPr>
          <a:lstStyle/>
          <a:p>
            <a:r>
              <a:rPr lang="es-MX" sz="2800" dirty="0"/>
              <a:t>Había una vez un grupo de niños dialogando sobre temas de la actualidad todos deseaban hablar a la vez y no lograban entenderse. Escuchando este bullicio la maestra aprovecha para comentarles sobre los elementos de la comunicación y su importancia. </a:t>
            </a:r>
            <a:endParaRPr lang="es-PA" sz="2800" dirty="0"/>
          </a:p>
          <a:p>
            <a:r>
              <a:rPr lang="es-MX" sz="2800" dirty="0"/>
              <a:t>Con una actitud de cooperación y  cortesía  todos reflexionan sobre el valor de una buena comunicación.</a:t>
            </a:r>
            <a:endParaRPr lang="es-PA" sz="2800" dirty="0"/>
          </a:p>
          <a:p>
            <a:r>
              <a:rPr lang="es-MX" sz="2800" dirty="0"/>
              <a:t>Ellos preguntan: ¿Cuándo vamos a dialogar sobre los problemas de nuestra institución educativa?, </a:t>
            </a:r>
            <a:endParaRPr lang="es-PA" sz="2800" dirty="0"/>
          </a:p>
          <a:p>
            <a:r>
              <a:rPr lang="es-MX" sz="2800" dirty="0"/>
              <a:t>Todos quieren opinar, dice Luz: debemos aprender a comunicarnos.</a:t>
            </a:r>
            <a:endParaRPr lang="es-PA" sz="2800" dirty="0"/>
          </a:p>
        </p:txBody>
      </p:sp>
    </p:spTree>
    <p:extLst>
      <p:ext uri="{BB962C8B-B14F-4D97-AF65-F5344CB8AC3E}">
        <p14:creationId xmlns:p14="http://schemas.microsoft.com/office/powerpoint/2010/main" val="10935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2502"/>
            <a:ext cx="8229600" cy="1143000"/>
          </a:xfrm>
        </p:spPr>
        <p:txBody>
          <a:bodyPr/>
          <a:lstStyle/>
          <a:p>
            <a:r>
              <a:rPr lang="es-PA" dirty="0" smtClean="0"/>
              <a:t>PREGUNTA GENERADORA</a:t>
            </a:r>
            <a:endParaRPr lang="es-PA" dirty="0"/>
          </a:p>
        </p:txBody>
      </p:sp>
      <p:sp>
        <p:nvSpPr>
          <p:cNvPr id="3" name="2 Rectángulo"/>
          <p:cNvSpPr/>
          <p:nvPr/>
        </p:nvSpPr>
        <p:spPr>
          <a:xfrm>
            <a:off x="467544" y="1268761"/>
            <a:ext cx="8424936" cy="5460469"/>
          </a:xfrm>
          <a:prstGeom prst="rect">
            <a:avLst/>
          </a:prstGeom>
        </p:spPr>
        <p:txBody>
          <a:bodyPr wrap="square">
            <a:spAutoFit/>
          </a:bodyPr>
          <a:lstStyle/>
          <a:p>
            <a:pPr>
              <a:spcBef>
                <a:spcPts val="100"/>
              </a:spcBef>
              <a:spcAft>
                <a:spcPts val="100"/>
              </a:spcAft>
            </a:pPr>
            <a:r>
              <a:rPr lang="es-MX" sz="3600" b="1" dirty="0">
                <a:latin typeface="Arial"/>
                <a:ea typeface="Times New Roman"/>
              </a:rPr>
              <a:t>¿Por qué piensas tú que los niños de la historia, no se entendían cuando hablaban todos al mismo tiempo</a:t>
            </a:r>
            <a:r>
              <a:rPr lang="es-MX" sz="3600" b="1" dirty="0" smtClean="0">
                <a:latin typeface="Arial"/>
                <a:ea typeface="Times New Roman"/>
              </a:rPr>
              <a:t>?</a:t>
            </a:r>
          </a:p>
          <a:p>
            <a:r>
              <a:rPr lang="es-MX" sz="4000" dirty="0"/>
              <a:t>Preguntas guías:</a:t>
            </a:r>
            <a:endParaRPr lang="es-PA" sz="4000" dirty="0"/>
          </a:p>
          <a:p>
            <a:r>
              <a:rPr lang="es-MX" sz="4000" dirty="0"/>
              <a:t>¿Cuáles son los elementos de la comunicación?</a:t>
            </a:r>
            <a:endParaRPr lang="es-PA" sz="4000" dirty="0"/>
          </a:p>
          <a:p>
            <a:r>
              <a:rPr lang="es-MX" sz="4000" dirty="0"/>
              <a:t>¿Cómo podemos obtener una excelente comunicación, respetando sus </a:t>
            </a:r>
            <a:r>
              <a:rPr lang="es-MX" sz="4000" dirty="0" smtClean="0"/>
              <a:t>elemento?</a:t>
            </a:r>
            <a:endParaRPr lang="es-PA" sz="4000" dirty="0">
              <a:effectLst/>
              <a:latin typeface="Times New Roman"/>
              <a:ea typeface="Times New Roman"/>
            </a:endParaRPr>
          </a:p>
        </p:txBody>
      </p:sp>
    </p:spTree>
    <p:extLst>
      <p:ext uri="{BB962C8B-B14F-4D97-AF65-F5344CB8AC3E}">
        <p14:creationId xmlns:p14="http://schemas.microsoft.com/office/powerpoint/2010/main" val="4497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76672"/>
            <a:ext cx="6912768" cy="1152128"/>
          </a:xfrm>
          <a:blipFill>
            <a:blip r:embed="rId3"/>
            <a:tile tx="0" ty="0" sx="100000" sy="100000" flip="none" algn="tl"/>
          </a:blipFill>
        </p:spPr>
        <p:txBody>
          <a:bodyPr>
            <a:noAutofit/>
          </a:bodyPr>
          <a:lstStyle/>
          <a:p>
            <a:pPr algn="ctr"/>
            <a:r>
              <a:rPr lang="es-PA" sz="4800" dirty="0" smtClean="0"/>
              <a:t/>
            </a:r>
            <a:br>
              <a:rPr lang="es-PA" sz="4800" dirty="0" smtClean="0"/>
            </a:br>
            <a:r>
              <a:rPr lang="es-PA" sz="4800" dirty="0" smtClean="0"/>
              <a:t>ACTIVIDADES </a:t>
            </a:r>
            <a:r>
              <a:rPr lang="es-PA" sz="4800" dirty="0"/>
              <a:t>O TAREAS 	</a:t>
            </a:r>
            <a:r>
              <a:rPr lang="es-PA" sz="4800" dirty="0" smtClean="0"/>
              <a:t/>
            </a:r>
            <a:br>
              <a:rPr lang="es-PA" sz="4800" dirty="0" smtClean="0"/>
            </a:br>
            <a:r>
              <a:rPr lang="es-PA" sz="4800" dirty="0"/>
              <a:t>	</a:t>
            </a:r>
          </a:p>
        </p:txBody>
      </p:sp>
      <p:sp>
        <p:nvSpPr>
          <p:cNvPr id="3" name="2 Rectángulo"/>
          <p:cNvSpPr/>
          <p:nvPr/>
        </p:nvSpPr>
        <p:spPr>
          <a:xfrm>
            <a:off x="1593623" y="1340768"/>
            <a:ext cx="6840760" cy="4714111"/>
          </a:xfrm>
          <a:prstGeom prst="rect">
            <a:avLst/>
          </a:prstGeom>
          <a:blipFill>
            <a:blip r:embed="rId3"/>
            <a:tile tx="0" ty="0" sx="100000" sy="100000" flip="none" algn="tl"/>
          </a:blipFill>
        </p:spPr>
        <p:txBody>
          <a:bodyPr wrap="square">
            <a:spAutoFit/>
          </a:bodyPr>
          <a:lstStyle/>
          <a:p>
            <a:pPr marL="342900" marR="0" lvl="0" indent="-342900">
              <a:spcBef>
                <a:spcPts val="100"/>
              </a:spcBef>
              <a:spcAft>
                <a:spcPts val="100"/>
              </a:spcAft>
              <a:buFont typeface="Symbol"/>
              <a:buBlip>
                <a:blip r:embed="rId4"/>
              </a:buBlip>
            </a:pPr>
            <a:r>
              <a:rPr lang="es-MX" sz="2800" dirty="0">
                <a:latin typeface="Arial"/>
                <a:ea typeface="Times New Roman"/>
              </a:rPr>
              <a:t>Observara un </a:t>
            </a:r>
            <a:r>
              <a:rPr lang="es-MX" sz="2800" u="sng" dirty="0">
                <a:solidFill>
                  <a:srgbClr val="0000FF"/>
                </a:solidFill>
                <a:latin typeface="Arial"/>
                <a:ea typeface="Times New Roman"/>
                <a:hlinkClick r:id="rId5" action="ppaction://hlinkfile"/>
              </a:rPr>
              <a:t>video</a:t>
            </a:r>
            <a:r>
              <a:rPr lang="es-MX" sz="2800" dirty="0">
                <a:latin typeface="Arial"/>
                <a:ea typeface="Times New Roman"/>
              </a:rPr>
              <a:t>.</a:t>
            </a:r>
            <a:endParaRPr lang="es-PA" sz="4000" dirty="0">
              <a:latin typeface="Times New Roman"/>
              <a:ea typeface="Times New Roman"/>
            </a:endParaRPr>
          </a:p>
          <a:p>
            <a:pPr marL="342900" marR="0" lvl="0" indent="-342900">
              <a:spcBef>
                <a:spcPts val="100"/>
              </a:spcBef>
              <a:spcAft>
                <a:spcPts val="100"/>
              </a:spcAft>
              <a:buFont typeface="Symbol"/>
              <a:buBlip>
                <a:blip r:embed="rId4"/>
              </a:buBlip>
            </a:pPr>
            <a:r>
              <a:rPr lang="es-MX" sz="2800" dirty="0">
                <a:latin typeface="Arial"/>
                <a:ea typeface="Times New Roman"/>
              </a:rPr>
              <a:t>Comenta lo observado.</a:t>
            </a:r>
            <a:endParaRPr lang="es-PA" sz="4000" dirty="0">
              <a:latin typeface="Times New Roman"/>
              <a:ea typeface="Times New Roman"/>
            </a:endParaRPr>
          </a:p>
          <a:p>
            <a:pPr marL="342900" marR="0" lvl="0" indent="-342900">
              <a:spcBef>
                <a:spcPts val="100"/>
              </a:spcBef>
              <a:spcAft>
                <a:spcPts val="100"/>
              </a:spcAft>
              <a:buFont typeface="Symbol"/>
              <a:buBlip>
                <a:blip r:embed="rId4"/>
              </a:buBlip>
            </a:pPr>
            <a:r>
              <a:rPr lang="es-MX" sz="2800" dirty="0">
                <a:latin typeface="Arial"/>
                <a:ea typeface="Times New Roman"/>
              </a:rPr>
              <a:t>Participa en lluvias de ideas acerca de la comunicación</a:t>
            </a:r>
            <a:endParaRPr lang="es-PA" sz="4000" dirty="0">
              <a:latin typeface="Times New Roman"/>
              <a:ea typeface="Times New Roman"/>
            </a:endParaRPr>
          </a:p>
          <a:p>
            <a:pPr marL="342900" marR="0" lvl="0" indent="-342900">
              <a:spcBef>
                <a:spcPts val="100"/>
              </a:spcBef>
              <a:spcAft>
                <a:spcPts val="100"/>
              </a:spcAft>
              <a:buFont typeface="Symbol"/>
              <a:buBlip>
                <a:blip r:embed="rId4"/>
              </a:buBlip>
            </a:pPr>
            <a:r>
              <a:rPr lang="es-MX" sz="2800" dirty="0">
                <a:latin typeface="Arial"/>
                <a:ea typeface="Times New Roman"/>
              </a:rPr>
              <a:t>Realiza una dinámica</a:t>
            </a:r>
            <a:r>
              <a:rPr lang="es-MX" sz="4000" dirty="0">
                <a:latin typeface="Times New Roman"/>
                <a:ea typeface="Times New Roman"/>
              </a:rPr>
              <a:t> </a:t>
            </a:r>
            <a:r>
              <a:rPr lang="es-MX" sz="2800" dirty="0">
                <a:latin typeface="Arial"/>
                <a:ea typeface="Times New Roman"/>
              </a:rPr>
              <a:t>“La Pelota Preguntona”.</a:t>
            </a:r>
            <a:endParaRPr lang="es-PA" sz="4000" dirty="0">
              <a:latin typeface="Times New Roman"/>
              <a:ea typeface="Times New Roman"/>
            </a:endParaRPr>
          </a:p>
          <a:p>
            <a:pPr marL="342900" marR="0" lvl="0" indent="-342900">
              <a:spcBef>
                <a:spcPts val="100"/>
              </a:spcBef>
              <a:spcAft>
                <a:spcPts val="100"/>
              </a:spcAft>
              <a:buFont typeface="Symbol"/>
              <a:buBlip>
                <a:blip r:embed="rId4"/>
              </a:buBlip>
            </a:pPr>
            <a:r>
              <a:rPr lang="es-MX" sz="2800" dirty="0">
                <a:latin typeface="Arial"/>
                <a:ea typeface="Times New Roman"/>
              </a:rPr>
              <a:t>Elabora una presentación en Power Point que contenga  una historia</a:t>
            </a:r>
            <a:endParaRPr lang="es-PA" sz="4000" dirty="0">
              <a:latin typeface="Times New Roman"/>
              <a:ea typeface="Times New Roman"/>
            </a:endParaRPr>
          </a:p>
          <a:p>
            <a:pPr marL="457200" marR="0">
              <a:spcBef>
                <a:spcPts val="100"/>
              </a:spcBef>
              <a:spcAft>
                <a:spcPts val="100"/>
              </a:spcAft>
            </a:pPr>
            <a:r>
              <a:rPr lang="es-MX" sz="2800" dirty="0">
                <a:latin typeface="Arial"/>
                <a:ea typeface="Times New Roman"/>
              </a:rPr>
              <a:t> en la que se presenten los elementos del proceso comunicativo</a:t>
            </a:r>
            <a:endParaRPr lang="es-PA" sz="4000" dirty="0">
              <a:effectLst/>
              <a:latin typeface="Times New Roman"/>
              <a:ea typeface="Times New Roman"/>
            </a:endParaRPr>
          </a:p>
        </p:txBody>
      </p:sp>
      <p:graphicFrame>
        <p:nvGraphicFramePr>
          <p:cNvPr id="4" name="3 Objeto">
            <a:hlinkClick r:id="" action="ppaction://ole?verb=0"/>
          </p:cNvPr>
          <p:cNvGraphicFramePr>
            <a:graphicFrameLocks noChangeAspect="1"/>
          </p:cNvGraphicFramePr>
          <p:nvPr>
            <p:extLst>
              <p:ext uri="{D42A27DB-BD31-4B8C-83A1-F6EECF244321}">
                <p14:modId xmlns:p14="http://schemas.microsoft.com/office/powerpoint/2010/main" val="557545493"/>
              </p:ext>
            </p:extLst>
          </p:nvPr>
        </p:nvGraphicFramePr>
        <p:xfrm>
          <a:off x="6156176" y="1124744"/>
          <a:ext cx="2664296" cy="1152128"/>
        </p:xfrm>
        <a:graphic>
          <a:graphicData uri="http://schemas.openxmlformats.org/presentationml/2006/ole">
            <mc:AlternateContent xmlns:mc="http://schemas.openxmlformats.org/markup-compatibility/2006">
              <mc:Choice xmlns:v="urn:schemas-microsoft-com:vml" Requires="v">
                <p:oleObj spid="_x0000_s6156" name="Objeto empaquetador del shell" showAsIcon="1" r:id="rId6" imgW="914400" imgH="771480" progId="Package">
                  <p:embed/>
                </p:oleObj>
              </mc:Choice>
              <mc:Fallback>
                <p:oleObj name="Objeto empaquetador del shell" showAsIcon="1" r:id="rId6" imgW="914400" imgH="771480" progId="Package">
                  <p:embed/>
                  <p:pic>
                    <p:nvPicPr>
                      <p:cNvPr id="0" name=""/>
                      <p:cNvPicPr/>
                      <p:nvPr/>
                    </p:nvPicPr>
                    <p:blipFill>
                      <a:blip r:embed="rId7"/>
                      <a:stretch>
                        <a:fillRect/>
                      </a:stretch>
                    </p:blipFill>
                    <p:spPr>
                      <a:xfrm>
                        <a:off x="6156176" y="1124744"/>
                        <a:ext cx="2664296" cy="1152128"/>
                      </a:xfrm>
                      <a:prstGeom prst="rect">
                        <a:avLst/>
                      </a:prstGeom>
                    </p:spPr>
                  </p:pic>
                </p:oleObj>
              </mc:Fallback>
            </mc:AlternateContent>
          </a:graphicData>
        </a:graphic>
      </p:graphicFrame>
    </p:spTree>
    <p:extLst>
      <p:ext uri="{BB962C8B-B14F-4D97-AF65-F5344CB8AC3E}">
        <p14:creationId xmlns:p14="http://schemas.microsoft.com/office/powerpoint/2010/main" val="1527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943070">
            <a:off x="123620" y="1484115"/>
            <a:ext cx="6696744" cy="1093996"/>
          </a:xfrm>
        </p:spPr>
        <p:txBody>
          <a:bodyPr>
            <a:noAutofit/>
          </a:bodyPr>
          <a:lstStyle/>
          <a:p>
            <a:pPr algn="ctr"/>
            <a:r>
              <a:rPr lang="es-PA" sz="4800" dirty="0" smtClean="0"/>
              <a:t>PRODUCTO PRINCIPAL</a:t>
            </a:r>
            <a:endParaRPr lang="es-PA" sz="4800" dirty="0"/>
          </a:p>
        </p:txBody>
      </p:sp>
      <p:sp>
        <p:nvSpPr>
          <p:cNvPr id="3" name="2 Rectángulo"/>
          <p:cNvSpPr/>
          <p:nvPr/>
        </p:nvSpPr>
        <p:spPr>
          <a:xfrm rot="19920634">
            <a:off x="223263" y="2657965"/>
            <a:ext cx="7017248" cy="707886"/>
          </a:xfrm>
          <a:prstGeom prst="rect">
            <a:avLst/>
          </a:prstGeom>
        </p:spPr>
        <p:txBody>
          <a:bodyPr wrap="square">
            <a:spAutoFit/>
          </a:bodyPr>
          <a:lstStyle/>
          <a:p>
            <a:r>
              <a:rPr lang="es-MX" sz="4000" dirty="0" smtClean="0">
                <a:solidFill>
                  <a:schemeClr val="accent2">
                    <a:lumMod val="60000"/>
                    <a:lumOff val="40000"/>
                  </a:schemeClr>
                </a:solidFill>
                <a:latin typeface="Aharoni" pitchFamily="2" charset="-79"/>
                <a:cs typeface="Aharoni" pitchFamily="2" charset="-79"/>
              </a:rPr>
              <a:t>Presentación en Power Point</a:t>
            </a:r>
            <a:endParaRPr lang="es-PA" sz="4000" dirty="0">
              <a:solidFill>
                <a:schemeClr val="accent2">
                  <a:lumMod val="60000"/>
                  <a:lumOff val="40000"/>
                </a:schemeClr>
              </a:solidFill>
              <a:latin typeface="Aharoni" pitchFamily="2" charset="-79"/>
              <a:cs typeface="Aharoni"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987" y="3978397"/>
            <a:ext cx="571500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4057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CRITERIOS DE EVALUACIÓN</a:t>
            </a:r>
            <a:endParaRPr lang="es-PA" dirty="0"/>
          </a:p>
        </p:txBody>
      </p:sp>
      <p:graphicFrame>
        <p:nvGraphicFramePr>
          <p:cNvPr id="3" name="2 Tabla"/>
          <p:cNvGraphicFramePr>
            <a:graphicFrameLocks noGrp="1"/>
          </p:cNvGraphicFramePr>
          <p:nvPr>
            <p:extLst>
              <p:ext uri="{D42A27DB-BD31-4B8C-83A1-F6EECF244321}">
                <p14:modId xmlns:p14="http://schemas.microsoft.com/office/powerpoint/2010/main" val="3439885386"/>
              </p:ext>
            </p:extLst>
          </p:nvPr>
        </p:nvGraphicFramePr>
        <p:xfrm>
          <a:off x="251519" y="1556793"/>
          <a:ext cx="8568952" cy="4680518"/>
        </p:xfrm>
        <a:graphic>
          <a:graphicData uri="http://schemas.openxmlformats.org/drawingml/2006/table">
            <a:tbl>
              <a:tblPr firstRow="1" firstCol="1" bandRow="1"/>
              <a:tblGrid>
                <a:gridCol w="2069968"/>
                <a:gridCol w="1623088"/>
                <a:gridCol w="1624414"/>
                <a:gridCol w="1625741"/>
                <a:gridCol w="1625741"/>
              </a:tblGrid>
              <a:tr h="425502">
                <a:tc>
                  <a:txBody>
                    <a:bodyPr/>
                    <a:lstStyle/>
                    <a:p>
                      <a:pPr marL="0" marR="0" algn="l">
                        <a:spcBef>
                          <a:spcPts val="0"/>
                        </a:spcBef>
                        <a:spcAft>
                          <a:spcPts val="0"/>
                        </a:spcAft>
                      </a:pPr>
                      <a:r>
                        <a:rPr lang="es-MX" sz="2000" b="1" dirty="0">
                          <a:effectLst/>
                          <a:latin typeface="Arial"/>
                          <a:ea typeface="Times New Roman"/>
                        </a:rPr>
                        <a:t> </a:t>
                      </a:r>
                      <a:endParaRPr lang="es-PA"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2000" b="1">
                          <a:effectLst/>
                          <a:latin typeface="Arial"/>
                          <a:ea typeface="Times New Roman"/>
                        </a:rPr>
                        <a:t>Excelente</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2000" b="1">
                          <a:effectLst/>
                          <a:latin typeface="Arial"/>
                          <a:ea typeface="Times New Roman"/>
                        </a:rPr>
                        <a:t>Bueno</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2000" b="1">
                          <a:effectLst/>
                          <a:latin typeface="Arial"/>
                          <a:ea typeface="Times New Roman"/>
                        </a:rPr>
                        <a:t>Regular</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MX" sz="2000" b="1">
                          <a:effectLst/>
                          <a:latin typeface="Arial"/>
                          <a:ea typeface="Times New Roman"/>
                        </a:rPr>
                        <a:t>Deficiente</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505">
                <a:tc>
                  <a:txBody>
                    <a:bodyPr/>
                    <a:lstStyle/>
                    <a:p>
                      <a:pPr marL="0" marR="0" algn="l">
                        <a:spcBef>
                          <a:spcPts val="0"/>
                        </a:spcBef>
                        <a:spcAft>
                          <a:spcPts val="0"/>
                        </a:spcAft>
                      </a:pPr>
                      <a:r>
                        <a:rPr lang="es-MX" sz="2000" b="1">
                          <a:effectLst/>
                          <a:latin typeface="Arial"/>
                          <a:ea typeface="Times New Roman"/>
                        </a:rPr>
                        <a:t>Destacó el emisor en la comunicación</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6505">
                <a:tc>
                  <a:txBody>
                    <a:bodyPr/>
                    <a:lstStyle/>
                    <a:p>
                      <a:pPr marL="0" marR="0" algn="ctr">
                        <a:spcBef>
                          <a:spcPts val="0"/>
                        </a:spcBef>
                        <a:spcAft>
                          <a:spcPts val="0"/>
                        </a:spcAft>
                      </a:pPr>
                      <a:r>
                        <a:rPr lang="es-MX" sz="2000" b="1" dirty="0">
                          <a:effectLst/>
                          <a:latin typeface="Arial"/>
                          <a:ea typeface="Times New Roman"/>
                        </a:rPr>
                        <a:t>Identifica el receptor en la </a:t>
                      </a:r>
                      <a:r>
                        <a:rPr lang="es-MX" sz="2400" b="1" dirty="0">
                          <a:effectLst/>
                          <a:latin typeface="Arial"/>
                          <a:ea typeface="Times New Roman"/>
                        </a:rPr>
                        <a:t>co</a:t>
                      </a:r>
                      <a:r>
                        <a:rPr lang="es-MX" sz="2000" b="1" dirty="0">
                          <a:effectLst/>
                          <a:latin typeface="Arial"/>
                          <a:ea typeface="Times New Roman"/>
                        </a:rPr>
                        <a:t>municación</a:t>
                      </a:r>
                      <a:endParaRPr lang="es-PA"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dirty="0">
                          <a:effectLst/>
                          <a:latin typeface="Arial"/>
                          <a:ea typeface="Times New Roman"/>
                        </a:rPr>
                        <a:t> </a:t>
                      </a:r>
                      <a:endParaRPr lang="es-PA"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dirty="0">
                          <a:effectLst/>
                          <a:latin typeface="Arial"/>
                          <a:ea typeface="Times New Roman"/>
                        </a:rPr>
                        <a:t> </a:t>
                      </a:r>
                      <a:endParaRPr lang="es-PA"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003">
                <a:tc>
                  <a:txBody>
                    <a:bodyPr/>
                    <a:lstStyle/>
                    <a:p>
                      <a:pPr marL="0" marR="0" algn="l">
                        <a:spcBef>
                          <a:spcPts val="0"/>
                        </a:spcBef>
                        <a:spcAft>
                          <a:spcPts val="0"/>
                        </a:spcAft>
                      </a:pPr>
                      <a:r>
                        <a:rPr lang="es-MX" sz="2000" b="1">
                          <a:effectLst/>
                          <a:latin typeface="Arial"/>
                          <a:ea typeface="Times New Roman"/>
                        </a:rPr>
                        <a:t>Descubre el mensaje</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003">
                <a:tc>
                  <a:txBody>
                    <a:bodyPr/>
                    <a:lstStyle/>
                    <a:p>
                      <a:pPr marL="0" marR="0" algn="l">
                        <a:spcBef>
                          <a:spcPts val="0"/>
                        </a:spcBef>
                        <a:spcAft>
                          <a:spcPts val="0"/>
                        </a:spcAft>
                      </a:pPr>
                      <a:r>
                        <a:rPr lang="es-MX" sz="2000" b="1">
                          <a:effectLst/>
                          <a:latin typeface="Arial"/>
                          <a:ea typeface="Times New Roman"/>
                        </a:rPr>
                        <a:t>Criterios Evaluativos</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a:effectLst/>
                          <a:latin typeface="Arial"/>
                          <a:ea typeface="Times New Roman"/>
                        </a:rPr>
                        <a:t> </a:t>
                      </a:r>
                      <a:endParaRPr lang="es-PA"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MX" sz="2000" b="1" dirty="0">
                          <a:effectLst/>
                          <a:latin typeface="Arial"/>
                          <a:ea typeface="Times New Roman"/>
                        </a:rPr>
                        <a:t> </a:t>
                      </a:r>
                      <a:endParaRPr lang="es-PA"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520950" y="3024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37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332656"/>
            <a:ext cx="4216512" cy="1143000"/>
          </a:xfrm>
        </p:spPr>
        <p:txBody>
          <a:bodyPr/>
          <a:lstStyle/>
          <a:p>
            <a:r>
              <a:rPr lang="es-PA" dirty="0" smtClean="0"/>
              <a:t>REFERENCIAS</a:t>
            </a:r>
            <a:endParaRPr lang="es-P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 y="1540619"/>
            <a:ext cx="9144000" cy="531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3" y="548680"/>
            <a:ext cx="8784976" cy="6124754"/>
          </a:xfrm>
          <a:prstGeom prst="rect">
            <a:avLst/>
          </a:prstGeom>
        </p:spPr>
        <p:txBody>
          <a:bodyPr wrap="square">
            <a:spAutoFit/>
          </a:bodyPr>
          <a:lstStyle/>
          <a:p>
            <a:r>
              <a:rPr lang="es-ES_tradnl" sz="2800" b="1" dirty="0"/>
              <a:t>Herramientas de andamiaje: </a:t>
            </a:r>
            <a:endParaRPr lang="es-PA" sz="2800" dirty="0"/>
          </a:p>
          <a:p>
            <a:pPr lvl="0"/>
            <a:r>
              <a:rPr lang="es-ES_tradnl" sz="2800" b="1" dirty="0"/>
              <a:t>Video</a:t>
            </a:r>
            <a:endParaRPr lang="es-PA" sz="2800" dirty="0"/>
          </a:p>
          <a:p>
            <a:pPr lvl="0"/>
            <a:r>
              <a:rPr lang="es-ES_tradnl" sz="2800" b="1" u="sng" dirty="0">
                <a:hlinkClick r:id="rId3"/>
              </a:rPr>
              <a:t>http://www.youtube.com/watch?v=hnmIpKCn_04</a:t>
            </a:r>
            <a:endParaRPr lang="es-PA" sz="2800" dirty="0"/>
          </a:p>
          <a:p>
            <a:r>
              <a:rPr lang="es-ES_tradnl" sz="2800" b="1" dirty="0"/>
              <a:t> </a:t>
            </a:r>
            <a:endParaRPr lang="es-PA" sz="2800" dirty="0"/>
          </a:p>
          <a:p>
            <a:r>
              <a:rPr lang="es-ES_tradnl" sz="2800" b="1" dirty="0"/>
              <a:t>Información: </a:t>
            </a:r>
            <a:endParaRPr lang="es-PA" sz="2800" dirty="0"/>
          </a:p>
          <a:p>
            <a:r>
              <a:rPr lang="es-ES_tradnl" sz="2800" u="sng" dirty="0">
                <a:hlinkClick r:id="rId4"/>
              </a:rPr>
              <a:t>http://danov89.wordpress.com/el-proceso-de-la-comunicacion/</a:t>
            </a:r>
            <a:endParaRPr lang="es-PA" sz="2800" dirty="0"/>
          </a:p>
          <a:p>
            <a:r>
              <a:rPr lang="es-ES_tradnl" sz="2800" dirty="0"/>
              <a:t> </a:t>
            </a:r>
            <a:endParaRPr lang="es-PA" sz="2800" dirty="0"/>
          </a:p>
          <a:p>
            <a:r>
              <a:rPr lang="es-ES_tradnl" sz="2800" u="sng" dirty="0">
                <a:hlinkClick r:id="rId5"/>
              </a:rPr>
              <a:t>http://www.omerique.net/pub/euda/lengua/3_eso/gramatica/u_1_gramatica_3_eso_elementos_de_la_comunicacion_tipos_de_lenguaje.pdf</a:t>
            </a:r>
            <a:endParaRPr lang="es-PA" sz="2800" dirty="0"/>
          </a:p>
          <a:p>
            <a:r>
              <a:rPr lang="es-ES_tradnl" sz="2800" dirty="0"/>
              <a:t> </a:t>
            </a:r>
            <a:endParaRPr lang="es-PA" sz="2800" dirty="0"/>
          </a:p>
          <a:p>
            <a:r>
              <a:rPr lang="es-ES_tradnl" sz="2800" b="1" dirty="0" smtClean="0"/>
              <a:t>Español  </a:t>
            </a:r>
            <a:r>
              <a:rPr lang="es-ES_tradnl" sz="2800" b="1" dirty="0"/>
              <a:t>2° </a:t>
            </a:r>
            <a:r>
              <a:rPr lang="es-ES_tradnl" sz="2800" b="1" dirty="0" smtClean="0"/>
              <a:t> Jesús Macías, </a:t>
            </a:r>
            <a:r>
              <a:rPr lang="es-ES_tradnl" sz="2800" b="1" dirty="0"/>
              <a:t>Editorial  SUSAETA </a:t>
            </a:r>
            <a:r>
              <a:rPr lang="es-ES_tradnl" sz="2800" b="1" dirty="0" smtClean="0"/>
              <a:t>Aprender y Aplicar.</a:t>
            </a:r>
            <a:endParaRPr lang="es-PA" sz="2800" dirty="0"/>
          </a:p>
        </p:txBody>
      </p:sp>
    </p:spTree>
    <p:extLst>
      <p:ext uri="{BB962C8B-B14F-4D97-AF65-F5344CB8AC3E}">
        <p14:creationId xmlns:p14="http://schemas.microsoft.com/office/powerpoint/2010/main" val="32279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560</TotalTime>
  <Words>328</Words>
  <Application>Microsoft Office PowerPoint</Application>
  <PresentationFormat>Presentación en pantalla (4:3)</PresentationFormat>
  <Paragraphs>92</Paragraphs>
  <Slides>13</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15" baseType="lpstr">
      <vt:lpstr>Solsticio</vt:lpstr>
      <vt:lpstr>Paquete</vt:lpstr>
      <vt:lpstr>Aprendiendo a comunicarnos mejor. </vt:lpstr>
      <vt:lpstr>OBJETIVO </vt:lpstr>
      <vt:lpstr>Situación de aprendizaje</vt:lpstr>
      <vt:lpstr>PREGUNTA GENERADORA</vt:lpstr>
      <vt:lpstr> ACTIVIDADES O TAREAS    </vt:lpstr>
      <vt:lpstr>PRODUCTO PRINCIPAL</vt:lpstr>
      <vt:lpstr>CRITERIOS DE EVALUACIÓN</vt:lpstr>
      <vt:lpstr>REFERENCIAS</vt:lpstr>
      <vt:lpstr>Presentación de PowerPoint</vt:lpstr>
      <vt:lpstr>CRÉDITOS DE IMAGEN</vt:lpstr>
      <vt:lpstr>Presentación de PowerPoint</vt:lpstr>
      <vt:lpstr>TIEMPO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PC-03</dc:creator>
  <cp:lastModifiedBy>PC-03</cp:lastModifiedBy>
  <cp:revision>41</cp:revision>
  <dcterms:created xsi:type="dcterms:W3CDTF">2012-07-11T19:14:54Z</dcterms:created>
  <dcterms:modified xsi:type="dcterms:W3CDTF">2012-07-13T13:57:31Z</dcterms:modified>
</cp:coreProperties>
</file>