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6700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5692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4664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0303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2742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9892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57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6719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166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0110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017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9E79F-14CB-4E52-9746-5AAB931E64BB}" type="datetimeFigureOut">
              <a:rPr lang="es-PA" smtClean="0"/>
              <a:t>10/30/2017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E961A-D45F-4015-8174-4AF054FE6B3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7716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923859"/>
            <a:ext cx="5846169" cy="5028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46377" y="260039"/>
            <a:ext cx="2154968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050" b="1" dirty="0" smtClean="0"/>
              <a:t>ACERCA DE  LA CORNUCOPIA</a:t>
            </a:r>
          </a:p>
          <a:p>
            <a:endParaRPr lang="es-PA" sz="1050" dirty="0"/>
          </a:p>
          <a:p>
            <a:pPr algn="ctr"/>
            <a:r>
              <a:rPr lang="es-PA" sz="1000" dirty="0" smtClean="0"/>
              <a:t>En </a:t>
            </a:r>
            <a:r>
              <a:rPr lang="es-PA" sz="1000" dirty="0"/>
              <a:t>la mitología griega, </a:t>
            </a:r>
            <a:r>
              <a:rPr lang="es-PA" sz="1000" dirty="0" smtClean="0"/>
              <a:t>Amaltea crió con </a:t>
            </a:r>
            <a:r>
              <a:rPr lang="es-PA" sz="1000" dirty="0"/>
              <a:t> </a:t>
            </a:r>
            <a:r>
              <a:rPr lang="es-PA" sz="1000" dirty="0" smtClean="0"/>
              <a:t>la   leche  de una  cabra  a Zeus. En agradecimiento Zeus le dio uno de los cuernos de la cabra.</a:t>
            </a:r>
          </a:p>
          <a:p>
            <a:endParaRPr lang="es-PA" sz="1050" dirty="0"/>
          </a:p>
          <a:p>
            <a:endParaRPr lang="es-PA" sz="1200" dirty="0" smtClean="0"/>
          </a:p>
        </p:txBody>
      </p:sp>
      <p:sp>
        <p:nvSpPr>
          <p:cNvPr id="24" name="8 Cuadro de texto"/>
          <p:cNvSpPr txBox="1"/>
          <p:nvPr/>
        </p:nvSpPr>
        <p:spPr>
          <a:xfrm>
            <a:off x="2883895" y="6252191"/>
            <a:ext cx="3337902" cy="485775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Dirección Nacional de Formación y Perfeccionamiento Profesional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Clayton – Ciudad del Saber – Edificio 232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/>
            <a:r>
              <a:rPr lang="es-PA" sz="800" b="1" spc="50" dirty="0">
                <a:ln w="13500" cap="flat" cmpd="sng" algn="ctr">
                  <a:solidFill>
                    <a:srgbClr val="06111E">
                      <a:alpha val="6500"/>
                    </a:srgbClr>
                  </a:solidFill>
                  <a:prstDash val="solid"/>
                  <a:round/>
                </a:ln>
                <a:solidFill>
                  <a:schemeClr val="bg2">
                    <a:lumMod val="10000"/>
                  </a:schemeClr>
                </a:solidFill>
                <a:effectLst>
                  <a:outerShdw blurRad="50902" dist="38494" dir="13500000" sx="0" sy="0">
                    <a:srgbClr val="000000">
                      <a:alpha val="60000"/>
                    </a:srgbClr>
                  </a:outerShdw>
                </a:effectLst>
                <a:latin typeface="+mj-lt"/>
              </a:rPr>
              <a:t>Teléfonos: 517-0414</a:t>
            </a:r>
            <a:endParaRPr lang="es-PA" dirty="0">
              <a:solidFill>
                <a:schemeClr val="bg2">
                  <a:lumMod val="10000"/>
                </a:schemeClr>
              </a:solidFill>
              <a:effectLst/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PA" sz="3600" dirty="0">
                <a:ln w="1841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FFFF">
                    <a:alpha val="95000"/>
                  </a:srgbClr>
                </a:solidFill>
                <a:effectLst>
                  <a:outerShdw blurRad="63500" dir="3600000" algn="tl">
                    <a:srgbClr val="000000">
                      <a:alpha val="70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 </a:t>
            </a:r>
            <a:endParaRPr lang="es-PA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48842" y="1238021"/>
            <a:ext cx="136815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1000" dirty="0"/>
              <a:t>Este tenía el poder de dar  a la persona que los poseía todo lo  que deseaba. De ahí surgió la leyenda  de la cornucopia.</a:t>
            </a:r>
          </a:p>
          <a:p>
            <a:endParaRPr lang="es-PA" dirty="0"/>
          </a:p>
        </p:txBody>
      </p:sp>
      <p:sp>
        <p:nvSpPr>
          <p:cNvPr id="3" name="2 Rectángulo"/>
          <p:cNvSpPr/>
          <p:nvPr/>
        </p:nvSpPr>
        <p:spPr>
          <a:xfrm>
            <a:off x="348915" y="2197471"/>
            <a:ext cx="124671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1050" dirty="0"/>
              <a:t>Las representaciones originales eran del cuerno  de la cabra lleno de frutas y flores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07265" y="3290473"/>
            <a:ext cx="1530018" cy="283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1050" dirty="0" smtClean="0"/>
              <a:t>Cuando  Panamá fue declarada República, el día 3 de noviembre de 1903, su símbolo más importante , la Bandera esta lista para su consagración, pero aún faltaba dar a la nueva Nación un escudo de armas que es usual por todos los estados. A través de un concurso se eligió un escudo que reflejaba las características  de lo que fue y sería una gran Nación</a:t>
            </a:r>
            <a:endParaRPr lang="es-PA" sz="1050" dirty="0"/>
          </a:p>
        </p:txBody>
      </p:sp>
      <p:sp>
        <p:nvSpPr>
          <p:cNvPr id="6" name="5 CuadroTexto"/>
          <p:cNvSpPr txBox="1"/>
          <p:nvPr/>
        </p:nvSpPr>
        <p:spPr>
          <a:xfrm>
            <a:off x="2594383" y="123710"/>
            <a:ext cx="482453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A" dirty="0" smtClean="0">
                <a:latin typeface="FrankRuehl" panose="020E0503060101010101" pitchFamily="34" charset="-79"/>
                <a:cs typeface="FrankRuehl" panose="020E0503060101010101" pitchFamily="34" charset="-79"/>
              </a:rPr>
              <a:t>Un Emblema hace </a:t>
            </a:r>
            <a:r>
              <a:rPr lang="es-PA" dirty="0" smtClean="0">
                <a:ln>
                  <a:solidFill>
                    <a:srgbClr val="FF0000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Algerian" panose="04020705040A02060702" pitchFamily="82" charset="0"/>
                <a:cs typeface="FrankRuehl" panose="020E0503060101010101" pitchFamily="34" charset="-79"/>
              </a:rPr>
              <a:t>Patria</a:t>
            </a:r>
            <a:endParaRPr lang="es-PA" dirty="0">
              <a:ln>
                <a:solidFill>
                  <a:srgbClr val="FF0000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Algerian" panose="04020705040A02060702" pitchFamily="82" charset="0"/>
              <a:cs typeface="FrankRuehl" panose="020E0503060101010101" pitchFamily="34" charset="-79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826710" y="647998"/>
            <a:ext cx="11135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Mistral" panose="03090702030407020403" pitchFamily="66" charset="0"/>
              </a:rPr>
              <a:t>Escudo </a:t>
            </a:r>
          </a:p>
          <a:p>
            <a:pPr algn="ctr"/>
            <a:r>
              <a:rPr lang="es-E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Mistral" panose="03090702030407020403" pitchFamily="66" charset="0"/>
              </a:rPr>
              <a:t>De</a:t>
            </a:r>
          </a:p>
          <a:p>
            <a:pPr algn="ctr"/>
            <a:r>
              <a:rPr lang="es-E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Mistral" panose="03090702030407020403" pitchFamily="66" charset="0"/>
              </a:rPr>
              <a:t> Armas</a:t>
            </a:r>
            <a:endParaRPr lang="es-ES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Mistral" panose="03090702030407020403" pitchFamily="66" charset="0"/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7799751" y="256105"/>
            <a:ext cx="1061087" cy="34009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Creadores del Escudo Nacional</a:t>
            </a:r>
          </a:p>
          <a:p>
            <a:pPr algn="ctr"/>
            <a:endParaRPr lang="es-ES" sz="1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1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es-ES" sz="1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Don Nicanor Villalaz</a:t>
            </a:r>
          </a:p>
          <a:p>
            <a:pPr algn="ctr"/>
            <a:endParaRPr lang="es-ES" sz="11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1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1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endParaRPr lang="es-ES" sz="1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endParaRPr lang="es-ES" sz="1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endParaRPr lang="es-ES" sz="1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endParaRPr lang="es-ES" sz="1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5" name="34 Imagen" descr="panama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921" y="918636"/>
            <a:ext cx="656084" cy="781050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2" name="11 Rectángulo"/>
          <p:cNvSpPr/>
          <p:nvPr/>
        </p:nvSpPr>
        <p:spPr>
          <a:xfrm>
            <a:off x="7993921" y="2236507"/>
            <a:ext cx="8669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900" dirty="0" smtClean="0"/>
              <a:t>Nació </a:t>
            </a:r>
            <a:r>
              <a:rPr lang="es-PA" sz="900" dirty="0"/>
              <a:t>el 8 de diciembre de 1855 en la Villa de Los Santos y muere el 21 de abril de 1932.</a:t>
            </a: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5243404"/>
            <a:ext cx="18192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858" y="4150342"/>
            <a:ext cx="1714500" cy="757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296" y="3167812"/>
            <a:ext cx="1571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49 Imagen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131" y="2159169"/>
            <a:ext cx="1733551" cy="92497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" name="6 Conector recto"/>
          <p:cNvCxnSpPr/>
          <p:nvPr/>
        </p:nvCxnSpPr>
        <p:spPr>
          <a:xfrm>
            <a:off x="3032225" y="2815364"/>
            <a:ext cx="1533525" cy="17145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6 Conector recto"/>
          <p:cNvCxnSpPr/>
          <p:nvPr/>
        </p:nvCxnSpPr>
        <p:spPr>
          <a:xfrm>
            <a:off x="3605687" y="3657036"/>
            <a:ext cx="926488" cy="11359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10 Conector recto"/>
          <p:cNvCxnSpPr/>
          <p:nvPr/>
        </p:nvCxnSpPr>
        <p:spPr>
          <a:xfrm>
            <a:off x="3117667" y="4329658"/>
            <a:ext cx="1448083" cy="1161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483" y="885596"/>
            <a:ext cx="16478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367" y="1699686"/>
            <a:ext cx="14001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471" y="1590446"/>
            <a:ext cx="342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8" name="14 Conector recto"/>
          <p:cNvCxnSpPr/>
          <p:nvPr/>
        </p:nvCxnSpPr>
        <p:spPr>
          <a:xfrm>
            <a:off x="5373515" y="1742846"/>
            <a:ext cx="1047629" cy="7995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20000"/>
                <a:lumOff val="80000"/>
              </a:schemeClr>
            </a:solidFill>
            <a:prstDash val="solid"/>
          </a:ln>
          <a:effectLst/>
        </p:spPr>
      </p:cxnSp>
      <p:pic>
        <p:nvPicPr>
          <p:cNvPr id="6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231" y="2901089"/>
            <a:ext cx="1371297" cy="938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35 Imagen" descr="Sebastián Villalaz.jpg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463" y="3440362"/>
            <a:ext cx="682622" cy="903347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" name="10 Rectángulo"/>
          <p:cNvSpPr/>
          <p:nvPr/>
        </p:nvSpPr>
        <p:spPr>
          <a:xfrm>
            <a:off x="7875528" y="4903373"/>
            <a:ext cx="11877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A" sz="1000" dirty="0"/>
              <a:t>Nació en La Villa de Los Santos el 22 de agosto de 1879 y  fallece en San José de Costa Rica, el 9 de julio de 1919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144" y="3839983"/>
            <a:ext cx="18288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"/>
          <p:cNvSpPr/>
          <p:nvPr/>
        </p:nvSpPr>
        <p:spPr>
          <a:xfrm>
            <a:off x="7825882" y="4343709"/>
            <a:ext cx="12585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Don</a:t>
            </a:r>
          </a:p>
          <a:p>
            <a:pPr algn="ctr"/>
            <a:r>
              <a:rPr lang="es-PA" sz="1100" b="1" dirty="0">
                <a:solidFill>
                  <a:srgbClr val="7030A0"/>
                </a:solidFill>
                <a:ea typeface="Calibri"/>
                <a:cs typeface="Times New Roman"/>
              </a:rPr>
              <a:t>Sebastián </a:t>
            </a:r>
            <a:endParaRPr lang="es-PA" sz="11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ctr"/>
            <a:r>
              <a:rPr lang="es-PA" sz="1100" b="1" dirty="0" smtClean="0">
                <a:solidFill>
                  <a:srgbClr val="7030A0"/>
                </a:solidFill>
                <a:ea typeface="Calibri"/>
                <a:cs typeface="Times New Roman"/>
              </a:rPr>
              <a:t>Villalaz</a:t>
            </a:r>
            <a:r>
              <a:rPr lang="es-ES" sz="1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endParaRPr lang="es-ES" sz="1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endParaRPr lang="es-ES" sz="11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7" name="AutoShape 4" descr="Resultado de imagen para cornucopia del escudo"/>
          <p:cNvSpPr>
            <a:spLocks noChangeAspect="1" noChangeArrowheads="1"/>
          </p:cNvSpPr>
          <p:nvPr/>
        </p:nvSpPr>
        <p:spPr bwMode="auto">
          <a:xfrm>
            <a:off x="155575" y="-825637"/>
            <a:ext cx="41529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8" name="AutoShape 6" descr="Resultado de imagen para cornucopia del escudo"/>
          <p:cNvSpPr>
            <a:spLocks noChangeAspect="1" noChangeArrowheads="1"/>
          </p:cNvSpPr>
          <p:nvPr/>
        </p:nvSpPr>
        <p:spPr bwMode="auto">
          <a:xfrm>
            <a:off x="307975" y="-585788"/>
            <a:ext cx="41529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14" name="AutoShape 8" descr="Resultado de imagen para cornucopia del escudo"/>
          <p:cNvSpPr>
            <a:spLocks noChangeAspect="1" noChangeArrowheads="1"/>
          </p:cNvSpPr>
          <p:nvPr/>
        </p:nvSpPr>
        <p:spPr bwMode="auto">
          <a:xfrm>
            <a:off x="460375" y="-433388"/>
            <a:ext cx="41529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420" y="1351618"/>
            <a:ext cx="1378930" cy="632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6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228</Words>
  <Application>Microsoft Office PowerPoint</Application>
  <PresentationFormat>Presentación en pantalla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usuario1</dc:creator>
  <cp:lastModifiedBy>usuario1</cp:lastModifiedBy>
  <cp:revision>63</cp:revision>
  <dcterms:created xsi:type="dcterms:W3CDTF">2017-10-25T14:28:13Z</dcterms:created>
  <dcterms:modified xsi:type="dcterms:W3CDTF">2017-10-30T16:10:53Z</dcterms:modified>
</cp:coreProperties>
</file>