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85" r:id="rId21"/>
    <p:sldId id="276" r:id="rId22"/>
    <p:sldId id="277" r:id="rId23"/>
    <p:sldId id="278" r:id="rId24"/>
    <p:sldId id="279" r:id="rId25"/>
    <p:sldId id="280" r:id="rId26"/>
    <p:sldId id="281" r:id="rId27"/>
    <p:sldId id="282" r:id="rId28"/>
    <p:sldId id="283" r:id="rId29"/>
    <p:sldId id="284" r:id="rId30"/>
    <p:sldId id="268"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33"/>
    <a:srgbClr val="FFFF00"/>
    <a:srgbClr val="0033CC"/>
    <a:srgbClr val="CC3300"/>
    <a:srgbClr val="9966FF"/>
    <a:srgbClr val="CC9900"/>
    <a:srgbClr val="00CC99"/>
    <a:srgbClr val="666633"/>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78" y="-6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29EE49-9CF7-4067-B017-54C62735CAB8}" type="datetimeFigureOut">
              <a:rPr lang="es-ES" smtClean="0"/>
              <a:pPr/>
              <a:t>10/01/2017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3D390A-A5A7-4FF0-9B97-C5D55735C762}" type="slidenum">
              <a:rPr lang="es-ES" smtClean="0"/>
              <a:pPr/>
              <a:t>‹Nº›</a:t>
            </a:fld>
            <a:endParaRPr lang="es-ES"/>
          </a:p>
        </p:txBody>
      </p:sp>
    </p:spTree>
    <p:extLst>
      <p:ext uri="{BB962C8B-B14F-4D97-AF65-F5344CB8AC3E}">
        <p14:creationId xmlns:p14="http://schemas.microsoft.com/office/powerpoint/2010/main" xmlns="" val="269400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A" dirty="0"/>
          </a:p>
        </p:txBody>
      </p:sp>
      <p:sp>
        <p:nvSpPr>
          <p:cNvPr id="4" name="3 Marcador de número de diapositiva"/>
          <p:cNvSpPr>
            <a:spLocks noGrp="1"/>
          </p:cNvSpPr>
          <p:nvPr>
            <p:ph type="sldNum" sz="quarter" idx="10"/>
          </p:nvPr>
        </p:nvSpPr>
        <p:spPr/>
        <p:txBody>
          <a:bodyPr/>
          <a:lstStyle/>
          <a:p>
            <a:fld id="{9A3D390A-A5A7-4FF0-9B97-C5D55735C762}" type="slidenum">
              <a:rPr lang="es-ES" smtClean="0"/>
              <a:pPr/>
              <a:t>11</a:t>
            </a:fld>
            <a:endParaRPr lang="es-ES"/>
          </a:p>
        </p:txBody>
      </p:sp>
    </p:spTree>
    <p:extLst>
      <p:ext uri="{BB962C8B-B14F-4D97-AF65-F5344CB8AC3E}">
        <p14:creationId xmlns:p14="http://schemas.microsoft.com/office/powerpoint/2010/main" xmlns="" val="40736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A3D390A-A5A7-4FF0-9B97-C5D55735C762}" type="slidenum">
              <a:rPr lang="es-ES" smtClean="0"/>
              <a:pPr/>
              <a:t>15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A3D390A-A5A7-4FF0-9B97-C5D55735C762}" type="slidenum">
              <a:rPr lang="es-ES" smtClean="0"/>
              <a:pPr/>
              <a:t>24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61CB701-1989-4630-A578-DB7B5D023F8A}" type="datetimeFigureOut">
              <a:rPr lang="es-ES" smtClean="0"/>
              <a:pPr/>
              <a:t>10/01/2017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DD9CE91-B7D0-4FE3-A219-6EDB2CE2D72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1CB701-1989-4630-A578-DB7B5D023F8A}"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D9CE91-B7D0-4FE3-A219-6EDB2CE2D72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61CB701-1989-4630-A578-DB7B5D023F8A}" type="datetimeFigureOut">
              <a:rPr lang="es-ES" smtClean="0"/>
              <a:pPr/>
              <a:t>10/01/2017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DD9CE91-B7D0-4FE3-A219-6EDB2CE2D72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A61CB701-1989-4630-A578-DB7B5D023F8A}" type="datetimeFigureOut">
              <a:rPr lang="es-ES" smtClean="0"/>
              <a:pPr/>
              <a:t>10/01/2017</a:t>
            </a:fld>
            <a:endParaRPr lang="es-ES"/>
          </a:p>
        </p:txBody>
      </p:sp>
      <p:sp>
        <p:nvSpPr>
          <p:cNvPr id="9" name="8 Marcador de número de diapositiva"/>
          <p:cNvSpPr>
            <a:spLocks noGrp="1"/>
          </p:cNvSpPr>
          <p:nvPr>
            <p:ph type="sldNum" sz="quarter" idx="15"/>
          </p:nvPr>
        </p:nvSpPr>
        <p:spPr/>
        <p:txBody>
          <a:bodyPr rtlCol="0"/>
          <a:lstStyle/>
          <a:p>
            <a:fld id="{EDD9CE91-B7D0-4FE3-A219-6EDB2CE2D72B}"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A61CB701-1989-4630-A578-DB7B5D023F8A}" type="datetimeFigureOut">
              <a:rPr lang="es-ES" smtClean="0"/>
              <a:pPr/>
              <a:t>10/01/2017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DD9CE91-B7D0-4FE3-A219-6EDB2CE2D72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61CB701-1989-4630-A578-DB7B5D023F8A}" type="datetimeFigureOut">
              <a:rPr lang="es-ES" smtClean="0"/>
              <a:pPr/>
              <a:t>10/01/2017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DD9CE91-B7D0-4FE3-A219-6EDB2CE2D72B}"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61CB701-1989-4630-A578-DB7B5D023F8A}" type="datetimeFigureOut">
              <a:rPr lang="es-ES" smtClean="0"/>
              <a:pPr/>
              <a:t>10/01/2017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DD9CE91-B7D0-4FE3-A219-6EDB2CE2D72B}"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A61CB701-1989-4630-A578-DB7B5D023F8A}" type="datetimeFigureOut">
              <a:rPr lang="es-ES" smtClean="0"/>
              <a:pPr/>
              <a:t>10/01/2017</a:t>
            </a:fld>
            <a:endParaRPr lang="es-ES"/>
          </a:p>
        </p:txBody>
      </p:sp>
      <p:sp>
        <p:nvSpPr>
          <p:cNvPr id="7" name="6 Marcador de número de diapositiva"/>
          <p:cNvSpPr>
            <a:spLocks noGrp="1"/>
          </p:cNvSpPr>
          <p:nvPr>
            <p:ph type="sldNum" sz="quarter" idx="11"/>
          </p:nvPr>
        </p:nvSpPr>
        <p:spPr/>
        <p:txBody>
          <a:bodyPr rtlCol="0"/>
          <a:lstStyle/>
          <a:p>
            <a:fld id="{EDD9CE91-B7D0-4FE3-A219-6EDB2CE2D72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1CB701-1989-4630-A578-DB7B5D023F8A}" type="datetimeFigureOut">
              <a:rPr lang="es-ES" smtClean="0"/>
              <a:pPr/>
              <a:t>10/01/2017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DD9CE91-B7D0-4FE3-A219-6EDB2CE2D72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A61CB701-1989-4630-A578-DB7B5D023F8A}" type="datetimeFigureOut">
              <a:rPr lang="es-ES" smtClean="0"/>
              <a:pPr/>
              <a:t>10/01/2017</a:t>
            </a:fld>
            <a:endParaRPr lang="es-ES"/>
          </a:p>
        </p:txBody>
      </p:sp>
      <p:sp>
        <p:nvSpPr>
          <p:cNvPr id="22" name="21 Marcador de número de diapositiva"/>
          <p:cNvSpPr>
            <a:spLocks noGrp="1"/>
          </p:cNvSpPr>
          <p:nvPr>
            <p:ph type="sldNum" sz="quarter" idx="15"/>
          </p:nvPr>
        </p:nvSpPr>
        <p:spPr/>
        <p:txBody>
          <a:bodyPr rtlCol="0"/>
          <a:lstStyle/>
          <a:p>
            <a:fld id="{EDD9CE91-B7D0-4FE3-A219-6EDB2CE2D72B}"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A61CB701-1989-4630-A578-DB7B5D023F8A}" type="datetimeFigureOut">
              <a:rPr lang="es-ES" smtClean="0"/>
              <a:pPr/>
              <a:t>10/01/2017</a:t>
            </a:fld>
            <a:endParaRPr lang="es-ES"/>
          </a:p>
        </p:txBody>
      </p:sp>
      <p:sp>
        <p:nvSpPr>
          <p:cNvPr id="18" name="17 Marcador de número de diapositiva"/>
          <p:cNvSpPr>
            <a:spLocks noGrp="1"/>
          </p:cNvSpPr>
          <p:nvPr>
            <p:ph type="sldNum" sz="quarter" idx="11"/>
          </p:nvPr>
        </p:nvSpPr>
        <p:spPr/>
        <p:txBody>
          <a:bodyPr rtlCol="0"/>
          <a:lstStyle/>
          <a:p>
            <a:fld id="{EDD9CE91-B7D0-4FE3-A219-6EDB2CE2D72B}"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alpha val="0"/>
          </a:schemeClr>
        </a:soli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61CB701-1989-4630-A578-DB7B5D023F8A}" type="datetimeFigureOut">
              <a:rPr lang="es-ES" smtClean="0"/>
              <a:pPr/>
              <a:t>10/01/2017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D9CE91-B7D0-4FE3-A219-6EDB2CE2D72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7704" y="188640"/>
            <a:ext cx="6172200" cy="1894362"/>
          </a:xfrm>
        </p:spPr>
        <p:txBody>
          <a:bodyPr/>
          <a:lstStyle/>
          <a:p>
            <a:pPr algn="ctr"/>
            <a:r>
              <a:rPr lang="es-ES" dirty="0" smtClean="0"/>
              <a:t> </a:t>
            </a:r>
            <a:endParaRPr lang="es-ES" dirty="0"/>
          </a:p>
        </p:txBody>
      </p:sp>
      <p:sp>
        <p:nvSpPr>
          <p:cNvPr id="3" name="2 Subtítulo"/>
          <p:cNvSpPr>
            <a:spLocks noGrp="1"/>
          </p:cNvSpPr>
          <p:nvPr>
            <p:ph type="subTitle" idx="1"/>
          </p:nvPr>
        </p:nvSpPr>
        <p:spPr>
          <a:xfrm>
            <a:off x="2051720" y="5589240"/>
            <a:ext cx="3744416" cy="1110952"/>
          </a:xfrm>
        </p:spPr>
        <p:txBody>
          <a:bodyPr/>
          <a:lstStyle/>
          <a:p>
            <a:r>
              <a:rPr lang="es-ES" b="0" dirty="0" smtClean="0">
                <a:solidFill>
                  <a:srgbClr val="7030A0"/>
                </a:solidFill>
              </a:rPr>
              <a:t>Preparado por: </a:t>
            </a:r>
            <a:r>
              <a:rPr lang="es-ES" b="0" dirty="0" err="1" smtClean="0">
                <a:solidFill>
                  <a:srgbClr val="7030A0"/>
                </a:solidFill>
              </a:rPr>
              <a:t>Yuli</a:t>
            </a:r>
            <a:r>
              <a:rPr lang="es-ES" b="0" dirty="0" smtClean="0">
                <a:solidFill>
                  <a:srgbClr val="7030A0"/>
                </a:solidFill>
              </a:rPr>
              <a:t> Domínguez</a:t>
            </a:r>
          </a:p>
          <a:p>
            <a:r>
              <a:rPr lang="es-ES" b="0" dirty="0" smtClean="0">
                <a:solidFill>
                  <a:srgbClr val="7030A0"/>
                </a:solidFill>
              </a:rPr>
              <a:t>                  Portal Educa Panamá</a:t>
            </a:r>
          </a:p>
          <a:p>
            <a:r>
              <a:rPr lang="es-ES" b="0" dirty="0" smtClean="0">
                <a:solidFill>
                  <a:srgbClr val="7030A0"/>
                </a:solidFill>
              </a:rPr>
              <a:t>                         Grupo Océano</a:t>
            </a:r>
          </a:p>
        </p:txBody>
      </p:sp>
      <p:sp>
        <p:nvSpPr>
          <p:cNvPr id="4" name="3 Rectángulo"/>
          <p:cNvSpPr/>
          <p:nvPr/>
        </p:nvSpPr>
        <p:spPr>
          <a:xfrm>
            <a:off x="2483768" y="620688"/>
            <a:ext cx="5288627" cy="923330"/>
          </a:xfrm>
          <a:prstGeom prst="rect">
            <a:avLst/>
          </a:prstGeom>
          <a:noFill/>
        </p:spPr>
        <p:txBody>
          <a:bodyPr wrap="none" lIns="91440" tIns="45720" rIns="91440" bIns="45720">
            <a:spAutoFit/>
          </a:bodyPr>
          <a:lstStyle/>
          <a:p>
            <a:pPr algn="ctr"/>
            <a:r>
              <a:rPr lang="es-E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RADICACIÓN</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4 Imagen" descr="estudiante.png"/>
          <p:cNvPicPr>
            <a:picLocks noChangeAspect="1"/>
          </p:cNvPicPr>
          <p:nvPr/>
        </p:nvPicPr>
        <p:blipFill>
          <a:blip r:embed="rId2" cstate="print"/>
          <a:stretch>
            <a:fillRect/>
          </a:stretch>
        </p:blipFill>
        <p:spPr>
          <a:xfrm>
            <a:off x="4139952" y="1628800"/>
            <a:ext cx="4392488" cy="38521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lor de la mañana.jpg"/>
          <p:cNvPicPr>
            <a:picLocks noChangeAspect="1"/>
          </p:cNvPicPr>
          <p:nvPr/>
        </p:nvPicPr>
        <p:blipFill>
          <a:blip r:embed="rId2" cstate="print"/>
          <a:stretch>
            <a:fillRect/>
          </a:stretch>
        </p:blipFill>
        <p:spPr>
          <a:xfrm>
            <a:off x="251520" y="0"/>
            <a:ext cx="8892480" cy="6858000"/>
          </a:xfrm>
          <a:prstGeom prst="rect">
            <a:avLst/>
          </a:prstGeom>
        </p:spPr>
      </p:pic>
      <p:sp>
        <p:nvSpPr>
          <p:cNvPr id="6" name="5 Rectángulo"/>
          <p:cNvSpPr/>
          <p:nvPr/>
        </p:nvSpPr>
        <p:spPr>
          <a:xfrm>
            <a:off x="827584" y="476672"/>
            <a:ext cx="4572000" cy="1938992"/>
          </a:xfrm>
          <a:prstGeom prst="rect">
            <a:avLst/>
          </a:prstGeom>
        </p:spPr>
        <p:txBody>
          <a:bodyPr>
            <a:spAutoFit/>
          </a:bodyPr>
          <a:lstStyle/>
          <a:p>
            <a:pPr algn="just"/>
            <a:r>
              <a:rPr lang="es-ES" sz="2000" dirty="0" smtClean="0">
                <a:solidFill>
                  <a:schemeClr val="bg1"/>
                </a:solidFill>
              </a:rPr>
              <a:t>Una raíz de radicando negativo e índice par no tiene ninguna raíz, pues ningún número,  ni positivo ni negativo, multiplicado por sí mismo un número par de veces tiene como resultado un número negativo. </a:t>
            </a:r>
            <a:endParaRPr lang="es-ES" sz="2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gota de agua.jpg"/>
          <p:cNvPicPr>
            <a:picLocks noChangeAspect="1"/>
          </p:cNvPicPr>
          <p:nvPr/>
        </p:nvPicPr>
        <p:blipFill>
          <a:blip r:embed="rId3" cstate="print"/>
          <a:stretch>
            <a:fillRect/>
          </a:stretch>
        </p:blipFill>
        <p:spPr>
          <a:xfrm>
            <a:off x="395536" y="491763"/>
            <a:ext cx="8371750" cy="6456406"/>
          </a:xfrm>
          <a:prstGeom prst="rect">
            <a:avLst/>
          </a:prstGeom>
        </p:spPr>
      </p:pic>
      <p:sp>
        <p:nvSpPr>
          <p:cNvPr id="1025" name="Rectangle 1"/>
          <p:cNvSpPr>
            <a:spLocks noChangeArrowheads="1"/>
          </p:cNvSpPr>
          <p:nvPr/>
        </p:nvSpPr>
        <p:spPr bwMode="auto">
          <a:xfrm>
            <a:off x="234846" y="178768"/>
            <a:ext cx="8892480" cy="3277820"/>
          </a:xfrm>
          <a:prstGeom prst="rect">
            <a:avLst/>
          </a:prstGeom>
          <a:solidFill>
            <a:schemeClr val="accent2"/>
          </a:soli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rgbClr val="002060"/>
              </a:solidFill>
              <a:effectLst/>
              <a:latin typeface="Century Schoolbook"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Ra</a:t>
            </a:r>
            <a:r>
              <a:rPr kumimoji="0" lang="es-ES" sz="2200" b="1"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1"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z de una ra</a:t>
            </a:r>
            <a:r>
              <a:rPr kumimoji="0" lang="es-ES" sz="2200" b="1"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1"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z</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bg1">
                  <a:lumMod val="85000"/>
                  <a:lumOff val="15000"/>
                </a:schemeClr>
              </a:solidFill>
              <a:effectLst/>
              <a:latin typeface="Arial" pitchFamily="34" charset="0"/>
            </a:endParaRPr>
          </a:p>
          <a:p>
            <a:pPr algn="just" eaLnBrk="0" fontAlgn="base" hangingPunct="0">
              <a:spcBef>
                <a:spcPct val="0"/>
              </a:spcBef>
              <a:spcAft>
                <a:spcPct val="0"/>
              </a:spcAft>
            </a:pP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La ra</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z de </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ndice p de una cantidad que es, a su vez, la ra</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z de radicando a e </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ndice m, es igual a la ra</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z de radicando a e </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ndice al producto de multiplicar los </a:t>
            </a:r>
            <a:r>
              <a:rPr kumimoji="0" lang="es-ES" sz="2200" b="0" i="0" u="none" strike="noStrike" cap="none" normalizeH="0" baseline="0" dirty="0" smtClean="0">
                <a:ln>
                  <a:noFill/>
                </a:ln>
                <a:solidFill>
                  <a:schemeClr val="bg1">
                    <a:lumMod val="85000"/>
                    <a:lumOff val="15000"/>
                  </a:schemeClr>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rPr>
              <a:t>ndices n y m. Es decir:</a:t>
            </a:r>
          </a:p>
          <a:p>
            <a:pPr algn="just" eaLnBrk="0" fontAlgn="base" hangingPunct="0">
              <a:spcBef>
                <a:spcPct val="0"/>
              </a:spcBef>
              <a:spcAft>
                <a:spcPct val="0"/>
              </a:spcAft>
            </a:pPr>
            <a:endPar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endParaRPr>
          </a:p>
          <a:p>
            <a:pPr algn="just" eaLnBrk="0" fontAlgn="base" hangingPunct="0">
              <a:spcBef>
                <a:spcPct val="0"/>
              </a:spcBef>
              <a:spcAft>
                <a:spcPct val="0"/>
              </a:spcAft>
            </a:pPr>
            <a:endPar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endParaRPr>
          </a:p>
          <a:p>
            <a:pPr algn="just" eaLnBrk="0" fontAlgn="base" hangingPunct="0">
              <a:spcBef>
                <a:spcPct val="0"/>
              </a:spcBef>
              <a:spcAft>
                <a:spcPct val="0"/>
              </a:spcAft>
            </a:pPr>
            <a:endPar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2200" b="0" i="0" u="none" strike="noStrike" cap="none" normalizeH="0" baseline="0" dirty="0" smtClean="0">
              <a:ln>
                <a:noFill/>
              </a:ln>
              <a:solidFill>
                <a:schemeClr val="bg1">
                  <a:lumMod val="85000"/>
                  <a:lumOff val="15000"/>
                </a:schemeClr>
              </a:solidFill>
              <a:effectLst/>
              <a:latin typeface="Century Schoolbook" pitchFamily="18" charset="0"/>
              <a:ea typeface="Calibri" pitchFamily="34" charset="0"/>
              <a:cs typeface="Times New Roman" pitchFamily="18" charset="0"/>
            </a:endParaRPr>
          </a:p>
        </p:txBody>
      </p:sp>
      <p:pic>
        <p:nvPicPr>
          <p:cNvPr id="4" name="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95005" y="2132856"/>
            <a:ext cx="2772162" cy="11431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ave.jpg"/>
          <p:cNvPicPr>
            <a:picLocks noChangeAspect="1"/>
          </p:cNvPicPr>
          <p:nvPr/>
        </p:nvPicPr>
        <p:blipFill>
          <a:blip r:embed="rId2" cstate="print"/>
          <a:stretch>
            <a:fillRect/>
          </a:stretch>
        </p:blipFill>
        <p:spPr>
          <a:xfrm flipH="1">
            <a:off x="107504" y="0"/>
            <a:ext cx="9036496" cy="6858000"/>
          </a:xfrm>
          <a:prstGeom prst="rect">
            <a:avLst/>
          </a:prstGeom>
        </p:spPr>
      </p:pic>
      <p:sp>
        <p:nvSpPr>
          <p:cNvPr id="24577" name="Rectangle 1"/>
          <p:cNvSpPr>
            <a:spLocks noChangeArrowheads="1"/>
          </p:cNvSpPr>
          <p:nvPr/>
        </p:nvSpPr>
        <p:spPr bwMode="auto">
          <a:xfrm>
            <a:off x="5076056" y="188640"/>
            <a:ext cx="3960440"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200" b="1"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Ra</a:t>
            </a:r>
            <a:r>
              <a:rPr kumimoji="0" lang="es-ES" sz="2200" b="1"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es-ES" sz="2200" b="1"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z cuadrada entera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Hay muchos n</a:t>
            </a:r>
            <a:r>
              <a:rPr kumimoji="0" lang="es-ES" sz="2200" b="0" i="0" u="none" strike="noStrike" cap="none" normalizeH="0" baseline="0" dirty="0" smtClean="0">
                <a:ln>
                  <a:noFill/>
                </a:ln>
                <a:solidFill>
                  <a:schemeClr val="bg1"/>
                </a:solidFill>
                <a:effectLst/>
                <a:latin typeface="Calibri"/>
                <a:ea typeface="Calibri" pitchFamily="34" charset="0"/>
                <a:cs typeface="Times New Roman" pitchFamily="18" charset="0"/>
              </a:rPr>
              <a:t>ú</a:t>
            </a: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meros que no tienen ra</a:t>
            </a:r>
            <a:r>
              <a:rPr kumimoji="0" lang="es-ES" sz="2200" b="0"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z cuadrada exacta, es decir, que no existe ning</a:t>
            </a:r>
            <a:r>
              <a:rPr kumimoji="0" lang="es-ES" sz="2200" b="0" i="0" u="none" strike="noStrike" cap="none" normalizeH="0" baseline="0" dirty="0" smtClean="0">
                <a:ln>
                  <a:noFill/>
                </a:ln>
                <a:solidFill>
                  <a:schemeClr val="bg1"/>
                </a:solidFill>
                <a:effectLst/>
                <a:latin typeface="Calibri"/>
                <a:ea typeface="Calibri" pitchFamily="34" charset="0"/>
                <a:cs typeface="Times New Roman" pitchFamily="18" charset="0"/>
              </a:rPr>
              <a:t>ú</a:t>
            </a: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n n</a:t>
            </a:r>
            <a:r>
              <a:rPr kumimoji="0" lang="es-ES" sz="2200" b="0" i="0" u="none" strike="noStrike" cap="none" normalizeH="0" baseline="0" dirty="0" smtClean="0">
                <a:ln>
                  <a:noFill/>
                </a:ln>
                <a:solidFill>
                  <a:schemeClr val="bg1"/>
                </a:solidFill>
                <a:effectLst/>
                <a:latin typeface="Calibri"/>
                <a:ea typeface="Calibri" pitchFamily="34" charset="0"/>
                <a:cs typeface="Times New Roman" pitchFamily="18" charset="0"/>
              </a:rPr>
              <a:t>ú</a:t>
            </a: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mero entero que elevado al cuadrado tenga por resultado dicho n</a:t>
            </a:r>
            <a:r>
              <a:rPr kumimoji="0" lang="es-ES" sz="2200" b="0" i="0" u="none" strike="noStrike" cap="none" normalizeH="0" baseline="0" dirty="0" smtClean="0">
                <a:ln>
                  <a:noFill/>
                </a:ln>
                <a:solidFill>
                  <a:schemeClr val="bg1"/>
                </a:solidFill>
                <a:effectLst/>
                <a:latin typeface="Calibri"/>
                <a:ea typeface="Calibri" pitchFamily="34" charset="0"/>
                <a:cs typeface="Times New Roman" pitchFamily="18" charset="0"/>
              </a:rPr>
              <a:t>ú</a:t>
            </a:r>
            <a:r>
              <a:rPr kumimoji="0" lang="es-ES" sz="22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mero.</a:t>
            </a:r>
          </a:p>
          <a:p>
            <a:pPr marL="0" marR="0" lvl="0" indent="0" algn="just" defTabSz="914400" rtl="0" eaLnBrk="0" fontAlgn="base" latinLnBrk="0" hangingPunct="0">
              <a:lnSpc>
                <a:spcPct val="100000"/>
              </a:lnSpc>
              <a:spcBef>
                <a:spcPct val="0"/>
              </a:spcBef>
              <a:spcAft>
                <a:spcPct val="0"/>
              </a:spcAft>
              <a:buClrTx/>
              <a:buSzTx/>
              <a:buFontTx/>
              <a:buNone/>
              <a:tabLst/>
            </a:pPr>
            <a:r>
              <a:rPr lang="es-ES" sz="2200" dirty="0" smtClean="0">
                <a:solidFill>
                  <a:schemeClr val="bg1"/>
                </a:solidFill>
                <a:latin typeface="Century Schoolbook" pitchFamily="18" charset="0"/>
                <a:cs typeface="Times New Roman" pitchFamily="18" charset="0"/>
              </a:rPr>
              <a:t>A continuación se explica un modo practico de averiguar la parte entera y el resto de la raíz cuadrada de dichos números.</a:t>
            </a:r>
            <a:endParaRPr kumimoji="0" lang="es-E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hina.jpg"/>
          <p:cNvPicPr>
            <a:picLocks noChangeAspect="1"/>
          </p:cNvPicPr>
          <p:nvPr/>
        </p:nvPicPr>
        <p:blipFill>
          <a:blip r:embed="rId2" cstate="print"/>
          <a:srcRect l="9955" r="34118"/>
          <a:stretch>
            <a:fillRect/>
          </a:stretch>
        </p:blipFill>
        <p:spPr>
          <a:xfrm>
            <a:off x="251520" y="0"/>
            <a:ext cx="5688632" cy="6858000"/>
          </a:xfrm>
          <a:prstGeom prst="rect">
            <a:avLst/>
          </a:prstGeom>
        </p:spPr>
      </p:pic>
      <p:sp>
        <p:nvSpPr>
          <p:cNvPr id="5" name="4 Llamada rectangular redondeada"/>
          <p:cNvSpPr/>
          <p:nvPr/>
        </p:nvSpPr>
        <p:spPr>
          <a:xfrm rot="2550415">
            <a:off x="5407338" y="519761"/>
            <a:ext cx="3119503" cy="2534561"/>
          </a:xfrm>
          <a:prstGeom prst="wedgeRoundRectCallout">
            <a:avLst>
              <a:gd name="adj1" fmla="val -25605"/>
              <a:gd name="adj2" fmla="val 772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Sea, por ejemplo, el número </a:t>
            </a:r>
          </a:p>
          <a:p>
            <a:pPr algn="ctr"/>
            <a:r>
              <a:rPr lang="es-ES" sz="1400" dirty="0" smtClean="0"/>
              <a:t>4273. para calcular su raíz cuadrada y su resto, se empieza por escribirlo bajo el signo de la radicación , del siguiente modo:</a:t>
            </a:r>
          </a:p>
          <a:p>
            <a:pPr algn="ctr"/>
            <a:endParaRPr lang="es-ES" sz="16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685769">
            <a:off x="6313554" y="2431296"/>
            <a:ext cx="781050" cy="381000"/>
          </a:xfrm>
          <a:prstGeom prst="rect">
            <a:avLst/>
          </a:prstGeom>
          <a:solidFill>
            <a:srgbClr val="00CC99"/>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apices.jpg"/>
          <p:cNvPicPr>
            <a:picLocks noChangeAspect="1"/>
          </p:cNvPicPr>
          <p:nvPr/>
        </p:nvPicPr>
        <p:blipFill>
          <a:blip r:embed="rId2" cstate="print"/>
          <a:stretch>
            <a:fillRect/>
          </a:stretch>
        </p:blipFill>
        <p:spPr>
          <a:xfrm>
            <a:off x="251520" y="0"/>
            <a:ext cx="8892480" cy="6858000"/>
          </a:xfrm>
          <a:prstGeom prst="rect">
            <a:avLst/>
          </a:prstGeom>
        </p:spPr>
      </p:pic>
      <p:sp>
        <p:nvSpPr>
          <p:cNvPr id="5" name="4 Rectángulo redondeado"/>
          <p:cNvSpPr/>
          <p:nvPr/>
        </p:nvSpPr>
        <p:spPr>
          <a:xfrm>
            <a:off x="467544" y="620688"/>
            <a:ext cx="4320480" cy="352839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En primer lugar, se marcan en el radicando separaciones de grupos de dos cifras, comenzando por la derecha ( el último grupo por la derecha puede acabar siendo de una o dos cifras). En este caso el primer grupo está formado por el número 42 y el segundo, por el 73.</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907704" y="404664"/>
            <a:ext cx="6912768" cy="313932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0" i="0" u="none" strike="noStrike" cap="none" normalizeH="0" baseline="0" dirty="0" smtClean="0">
                <a:ln>
                  <a:noFill/>
                </a:ln>
                <a:solidFill>
                  <a:schemeClr val="tx1"/>
                </a:solidFill>
                <a:effectLst/>
                <a:ea typeface="Calibri" pitchFamily="34" charset="0"/>
                <a:cs typeface="Times New Roman" pitchFamily="18" charset="0"/>
              </a:rPr>
              <a:t>A continuación, se busca la raíz cuadrada exacta del primer grupo por la izquierda. Caso de no haberla, se escoge el mayor número entero cuyo cuadrado sea inferior a dicho </a:t>
            </a:r>
            <a:r>
              <a:rPr kumimoji="0" lang="es-ES"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grupo. </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solidFill>
                  <a:schemeClr val="tx1"/>
                </a:solidFill>
                <a:latin typeface="Century Schoolbook" pitchFamily="18" charset="0"/>
                <a:cs typeface="Times New Roman" pitchFamily="18" charset="0"/>
              </a:rPr>
              <a:t>En el caso del ejemplo, el resultado es 6, pues 6. 6 = = 36 &lt; 42 ( mientras que 7 . 7 = 49 &gt; 42) se escribe el número 6 en el espacio reservado a la solución</a:t>
            </a:r>
            <a:r>
              <a:rPr lang="es-ES" sz="2000" dirty="0" smtClean="0">
                <a:solidFill>
                  <a:srgbClr val="FF0000"/>
                </a:solidFill>
                <a:latin typeface="Century Schoolbook"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solidFill>
                  <a:srgbClr val="FF0000"/>
                </a:solidFill>
                <a:latin typeface="Century Schoolbook" pitchFamily="18" charset="0"/>
                <a:cs typeface="Times New Roman" pitchFamily="18" charset="0"/>
              </a:rPr>
              <a:t>            </a:t>
            </a:r>
            <a:r>
              <a:rPr lang="es-ES" sz="2000" dirty="0" smtClean="0">
                <a:solidFill>
                  <a:schemeClr val="tx1"/>
                </a:solidFill>
                <a:latin typeface="Century Schoolbook" pitchFamily="18" charset="0"/>
                <a:cs typeface="Times New Roman" pitchFamily="18" charset="0"/>
              </a:rPr>
              <a:t>6 </a:t>
            </a:r>
            <a:r>
              <a:rPr lang="es-ES" sz="2000" dirty="0" smtClean="0">
                <a:solidFill>
                  <a:srgbClr val="FF0000"/>
                </a:solidFill>
                <a:latin typeface="Century Schoolbook"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s-ES" sz="2000" dirty="0" smtClean="0">
              <a:solidFill>
                <a:srgbClr val="FF0000"/>
              </a:solidFill>
              <a:latin typeface="Century Schoolbook"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rgbClr val="FF0000"/>
              </a:solidFill>
              <a:effectLst/>
              <a:latin typeface="Arial" pitchFamily="34" charset="0"/>
            </a:endParaRPr>
          </a:p>
        </p:txBody>
      </p:sp>
      <p:sp>
        <p:nvSpPr>
          <p:cNvPr id="2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5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79712" y="2564904"/>
            <a:ext cx="781050" cy="381000"/>
          </a:xfrm>
          <a:prstGeom prst="rect">
            <a:avLst/>
          </a:prstGeom>
          <a:noFill/>
        </p:spPr>
      </p:pic>
      <p:cxnSp>
        <p:nvCxnSpPr>
          <p:cNvPr id="7" name="6 Conector recto"/>
          <p:cNvCxnSpPr/>
          <p:nvPr/>
        </p:nvCxnSpPr>
        <p:spPr>
          <a:xfrm>
            <a:off x="2771800" y="2636912"/>
            <a:ext cx="0" cy="360040"/>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2771800" y="2852936"/>
            <a:ext cx="432048" cy="0"/>
          </a:xfrm>
          <a:prstGeom prst="line">
            <a:avLst/>
          </a:prstGeom>
        </p:spPr>
        <p:style>
          <a:lnRef idx="1">
            <a:schemeClr val="dk1"/>
          </a:lnRef>
          <a:fillRef idx="0">
            <a:schemeClr val="dk1"/>
          </a:fillRef>
          <a:effectRef idx="0">
            <a:schemeClr val="dk1"/>
          </a:effectRef>
          <a:fontRef idx="minor">
            <a:schemeClr val="tx1"/>
          </a:fontRef>
        </p:style>
      </p:cxnSp>
      <p:pic>
        <p:nvPicPr>
          <p:cNvPr id="8" name="7 Imagen" descr="profe.jpg"/>
          <p:cNvPicPr>
            <a:picLocks noChangeAspect="1"/>
          </p:cNvPicPr>
          <p:nvPr/>
        </p:nvPicPr>
        <p:blipFill>
          <a:blip r:embed="rId4" cstate="print"/>
          <a:srcRect l="17938" r="8477"/>
          <a:stretch>
            <a:fillRect/>
          </a:stretch>
        </p:blipFill>
        <p:spPr>
          <a:xfrm flipH="1">
            <a:off x="0" y="3617640"/>
            <a:ext cx="2808312" cy="32403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rtoon.png"/>
          <p:cNvPicPr>
            <a:picLocks noChangeAspect="1"/>
          </p:cNvPicPr>
          <p:nvPr/>
        </p:nvPicPr>
        <p:blipFill>
          <a:blip r:embed="rId2" cstate="print"/>
          <a:stretch>
            <a:fillRect/>
          </a:stretch>
        </p:blipFill>
        <p:spPr>
          <a:xfrm>
            <a:off x="5076056" y="2564904"/>
            <a:ext cx="4213254" cy="4725144"/>
          </a:xfrm>
          <a:prstGeom prst="rect">
            <a:avLst/>
          </a:prstGeom>
        </p:spPr>
      </p:pic>
      <p:sp>
        <p:nvSpPr>
          <p:cNvPr id="5" name="4 Rectángulo redondeado"/>
          <p:cNvSpPr/>
          <p:nvPr/>
        </p:nvSpPr>
        <p:spPr>
          <a:xfrm>
            <a:off x="1835696" y="332656"/>
            <a:ext cx="5544616" cy="2564904"/>
          </a:xfrm>
          <a:prstGeom prst="round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bg1"/>
              </a:solidFill>
            </a:endParaRPr>
          </a:p>
          <a:p>
            <a:pPr algn="ctr"/>
            <a:endParaRPr lang="es-ES" dirty="0" smtClean="0">
              <a:solidFill>
                <a:schemeClr val="bg1"/>
              </a:solidFill>
            </a:endParaRPr>
          </a:p>
          <a:p>
            <a:pPr algn="ctr"/>
            <a:r>
              <a:rPr lang="es-ES" dirty="0" smtClean="0">
                <a:solidFill>
                  <a:schemeClr val="bg1"/>
                </a:solidFill>
              </a:rPr>
              <a:t>La raíz obtenida se eleva al cuadrado, y se resta su valor (36) al primer grupo (42), con lo que se obtiene 6. A continuación de este numero, se escribe el segundo grupo (73) y del número obtenido, se separa la cifra de las unidades (3). En el ejemplo:</a:t>
            </a:r>
          </a:p>
          <a:p>
            <a:pPr algn="ctr"/>
            <a:endParaRPr lang="es-ES" dirty="0" smtClean="0">
              <a:solidFill>
                <a:schemeClr val="bg1"/>
              </a:solidFill>
            </a:endParaRPr>
          </a:p>
          <a:p>
            <a:pPr algn="ctr"/>
            <a:endParaRPr lang="es-ES" dirty="0" smtClean="0">
              <a:solidFill>
                <a:schemeClr val="bg1"/>
              </a:solidFill>
            </a:endParaRPr>
          </a:p>
          <a:p>
            <a:pPr algn="ctr"/>
            <a:endParaRPr lang="es-ES" dirty="0" smtClean="0"/>
          </a:p>
          <a:p>
            <a:pPr algn="ctr"/>
            <a:endParaRPr lang="es-ES" dirty="0"/>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17479" y="2183904"/>
            <a:ext cx="781050" cy="381000"/>
          </a:xfrm>
          <a:prstGeom prst="rect">
            <a:avLst/>
          </a:prstGeom>
          <a:noFill/>
        </p:spPr>
      </p:pic>
      <p:cxnSp>
        <p:nvCxnSpPr>
          <p:cNvPr id="3" name="2 Conector recto"/>
          <p:cNvCxnSpPr/>
          <p:nvPr/>
        </p:nvCxnSpPr>
        <p:spPr>
          <a:xfrm>
            <a:off x="5076056" y="2183904"/>
            <a:ext cx="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5179146" y="2256294"/>
            <a:ext cx="360040" cy="2362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6</a:t>
            </a:r>
            <a:endParaRPr lang="es-P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eces.jpg"/>
          <p:cNvPicPr>
            <a:picLocks noChangeAspect="1"/>
          </p:cNvPicPr>
          <p:nvPr/>
        </p:nvPicPr>
        <p:blipFill>
          <a:blip r:embed="rId2" cstate="print"/>
          <a:stretch>
            <a:fillRect/>
          </a:stretch>
        </p:blipFill>
        <p:spPr>
          <a:xfrm>
            <a:off x="0" y="0"/>
            <a:ext cx="9144000" cy="6858000"/>
          </a:xfrm>
          <a:prstGeom prst="rect">
            <a:avLst/>
          </a:prstGeom>
        </p:spPr>
      </p:pic>
      <p:sp>
        <p:nvSpPr>
          <p:cNvPr id="6" name="5 Rectángulo"/>
          <p:cNvSpPr/>
          <p:nvPr/>
        </p:nvSpPr>
        <p:spPr>
          <a:xfrm>
            <a:off x="395536" y="548680"/>
            <a:ext cx="4572000" cy="230832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lvl="0" algn="just" fontAlgn="base">
              <a:spcBef>
                <a:spcPct val="0"/>
              </a:spcBef>
              <a:spcAft>
                <a:spcPct val="0"/>
              </a:spcAft>
            </a:pPr>
            <a:r>
              <a:rPr lang="es-ES" dirty="0" smtClean="0">
                <a:solidFill>
                  <a:srgbClr val="7030A0"/>
                </a:solidFill>
                <a:latin typeface="Century Schoolbook" pitchFamily="18" charset="0"/>
                <a:ea typeface="Calibri" pitchFamily="34" charset="0"/>
                <a:cs typeface="Times New Roman" pitchFamily="18" charset="0"/>
              </a:rPr>
              <a:t>El siguiente paso consiste en calcular el doble de la ra</a:t>
            </a:r>
            <a:r>
              <a:rPr lang="es-ES" dirty="0" smtClean="0">
                <a:solidFill>
                  <a:srgbClr val="7030A0"/>
                </a:solidFill>
                <a:latin typeface="Calibri"/>
                <a:ea typeface="Calibri" pitchFamily="34" charset="0"/>
                <a:cs typeface="Times New Roman" pitchFamily="18" charset="0"/>
              </a:rPr>
              <a:t>í</a:t>
            </a:r>
            <a:r>
              <a:rPr lang="es-ES" dirty="0" smtClean="0">
                <a:solidFill>
                  <a:srgbClr val="7030A0"/>
                </a:solidFill>
                <a:latin typeface="Century Schoolbook" pitchFamily="18" charset="0"/>
                <a:ea typeface="Calibri" pitchFamily="34" charset="0"/>
                <a:cs typeface="Times New Roman" pitchFamily="18" charset="0"/>
              </a:rPr>
              <a:t>z y dividir por dicho valor el n</a:t>
            </a:r>
            <a:r>
              <a:rPr lang="es-ES" dirty="0" smtClean="0">
                <a:solidFill>
                  <a:srgbClr val="7030A0"/>
                </a:solidFill>
                <a:latin typeface="Calibri"/>
                <a:ea typeface="Calibri" pitchFamily="34" charset="0"/>
                <a:cs typeface="Times New Roman" pitchFamily="18" charset="0"/>
              </a:rPr>
              <a:t>ú</a:t>
            </a:r>
            <a:r>
              <a:rPr lang="es-ES" dirty="0" smtClean="0">
                <a:solidFill>
                  <a:srgbClr val="7030A0"/>
                </a:solidFill>
                <a:latin typeface="Century Schoolbook" pitchFamily="18" charset="0"/>
                <a:ea typeface="Calibri" pitchFamily="34" charset="0"/>
                <a:cs typeface="Times New Roman" pitchFamily="18" charset="0"/>
              </a:rPr>
              <a:t>mero que queda a la izquierda de las unidades separadas. </a:t>
            </a:r>
          </a:p>
          <a:p>
            <a:pPr lvl="0" algn="just" fontAlgn="base">
              <a:spcBef>
                <a:spcPct val="0"/>
              </a:spcBef>
              <a:spcAft>
                <a:spcPct val="0"/>
              </a:spcAft>
            </a:pPr>
            <a:r>
              <a:rPr lang="es-ES" dirty="0" smtClean="0">
                <a:solidFill>
                  <a:srgbClr val="7030A0"/>
                </a:solidFill>
                <a:latin typeface="Century Schoolbook" pitchFamily="18" charset="0"/>
                <a:cs typeface="Times New Roman" pitchFamily="18" charset="0"/>
              </a:rPr>
              <a:t>Como en el ejemplo de la raíz es 6, el doble es 6.2 = 12. Se divide 67 entre 12 y sólo se tiene en cuenta la parte entera. Así pues, 67 ÷ 12 = 5.</a:t>
            </a:r>
            <a:endParaRPr lang="es-ES" sz="1600" dirty="0" smtClean="0">
              <a:solidFill>
                <a:srgbClr val="7030A0"/>
              </a:solidFill>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476672"/>
            <a:ext cx="3657600" cy="4572000"/>
          </a:xfrm>
        </p:spPr>
        <p:txBody>
          <a:bodyPr>
            <a:normAutofit fontScale="85000" lnSpcReduction="20000"/>
          </a:bodyPr>
          <a:lstStyle/>
          <a:p>
            <a:pPr algn="just"/>
            <a:endParaRPr lang="es-ES" dirty="0" smtClean="0"/>
          </a:p>
          <a:p>
            <a:pPr algn="just"/>
            <a:endParaRPr lang="es-ES" dirty="0"/>
          </a:p>
          <a:p>
            <a:pPr algn="just"/>
            <a:r>
              <a:rPr lang="es-ES" dirty="0" smtClean="0"/>
              <a:t>A continuación se escribe el valor del doble de la raíz, seguido del cociente hallado, y se multiplica el número formado por dicho cociente. </a:t>
            </a:r>
          </a:p>
          <a:p>
            <a:pPr algn="just"/>
            <a:r>
              <a:rPr lang="es-ES" dirty="0" smtClean="0"/>
              <a:t>En el ejemplo, se forma un número en el cual la posición de las unidades está el 5, y las decenas y centenas son el número 12. el número es 125, que se multiplica por 5, es decir, 125 . 5 = 625: </a:t>
            </a:r>
            <a:endParaRPr lang="es-ES" dirty="0"/>
          </a:p>
        </p:txBody>
      </p:sp>
      <p:pic>
        <p:nvPicPr>
          <p:cNvPr id="1026" name="Picture 2"/>
          <p:cNvPicPr>
            <a:picLocks noGrp="1" noChangeAspect="1" noChangeArrowheads="1"/>
          </p:cNvPicPr>
          <p:nvPr>
            <p:ph sz="quarter" idx="2"/>
          </p:nvPr>
        </p:nvPicPr>
        <p:blipFill rotWithShape="1">
          <a:blip r:embed="rId2" cstate="print">
            <a:extLst>
              <a:ext uri="{28A0092B-C50C-407E-A947-70E740481C1C}">
                <a14:useLocalDpi xmlns:a14="http://schemas.microsoft.com/office/drawing/2010/main" xmlns="" val="0"/>
              </a:ext>
            </a:extLst>
          </a:blip>
          <a:srcRect t="5118" b="6586"/>
          <a:stretch/>
        </p:blipFill>
        <p:spPr bwMode="auto">
          <a:xfrm>
            <a:off x="4716016" y="1484784"/>
            <a:ext cx="3374084" cy="367240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1979712" y="332656"/>
            <a:ext cx="6192688" cy="3384376"/>
          </a:xfrm>
        </p:spPr>
        <p:style>
          <a:lnRef idx="3">
            <a:schemeClr val="lt1"/>
          </a:lnRef>
          <a:fillRef idx="1">
            <a:schemeClr val="accent2"/>
          </a:fillRef>
          <a:effectRef idx="1">
            <a:schemeClr val="accent2"/>
          </a:effectRef>
          <a:fontRef idx="minor">
            <a:schemeClr val="lt1"/>
          </a:fontRef>
        </p:style>
        <p:txBody>
          <a:bodyPr>
            <a:normAutofit/>
          </a:bodyPr>
          <a:lstStyle/>
          <a:p>
            <a:pPr algn="just"/>
            <a:r>
              <a:rPr lang="es-ES" b="0" dirty="0" smtClean="0">
                <a:solidFill>
                  <a:schemeClr val="bg1"/>
                </a:solidFill>
              </a:rPr>
              <a:t>Se resta el producto obtenido al número formado por el resto más el segundo grupo: si el resultado es mayo o igual que cero, el cociente obtenido es la segunda cifra de la raíz; si el resultado es menor que cero (negativo),  se incrementa en 1 el cociente y se repite la formación del producto.</a:t>
            </a:r>
          </a:p>
          <a:p>
            <a:pPr algn="just"/>
            <a:r>
              <a:rPr lang="es-ES" b="0" dirty="0" smtClean="0">
                <a:solidFill>
                  <a:schemeClr val="bg1"/>
                </a:solidFill>
              </a:rPr>
              <a:t> </a:t>
            </a:r>
          </a:p>
          <a:p>
            <a:pPr algn="just"/>
            <a:endParaRPr lang="es-ES" b="0" dirty="0" smtClean="0">
              <a:solidFill>
                <a:schemeClr val="bg1"/>
              </a:solidFill>
            </a:endParaRPr>
          </a:p>
          <a:p>
            <a:pPr algn="just"/>
            <a:r>
              <a:rPr lang="es-ES" b="0" dirty="0" smtClean="0">
                <a:solidFill>
                  <a:srgbClr val="FF0000"/>
                </a:solidFill>
              </a:rPr>
              <a:t> </a:t>
            </a:r>
            <a:endParaRPr lang="es-ES" b="0" dirty="0">
              <a:solidFill>
                <a:srgbClr val="FF0000"/>
              </a:solidFill>
            </a:endParaRPr>
          </a:p>
        </p:txBody>
      </p:sp>
      <p:pic>
        <p:nvPicPr>
          <p:cNvPr id="3" name="2 Imagen" descr="leon.png"/>
          <p:cNvPicPr>
            <a:picLocks noChangeAspect="1"/>
          </p:cNvPicPr>
          <p:nvPr/>
        </p:nvPicPr>
        <p:blipFill>
          <a:blip r:embed="rId2" cstate="print"/>
          <a:stretch>
            <a:fillRect/>
          </a:stretch>
        </p:blipFill>
        <p:spPr>
          <a:xfrm>
            <a:off x="5724128" y="4069960"/>
            <a:ext cx="2592288" cy="25602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91680" y="404664"/>
            <a:ext cx="648072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dirty="0" smtClean="0"/>
              <a:t>Existe un tipo de problemas que exigen la realización  de cálculos inversos a la potenciación. Sabiendo que el área de un paralelogramo es igual al producto de base por altura, el valor del lado l de un cuadrado de área 16 es un número l tal que l</a:t>
            </a:r>
            <a:r>
              <a:rPr lang="es-ES" baseline="30000" dirty="0" smtClean="0"/>
              <a:t>2 </a:t>
            </a:r>
            <a:r>
              <a:rPr lang="es-ES" dirty="0" smtClean="0"/>
              <a:t> = 16; es decir, 4. Se dice entonces que 4 es la </a:t>
            </a:r>
            <a:r>
              <a:rPr lang="es-ES" b="1" dirty="0" smtClean="0"/>
              <a:t>raíz cuadrada</a:t>
            </a:r>
            <a:r>
              <a:rPr lang="es-ES" dirty="0" smtClean="0"/>
              <a:t> de 16, por que es un número cuyo cuadrado vale 16, y se escribe del siguiente modo:</a:t>
            </a:r>
          </a:p>
          <a:p>
            <a:pPr algn="ctr"/>
            <a:endParaRPr lang="es-E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45" name="Rectangle 21"/>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7" name="26 Rectángulo redondeado"/>
          <p:cNvSpPr/>
          <p:nvPr/>
        </p:nvSpPr>
        <p:spPr>
          <a:xfrm>
            <a:off x="5436096" y="3212976"/>
            <a:ext cx="1368152" cy="77038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es-ES" dirty="0" smtClean="0">
                <a:solidFill>
                  <a:schemeClr val="bg1"/>
                </a:solidFill>
              </a:rPr>
              <a:t>4 = </a:t>
            </a:r>
            <a:endParaRPr lang="es-ES" dirty="0">
              <a:solidFill>
                <a:schemeClr val="bg1"/>
              </a:solidFill>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46" name="Picture 2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12160" y="3429000"/>
            <a:ext cx="428625" cy="342900"/>
          </a:xfrm>
          <a:prstGeom prst="rect">
            <a:avLst/>
          </a:prstGeom>
          <a:noFill/>
        </p:spPr>
      </p:pic>
      <p:sp>
        <p:nvSpPr>
          <p:cNvPr id="1048" name="Rectangle 2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31" name="30 Imagen" descr="mathemati.jpg"/>
          <p:cNvPicPr>
            <a:picLocks noChangeAspect="1"/>
          </p:cNvPicPr>
          <p:nvPr/>
        </p:nvPicPr>
        <p:blipFill>
          <a:blip r:embed="rId3" cstate="print"/>
          <a:stretch>
            <a:fillRect/>
          </a:stretch>
        </p:blipFill>
        <p:spPr>
          <a:xfrm rot="10800000" flipH="1" flipV="1">
            <a:off x="2771800" y="4509120"/>
            <a:ext cx="3816424" cy="19170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s-PA" sz="2400" b="1" dirty="0" smtClean="0"/>
              <a:t>E</a:t>
            </a:r>
            <a:r>
              <a:rPr lang="es-PA" b="1" dirty="0" smtClean="0"/>
              <a:t>jemplo:</a:t>
            </a:r>
            <a:r>
              <a:rPr lang="es-PA" b="1" dirty="0"/>
              <a:t/>
            </a:r>
            <a:br>
              <a:rPr lang="es-PA" b="1" dirty="0"/>
            </a:br>
            <a:r>
              <a:rPr lang="es-ES" sz="2700" dirty="0" smtClean="0">
                <a:solidFill>
                  <a:schemeClr val="bg1"/>
                </a:solidFill>
              </a:rPr>
              <a:t> la operación es como sigue:</a:t>
            </a:r>
            <a:endParaRPr lang="es-PA" sz="2700" b="1" dirty="0"/>
          </a:p>
        </p:txBody>
      </p:sp>
      <p:pic>
        <p:nvPicPr>
          <p:cNvPr id="3074" name="Picture 2"/>
          <p:cNvPicPr>
            <a:picLocks noGrp="1" noChangeAspect="1" noChangeArrowheads="1"/>
          </p:cNvPicPr>
          <p:nvPr>
            <p:ph sz="quarter"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57200" y="2484899"/>
            <a:ext cx="7467600" cy="3104227"/>
          </a:xfrm>
          <a:prstGeom prst="rect">
            <a:avLst/>
          </a:prstGeom>
          <a:blipFill>
            <a:blip r:embed="rId4" cstate="print"/>
            <a:tile tx="0" ty="0" sx="100000" sy="100000" flip="none" algn="tl"/>
          </a:blipFill>
          <a:ln/>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xmlns="" val="387198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quarter" idx="1"/>
          </p:nvPr>
        </p:nvSpPr>
        <p:spPr>
          <a:xfrm>
            <a:off x="827584" y="548680"/>
            <a:ext cx="7467600" cy="2548880"/>
          </a:xfrm>
        </p:spPr>
        <p:txBody>
          <a:bodyPr/>
          <a:lstStyle/>
          <a:p>
            <a:pPr algn="just"/>
            <a:r>
              <a:rPr lang="es-ES" dirty="0" smtClean="0"/>
              <a:t>Así pues, la raíz cuadrada de 4 273 es igual a 65, con un resto igual a 48. si quedarán más grupos por bajar del número examinado, se repetirían los últimos pasos hasta que no quedara ningún grupo de dos cifras por bajar. </a:t>
            </a:r>
            <a:endParaRPr lang="es-ES" dirty="0"/>
          </a:p>
        </p:txBody>
      </p:sp>
      <p:pic>
        <p:nvPicPr>
          <p:cNvPr id="3" name="2 Imagen" descr="relajado.png"/>
          <p:cNvPicPr>
            <a:picLocks noChangeAspect="1"/>
          </p:cNvPicPr>
          <p:nvPr/>
        </p:nvPicPr>
        <p:blipFill>
          <a:blip r:embed="rId2" cstate="print"/>
          <a:stretch>
            <a:fillRect/>
          </a:stretch>
        </p:blipFill>
        <p:spPr>
          <a:xfrm>
            <a:off x="4644008" y="2348880"/>
            <a:ext cx="3528392" cy="42912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7467600" cy="1143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s-ES" sz="3600" dirty="0" smtClean="0"/>
              <a:t>Transformación de radicales </a:t>
            </a:r>
            <a:endParaRPr lang="es-ES" sz="3600" dirty="0"/>
          </a:p>
        </p:txBody>
      </p:sp>
      <mc:AlternateContent xmlns:mc="http://schemas.openxmlformats.org/markup-compatibility/2006">
        <mc:Choice xmlns:a14="http://schemas.microsoft.com/office/drawing/2010/main" xmlns="" Requires="a14">
          <p:sp>
            <p:nvSpPr>
              <p:cNvPr id="3" name="2 Marcador de contenido"/>
              <p:cNvSpPr>
                <a:spLocks noGrp="1"/>
              </p:cNvSpPr>
              <p:nvPr>
                <p:ph sz="quarter" idx="1"/>
              </p:nvPr>
            </p:nvSpPr>
            <p:spPr>
              <a:xfrm>
                <a:off x="539552" y="1556792"/>
                <a:ext cx="7467600" cy="4873752"/>
              </a:xfrm>
            </p:spPr>
            <p:txBody>
              <a:bodyPr/>
              <a:lstStyle/>
              <a:p>
                <a:r>
                  <a:rPr lang="es-ES" dirty="0" smtClean="0"/>
                  <a:t>Se considera la raíz de una potencia, por ejemplo:</a:t>
                </a:r>
              </a:p>
              <a:p>
                <a:r>
                  <a:rPr lang="es-ES" sz="1400" dirty="0" smtClean="0"/>
                  <a:t>      8</a:t>
                </a:r>
              </a:p>
              <a:p>
                <a:r>
                  <a:rPr lang="es-ES" dirty="0" smtClean="0"/>
                  <a:t> Si se multiplican o dividen el índice y el exponente por un mismo número positivo mayor que uno, se obtiene otro radical equivalente al primero. Por ejemplo, si se multiplican e índice y el exponente por 5, se obtiene  </a:t>
                </a:r>
                <a:r>
                  <a:rPr lang="es-ES" sz="1400" dirty="0" smtClean="0"/>
                  <a:t>        </a:t>
                </a:r>
                <a:r>
                  <a:rPr lang="es-ES" sz="1400" b="1" dirty="0" smtClean="0"/>
                  <a:t>= </a:t>
                </a:r>
                <a:r>
                  <a:rPr lang="es-ES" sz="1400" dirty="0" smtClean="0"/>
                  <a:t>  </a:t>
                </a:r>
                <a14:m>
                  <m:oMath xmlns:m="http://schemas.openxmlformats.org/officeDocument/2006/math">
                    <m:rad>
                      <m:radPr>
                        <m:ctrlPr>
                          <a:rPr lang="es-PA" sz="1400" i="1">
                            <a:latin typeface="Cambria Math"/>
                          </a:rPr>
                        </m:ctrlPr>
                      </m:radPr>
                      <m:deg>
                        <m:r>
                          <a:rPr lang="es-PA" sz="1400" i="1">
                            <a:latin typeface="Cambria Math"/>
                          </a:rPr>
                          <m:t>15</m:t>
                        </m:r>
                      </m:deg>
                      <m:e>
                        <m:sSup>
                          <m:sSupPr>
                            <m:ctrlPr>
                              <a:rPr lang="es-PA" sz="1400" i="1">
                                <a:latin typeface="Cambria Math"/>
                              </a:rPr>
                            </m:ctrlPr>
                          </m:sSupPr>
                          <m:e>
                            <m:r>
                              <a:rPr lang="es-PA" sz="1400" i="1">
                                <a:latin typeface="Cambria Math"/>
                              </a:rPr>
                              <m:t>5</m:t>
                            </m:r>
                          </m:e>
                          <m:sup>
                            <m:r>
                              <a:rPr lang="es-PA" sz="1400" i="1">
                                <a:latin typeface="Cambria Math"/>
                              </a:rPr>
                              <m:t>40</m:t>
                            </m:r>
                          </m:sup>
                        </m:sSup>
                      </m:e>
                    </m:rad>
                  </m:oMath>
                </a14:m>
                <a:endParaRPr lang="es-PA" sz="1400" dirty="0"/>
              </a:p>
              <a:p>
                <a:endParaRPr lang="es-PA" sz="1400" dirty="0"/>
              </a:p>
              <a:p>
                <a:pPr marL="0" indent="0">
                  <a:buNone/>
                </a:pPr>
                <a:r>
                  <a:rPr lang="es-ES" sz="1400" dirty="0" smtClean="0"/>
                  <a:t> </a:t>
                </a:r>
              </a:p>
              <a:p>
                <a:pPr>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539552" y="1556792"/>
                <a:ext cx="7467600" cy="4873752"/>
              </a:xfrm>
              <a:blipFill rotWithShape="1">
                <a:blip r:embed="rId2" cstate="print"/>
                <a:stretch>
                  <a:fillRect l="-408" t="-1000" r="-327"/>
                </a:stretch>
              </a:blipFill>
            </p:spPr>
            <p:txBody>
              <a:bodyPr/>
              <a:lstStyle/>
              <a:p>
                <a:r>
                  <a:rPr lang="es-PA">
                    <a:noFill/>
                  </a:rPr>
                  <a:t> </a:t>
                </a:r>
              </a:p>
            </p:txBody>
          </p:sp>
        </mc:Fallback>
      </mc:AlternateContent>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584" y="2060848"/>
            <a:ext cx="342900" cy="390525"/>
          </a:xfrm>
          <a:prstGeom prst="rect">
            <a:avLst/>
          </a:prstGeom>
          <a:noFill/>
        </p:spPr>
      </p:pic>
      <p:pic>
        <p:nvPicPr>
          <p:cNvPr id="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6056" y="3861048"/>
            <a:ext cx="342900" cy="390525"/>
          </a:xfrm>
          <a:prstGeom prst="rect">
            <a:avLst/>
          </a:prstGeom>
          <a:noFill/>
        </p:spPr>
      </p:pic>
      <p:sp>
        <p:nvSpPr>
          <p:cNvPr id="11" name="10 Rectángulo"/>
          <p:cNvSpPr/>
          <p:nvPr/>
        </p:nvSpPr>
        <p:spPr>
          <a:xfrm>
            <a:off x="5292080" y="3789040"/>
            <a:ext cx="346570" cy="261610"/>
          </a:xfrm>
          <a:prstGeom prst="rect">
            <a:avLst/>
          </a:prstGeom>
        </p:spPr>
        <p:txBody>
          <a:bodyPr wrap="none">
            <a:spAutoFit/>
          </a:bodyPr>
          <a:lstStyle/>
          <a:p>
            <a:r>
              <a:rPr lang="es-ES" sz="1100" b="1" dirty="0" smtClean="0"/>
              <a:t>  8</a:t>
            </a:r>
            <a:endParaRPr lang="es-ES" sz="11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es-ES" sz="4000" b="1" dirty="0" smtClean="0">
                <a:solidFill>
                  <a:schemeClr val="bg1"/>
                </a:solidFill>
              </a:rPr>
              <a:t>Mínimo común índice </a:t>
            </a:r>
            <a:endParaRPr lang="es-ES" sz="4000" b="1" dirty="0">
              <a:solidFill>
                <a:schemeClr val="bg1"/>
              </a:solidFill>
            </a:endParaRPr>
          </a:p>
        </p:txBody>
      </p:sp>
      <mc:AlternateContent xmlns:mc="http://schemas.openxmlformats.org/markup-compatibility/2006">
        <mc:Choice xmlns:a14="http://schemas.microsoft.com/office/drawing/2010/main" xmlns="" Requires="a14">
          <p:sp>
            <p:nvSpPr>
              <p:cNvPr id="3" name="2 Marcador de contenido"/>
              <p:cNvSpPr>
                <a:spLocks noGrp="1"/>
              </p:cNvSpPr>
              <p:nvPr>
                <p:ph sz="quarter" idx="1"/>
              </p:nvPr>
            </p:nvSpPr>
            <p:spPr/>
            <p:txBody>
              <a:bodyPr/>
              <a:lstStyle/>
              <a:p>
                <a:pPr algn="just"/>
                <a:endParaRPr lang="es-ES" dirty="0" smtClean="0"/>
              </a:p>
              <a:p>
                <a:pPr algn="just"/>
                <a:r>
                  <a:rPr lang="es-ES" dirty="0" smtClean="0"/>
                  <a:t>Dados varios radicales de distinto índice, es posible reducirlo a un índice común, por lo general el mínimo común múltiplo de los índices dados.</a:t>
                </a:r>
              </a:p>
              <a:p>
                <a:pPr algn="just"/>
                <a:r>
                  <a:rPr lang="es-ES" dirty="0" smtClean="0"/>
                  <a:t>Por ejemplo, se quiere encontrar el mínimo índice común ( o mínimo común índice) de     y    .Para ello, el primer paso consiste en escribir las raíces en forma de potencia:</a:t>
                </a:r>
              </a:p>
              <a:p>
                <a:pPr algn="just"/>
                <a:r>
                  <a:rPr lang="es-ES" dirty="0" smtClean="0"/>
                  <a:t>  </a:t>
                </a:r>
                <a14:m>
                  <m:oMath xmlns:m="http://schemas.openxmlformats.org/officeDocument/2006/math">
                    <m:rad>
                      <m:radPr>
                        <m:degHide m:val="on"/>
                        <m:ctrlPr>
                          <a:rPr lang="es-PA" i="1">
                            <a:latin typeface="Cambria Math"/>
                          </a:rPr>
                        </m:ctrlPr>
                      </m:radPr>
                      <m:deg/>
                      <m:e>
                        <m:r>
                          <a:rPr lang="es-PA" i="1">
                            <a:latin typeface="Cambria Math"/>
                          </a:rPr>
                          <m:t>3</m:t>
                        </m:r>
                      </m:e>
                    </m:rad>
                  </m:oMath>
                </a14:m>
                <a:r>
                  <a:rPr lang="es-PA" dirty="0"/>
                  <a:t> . </a:t>
                </a:r>
                <a14:m>
                  <m:oMath xmlns:m="http://schemas.openxmlformats.org/officeDocument/2006/math">
                    <m:rad>
                      <m:radPr>
                        <m:ctrlPr>
                          <a:rPr lang="es-PA" i="1">
                            <a:latin typeface="Cambria Math"/>
                          </a:rPr>
                        </m:ctrlPr>
                      </m:radPr>
                      <m:deg>
                        <m:r>
                          <a:rPr lang="es-PA" i="1">
                            <a:latin typeface="Cambria Math"/>
                          </a:rPr>
                          <m:t>3</m:t>
                        </m:r>
                      </m:deg>
                      <m:e>
                        <m:r>
                          <a:rPr lang="es-PA" i="1">
                            <a:latin typeface="Cambria Math"/>
                          </a:rPr>
                          <m:t>2</m:t>
                        </m:r>
                      </m:e>
                    </m:rad>
                  </m:oMath>
                </a14:m>
                <a:r>
                  <a:rPr lang="es-PA" dirty="0"/>
                  <a:t> = 3 </a:t>
                </a:r>
                <a:r>
                  <a:rPr lang="es-PA" baseline="30000" dirty="0"/>
                  <a:t>½ .  </a:t>
                </a:r>
                <a:r>
                  <a:rPr lang="es-PA" dirty="0"/>
                  <a:t>2 </a:t>
                </a:r>
                <a:r>
                  <a:rPr lang="es-PA" baseline="30000" dirty="0"/>
                  <a:t>1/3</a:t>
                </a:r>
                <a:endParaRPr lang="es-PA" dirty="0"/>
              </a:p>
              <a:p>
                <a:pPr marL="0" indent="0" algn="just">
                  <a:buNone/>
                </a:pPr>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blipFill rotWithShape="1">
                <a:blip r:embed="rId2" cstate="print"/>
                <a:stretch>
                  <a:fillRect l="-327" r="-1224"/>
                </a:stretch>
              </a:blipFill>
            </p:spPr>
            <p:txBody>
              <a:bodyPr/>
              <a:lstStyle/>
              <a:p>
                <a:r>
                  <a:rPr lang="es-PA">
                    <a:noFill/>
                  </a:rPr>
                  <a:t> </a:t>
                </a:r>
              </a:p>
            </p:txBody>
          </p:sp>
        </mc:Fallback>
      </mc:AlternateContent>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005064"/>
            <a:ext cx="304800" cy="381000"/>
          </a:xfrm>
          <a:prstGeom prst="rect">
            <a:avLst/>
          </a:prstGeom>
          <a:noFill/>
        </p:spPr>
      </p:pic>
      <p:sp>
        <p:nvSpPr>
          <p:cNvPr id="2051" name="Rectangle 3"/>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5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32240" y="4005064"/>
            <a:ext cx="333375" cy="381000"/>
          </a:xfrm>
          <a:prstGeom prst="rect">
            <a:avLst/>
          </a:prstGeom>
          <a:noFill/>
        </p:spPr>
      </p:pic>
      <p:sp>
        <p:nvSpPr>
          <p:cNvPr id="2054" name="Rectangle 6"/>
          <p:cNvSpPr>
            <a:spLocks noChangeArrowheads="1"/>
          </p:cNvSpPr>
          <p:nvPr/>
        </p:nvSpPr>
        <p:spPr bwMode="auto">
          <a:xfrm>
            <a:off x="0" y="838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niña.jpg"/>
          <p:cNvPicPr>
            <a:picLocks noChangeAspect="1"/>
          </p:cNvPicPr>
          <p:nvPr/>
        </p:nvPicPr>
        <p:blipFill>
          <a:blip r:embed="rId3" cstate="print"/>
          <a:stretch>
            <a:fillRect/>
          </a:stretch>
        </p:blipFill>
        <p:spPr>
          <a:xfrm flipH="1">
            <a:off x="-2" y="0"/>
            <a:ext cx="9144001" cy="6858000"/>
          </a:xfrm>
          <a:prstGeom prst="rect">
            <a:avLst/>
          </a:prstGeom>
        </p:spPr>
      </p:pic>
      <p:sp>
        <p:nvSpPr>
          <p:cNvPr id="5" name="4 Marcador de contenido"/>
          <p:cNvSpPr>
            <a:spLocks noGrp="1"/>
          </p:cNvSpPr>
          <p:nvPr>
            <p:ph sz="quarter" idx="1"/>
          </p:nvPr>
        </p:nvSpPr>
        <p:spPr>
          <a:xfrm>
            <a:off x="179512" y="332656"/>
            <a:ext cx="3657600" cy="4572000"/>
          </a:xfrm>
        </p:spPr>
        <p:txBody>
          <a:bodyPr>
            <a:normAutofit/>
          </a:bodyPr>
          <a:lstStyle/>
          <a:p>
            <a:pPr algn="just"/>
            <a:r>
              <a:rPr lang="es-ES" sz="2000" dirty="0" smtClean="0">
                <a:solidFill>
                  <a:schemeClr val="bg1"/>
                </a:solidFill>
              </a:rPr>
              <a:t>El mínimo común múltiplo de los denominadores de los exponentes es 6, por lo que se tienen que:</a:t>
            </a:r>
          </a:p>
          <a:p>
            <a:pPr algn="just"/>
            <a:endParaRPr lang="es-ES" sz="20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43808" y="1700808"/>
            <a:ext cx="1885950" cy="619125"/>
          </a:xfrm>
          <a:prstGeom prst="rect">
            <a:avLst/>
          </a:prstGeom>
        </p:spPr>
        <p:style>
          <a:lnRef idx="1">
            <a:schemeClr val="accent1"/>
          </a:lnRef>
          <a:fillRef idx="2">
            <a:schemeClr val="accent1"/>
          </a:fillRef>
          <a:effectRef idx="1">
            <a:schemeClr val="accent1"/>
          </a:effectRef>
          <a:fontRef idx="minor">
            <a:schemeClr val="dk1"/>
          </a:fontRef>
        </p:style>
      </p:pic>
      <mc:AlternateContent xmlns:mc="http://schemas.openxmlformats.org/markup-compatibility/2006">
        <mc:Choice xmlns:a14="http://schemas.microsoft.com/office/drawing/2010/main" xmlns="" Requires="a14">
          <p:sp>
            <p:nvSpPr>
              <p:cNvPr id="10" name="9 Marcador de contenido"/>
              <p:cNvSpPr>
                <a:spLocks noGrp="1"/>
              </p:cNvSpPr>
              <p:nvPr>
                <p:ph sz="quarter" idx="2"/>
              </p:nvPr>
            </p:nvSpPr>
            <p:spPr>
              <a:xfrm>
                <a:off x="179512" y="2492896"/>
                <a:ext cx="4752528" cy="3888432"/>
              </a:xfrm>
            </p:spPr>
            <p:txBody>
              <a:bodyPr>
                <a:normAutofit/>
              </a:bodyPr>
              <a:lstStyle/>
              <a:p>
                <a:pPr>
                  <a:buNone/>
                </a:pPr>
                <a:endParaRPr lang="es-ES" sz="2000" dirty="0" smtClean="0">
                  <a:solidFill>
                    <a:schemeClr val="bg1"/>
                  </a:solidFill>
                </a:endParaRPr>
              </a:p>
              <a:p>
                <a:r>
                  <a:rPr lang="es-ES" sz="2000" dirty="0" smtClean="0">
                    <a:solidFill>
                      <a:schemeClr val="bg1"/>
                    </a:solidFill>
                  </a:rPr>
                  <a:t>Esto significa que las potencias se pueden escribir de la siguiente manera:</a:t>
                </a:r>
              </a:p>
              <a:p>
                <a:pPr>
                  <a:buNone/>
                </a:pPr>
                <a:r>
                  <a:rPr lang="es-ES" sz="2000" dirty="0" smtClean="0">
                    <a:solidFill>
                      <a:schemeClr val="bg1"/>
                    </a:solidFill>
                  </a:rPr>
                  <a:t>3</a:t>
                </a:r>
                <a:r>
                  <a:rPr lang="es-ES" sz="2000" baseline="30000" dirty="0" smtClean="0">
                    <a:solidFill>
                      <a:schemeClr val="bg1"/>
                    </a:solidFill>
                  </a:rPr>
                  <a:t>1/2 </a:t>
                </a:r>
                <a:r>
                  <a:rPr lang="es-ES" sz="2000" dirty="0" smtClean="0">
                    <a:solidFill>
                      <a:schemeClr val="bg1"/>
                    </a:solidFill>
                  </a:rPr>
                  <a:t>. 2</a:t>
                </a:r>
                <a:r>
                  <a:rPr lang="es-ES" sz="2000" baseline="30000" dirty="0" smtClean="0">
                    <a:solidFill>
                      <a:schemeClr val="bg1"/>
                    </a:solidFill>
                  </a:rPr>
                  <a:t>1/3</a:t>
                </a:r>
                <a:r>
                  <a:rPr lang="es-ES" sz="2000" dirty="0" smtClean="0">
                    <a:solidFill>
                      <a:schemeClr val="bg1"/>
                    </a:solidFill>
                  </a:rPr>
                  <a:t> = 3</a:t>
                </a:r>
                <a:r>
                  <a:rPr lang="es-ES" sz="2000" baseline="30000" dirty="0" smtClean="0">
                    <a:solidFill>
                      <a:schemeClr val="bg1"/>
                    </a:solidFill>
                  </a:rPr>
                  <a:t>3/6</a:t>
                </a:r>
                <a:r>
                  <a:rPr lang="es-ES" sz="2000" dirty="0" smtClean="0">
                    <a:solidFill>
                      <a:schemeClr val="bg1"/>
                    </a:solidFill>
                  </a:rPr>
                  <a:t> . 3</a:t>
                </a:r>
                <a:r>
                  <a:rPr lang="es-ES" sz="2000" baseline="30000" dirty="0" smtClean="0">
                    <a:solidFill>
                      <a:schemeClr val="bg1"/>
                    </a:solidFill>
                  </a:rPr>
                  <a:t>2/6 </a:t>
                </a:r>
              </a:p>
              <a:p>
                <a:endParaRPr lang="es-ES" sz="2000" dirty="0" smtClean="0">
                  <a:solidFill>
                    <a:schemeClr val="bg1"/>
                  </a:solidFill>
                </a:endParaRPr>
              </a:p>
              <a:p>
                <a:r>
                  <a:rPr lang="es-ES" sz="2000" dirty="0" smtClean="0">
                    <a:solidFill>
                      <a:schemeClr val="bg1"/>
                    </a:solidFill>
                  </a:rPr>
                  <a:t>Expresión está que se puede escribir de nuevo como raíz:</a:t>
                </a:r>
              </a:p>
              <a:p>
                <a:r>
                  <a:rPr lang="es-PA" b="1" dirty="0" smtClean="0">
                    <a:solidFill>
                      <a:schemeClr val="bg1"/>
                    </a:solidFill>
                  </a:rPr>
                  <a:t>3 </a:t>
                </a:r>
                <a:r>
                  <a:rPr lang="es-PA" b="1" baseline="30000" dirty="0">
                    <a:solidFill>
                      <a:schemeClr val="bg1"/>
                    </a:solidFill>
                  </a:rPr>
                  <a:t>3/6 . </a:t>
                </a:r>
                <a:r>
                  <a:rPr lang="es-PA" b="1" dirty="0">
                    <a:solidFill>
                      <a:schemeClr val="bg1"/>
                    </a:solidFill>
                  </a:rPr>
                  <a:t> 2 </a:t>
                </a:r>
                <a:r>
                  <a:rPr lang="es-PA" b="1" baseline="30000" dirty="0" smtClean="0">
                    <a:solidFill>
                      <a:schemeClr val="bg1"/>
                    </a:solidFill>
                  </a:rPr>
                  <a:t>2/6</a:t>
                </a:r>
              </a:p>
              <a:p>
                <a:r>
                  <a:rPr lang="es-PA" b="1" baseline="30000" dirty="0" smtClean="0">
                    <a:solidFill>
                      <a:schemeClr val="bg1"/>
                    </a:solidFill>
                  </a:rPr>
                  <a:t>=</a:t>
                </a:r>
                <a:r>
                  <a:rPr lang="es-PA" b="1" baseline="30000" dirty="0">
                    <a:solidFill>
                      <a:schemeClr val="bg1"/>
                    </a:solidFill>
                  </a:rPr>
                  <a:t> </a:t>
                </a:r>
                <a14:m>
                  <m:oMath xmlns:m="http://schemas.openxmlformats.org/officeDocument/2006/math">
                    <m:sSup>
                      <m:sSupPr>
                        <m:ctrlPr>
                          <a:rPr lang="es-PA" sz="2000" b="1" i="1" baseline="30000">
                            <a:solidFill>
                              <a:schemeClr val="bg1"/>
                            </a:solidFill>
                            <a:latin typeface="Cambria Math"/>
                          </a:rPr>
                        </m:ctrlPr>
                      </m:sSupPr>
                      <m:e>
                        <m:r>
                          <a:rPr lang="es-PA" sz="2000" b="1" i="1" baseline="30000">
                            <a:solidFill>
                              <a:schemeClr val="bg1"/>
                            </a:solidFill>
                            <a:latin typeface="Cambria Math"/>
                          </a:rPr>
                          <m:t>  . </m:t>
                        </m:r>
                        <m:rad>
                          <m:radPr>
                            <m:ctrlPr>
                              <a:rPr lang="es-PA" sz="2000" b="1" i="1">
                                <a:solidFill>
                                  <a:schemeClr val="bg1"/>
                                </a:solidFill>
                                <a:latin typeface="Cambria Math"/>
                              </a:rPr>
                            </m:ctrlPr>
                          </m:radPr>
                          <m:deg>
                            <m:r>
                              <a:rPr lang="es-PA" sz="2000" b="1" i="1">
                                <a:solidFill>
                                  <a:schemeClr val="bg1"/>
                                </a:solidFill>
                                <a:latin typeface="Cambria Math"/>
                              </a:rPr>
                              <m:t>𝟔</m:t>
                            </m:r>
                          </m:deg>
                          <m:e>
                            <m:r>
                              <a:rPr lang="es-PA" sz="2000" b="1" i="1">
                                <a:solidFill>
                                  <a:schemeClr val="bg1"/>
                                </a:solidFill>
                                <a:latin typeface="Cambria Math"/>
                              </a:rPr>
                              <m:t>𝟑</m:t>
                            </m:r>
                          </m:e>
                        </m:rad>
                      </m:e>
                      <m:sup>
                        <m:r>
                          <a:rPr lang="es-PA" sz="2000" b="1" i="1" smtClean="0">
                            <a:solidFill>
                              <a:schemeClr val="bg1"/>
                            </a:solidFill>
                            <a:latin typeface="Cambria Math"/>
                          </a:rPr>
                          <m:t>   </m:t>
                        </m:r>
                        <m:r>
                          <a:rPr lang="es-PA" sz="2000" b="1" i="1" baseline="30000">
                            <a:solidFill>
                              <a:schemeClr val="bg1"/>
                            </a:solidFill>
                            <a:latin typeface="Cambria Math"/>
                          </a:rPr>
                          <m:t>𝟑</m:t>
                        </m:r>
                      </m:sup>
                    </m:sSup>
                    <m:sSup>
                      <m:sSupPr>
                        <m:ctrlPr>
                          <a:rPr lang="es-PA" sz="2000" b="1" i="1" baseline="30000">
                            <a:solidFill>
                              <a:schemeClr val="bg1"/>
                            </a:solidFill>
                            <a:latin typeface="Cambria Math"/>
                          </a:rPr>
                        </m:ctrlPr>
                      </m:sSupPr>
                      <m:e>
                        <m:r>
                          <a:rPr lang="es-PA" sz="2000" b="1" i="1" baseline="30000">
                            <a:solidFill>
                              <a:schemeClr val="bg1"/>
                            </a:solidFill>
                            <a:latin typeface="Cambria Math"/>
                          </a:rPr>
                          <m:t>. </m:t>
                        </m:r>
                        <m:rad>
                          <m:radPr>
                            <m:ctrlPr>
                              <a:rPr lang="es-PA" sz="2000" b="1" i="1">
                                <a:solidFill>
                                  <a:schemeClr val="bg1"/>
                                </a:solidFill>
                                <a:latin typeface="Cambria Math"/>
                              </a:rPr>
                            </m:ctrlPr>
                          </m:radPr>
                          <m:deg>
                            <m:r>
                              <a:rPr lang="es-PA" sz="2000" b="1" i="1">
                                <a:solidFill>
                                  <a:schemeClr val="bg1"/>
                                </a:solidFill>
                                <a:latin typeface="Cambria Math"/>
                              </a:rPr>
                              <m:t>𝟔</m:t>
                            </m:r>
                          </m:deg>
                          <m:e>
                            <m:r>
                              <a:rPr lang="es-PA" sz="2000" b="1" i="1">
                                <a:solidFill>
                                  <a:schemeClr val="bg1"/>
                                </a:solidFill>
                                <a:latin typeface="Cambria Math"/>
                              </a:rPr>
                              <m:t>𝟐</m:t>
                            </m:r>
                          </m:e>
                        </m:rad>
                      </m:e>
                      <m:sup>
                        <m:r>
                          <a:rPr lang="es-PA" sz="2000" b="1" i="1" smtClean="0">
                            <a:solidFill>
                              <a:schemeClr val="bg1"/>
                            </a:solidFill>
                            <a:latin typeface="Cambria Math"/>
                          </a:rPr>
                          <m:t>  </m:t>
                        </m:r>
                        <m:r>
                          <a:rPr lang="es-PA" sz="2000" b="1" i="1" baseline="30000">
                            <a:solidFill>
                              <a:schemeClr val="bg1"/>
                            </a:solidFill>
                            <a:latin typeface="Cambria Math"/>
                          </a:rPr>
                          <m:t>𝟐</m:t>
                        </m:r>
                      </m:sup>
                    </m:sSup>
                    <m:r>
                      <m:rPr>
                        <m:nor/>
                      </m:rPr>
                      <a:rPr lang="es-PA" sz="2000" b="1" baseline="30000">
                        <a:solidFill>
                          <a:schemeClr val="bg1"/>
                        </a:solidFill>
                      </a:rPr>
                      <m:t> </m:t>
                    </m:r>
                  </m:oMath>
                </a14:m>
                <a:endParaRPr lang="es-PA" sz="2000" b="1" dirty="0">
                  <a:solidFill>
                    <a:schemeClr val="bg1"/>
                  </a:solidFill>
                </a:endParaRPr>
              </a:p>
              <a:p>
                <a:endParaRPr lang="es-PA" b="1" dirty="0"/>
              </a:p>
              <a:p>
                <a:endParaRPr lang="es-PA" dirty="0">
                  <a:solidFill>
                    <a:schemeClr val="bg1"/>
                  </a:solidFill>
                </a:endParaRPr>
              </a:p>
              <a:p>
                <a:endParaRPr lang="es-PA" b="1" baseline="30000" dirty="0" smtClean="0">
                  <a:solidFill>
                    <a:schemeClr val="bg1"/>
                  </a:solidFill>
                </a:endParaRPr>
              </a:p>
              <a:p>
                <a:endParaRPr lang="es-PA" b="1" dirty="0">
                  <a:solidFill>
                    <a:schemeClr val="bg1"/>
                  </a:solidFill>
                </a:endParaRPr>
              </a:p>
              <a:p>
                <a:endParaRPr lang="es-ES" dirty="0" smtClean="0">
                  <a:solidFill>
                    <a:schemeClr val="bg1"/>
                  </a:solidFill>
                </a:endParaRPr>
              </a:p>
              <a:p>
                <a:endParaRPr lang="es-ES" sz="2000" dirty="0" smtClean="0">
                  <a:solidFill>
                    <a:srgbClr val="FF0000"/>
                  </a:solidFill>
                </a:endParaRPr>
              </a:p>
              <a:p>
                <a:endParaRPr lang="es-ES" sz="2000" dirty="0" smtClean="0">
                  <a:solidFill>
                    <a:schemeClr val="bg1"/>
                  </a:solidFill>
                </a:endParaRPr>
              </a:p>
              <a:p>
                <a:endParaRPr lang="es-ES" dirty="0"/>
              </a:p>
            </p:txBody>
          </p:sp>
        </mc:Choice>
        <mc:Fallback>
          <p:sp>
            <p:nvSpPr>
              <p:cNvPr id="10" name="9 Marcador de contenido"/>
              <p:cNvSpPr>
                <a:spLocks noGrp="1" noRot="1" noChangeAspect="1" noMove="1" noResize="1" noEditPoints="1" noAdjustHandles="1" noChangeArrowheads="1" noChangeShapeType="1" noTextEdit="1"/>
              </p:cNvSpPr>
              <p:nvPr>
                <p:ph sz="quarter" idx="2"/>
              </p:nvPr>
            </p:nvSpPr>
            <p:spPr>
              <a:xfrm>
                <a:off x="179512" y="2492896"/>
                <a:ext cx="4752528" cy="3888432"/>
              </a:xfrm>
              <a:blipFill rotWithShape="1">
                <a:blip r:embed="rId5" cstate="print"/>
                <a:stretch>
                  <a:fillRect l="-1282" r="-2308"/>
                </a:stretch>
              </a:blipFill>
            </p:spPr>
            <p:txBody>
              <a:bodyPr/>
              <a:lstStyle/>
              <a:p>
                <a:r>
                  <a:rPr lang="es-PA">
                    <a:noFill/>
                  </a:rPr>
                  <a:t> </a:t>
                </a:r>
              </a:p>
            </p:txBody>
          </p:sp>
        </mc:Fallback>
      </mc:AlternateContent>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casa.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0" y="0"/>
            <a:ext cx="7467600" cy="566936"/>
          </a:xfrm>
        </p:spPr>
        <p:txBody>
          <a:bodyPr/>
          <a:lstStyle/>
          <a:p>
            <a:r>
              <a:rPr lang="es-ES" dirty="0" smtClean="0">
                <a:solidFill>
                  <a:schemeClr val="bg1"/>
                </a:solidFill>
              </a:rPr>
              <a:t>Radicales Semejantes </a:t>
            </a:r>
            <a:endParaRPr lang="es-ES" dirty="0">
              <a:solidFill>
                <a:schemeClr val="bg1"/>
              </a:solidFill>
            </a:endParaRPr>
          </a:p>
        </p:txBody>
      </p:sp>
      <p:sp>
        <p:nvSpPr>
          <p:cNvPr id="3" name="2 Marcador de contenido"/>
          <p:cNvSpPr>
            <a:spLocks noGrp="1"/>
          </p:cNvSpPr>
          <p:nvPr>
            <p:ph sz="quarter" idx="1"/>
          </p:nvPr>
        </p:nvSpPr>
        <p:spPr>
          <a:xfrm>
            <a:off x="179512" y="4149080"/>
            <a:ext cx="7467600" cy="2232248"/>
          </a:xfrm>
        </p:spPr>
        <p:txBody>
          <a:bodyPr/>
          <a:lstStyle/>
          <a:p>
            <a:pPr algn="just"/>
            <a:r>
              <a:rPr lang="es-ES" sz="2000" b="1" dirty="0" smtClean="0">
                <a:solidFill>
                  <a:srgbClr val="FFFF00"/>
                </a:solidFill>
              </a:rPr>
              <a:t>Se denomina expresiones con radicales semejantes aquellas en las cuales aparecen radicales de un mismo radicando con índices iguales, afectados por coeficientes que los multiplican.</a:t>
            </a:r>
          </a:p>
          <a:p>
            <a:pPr algn="just"/>
            <a:r>
              <a:rPr lang="es-ES" sz="2000" b="1" dirty="0" smtClean="0">
                <a:solidFill>
                  <a:srgbClr val="FFFF00"/>
                </a:solidFill>
              </a:rPr>
              <a:t>La presencia de radicales semejantes permite realizar determinadas operaciones. Sea, por ejemplo:</a:t>
            </a:r>
          </a:p>
          <a:p>
            <a:pPr algn="ctr">
              <a:buNone/>
            </a:pPr>
            <a:endParaRPr lang="es-E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96336" y="6165304"/>
            <a:ext cx="1257300" cy="390525"/>
          </a:xfrm>
          <a:prstGeom prst="rect">
            <a:avLst/>
          </a:prstGeom>
        </p:spPr>
        <p:style>
          <a:lnRef idx="1">
            <a:schemeClr val="accent4"/>
          </a:lnRef>
          <a:fillRef idx="3">
            <a:schemeClr val="accent4"/>
          </a:fillRef>
          <a:effectRef idx="2">
            <a:schemeClr val="accent4"/>
          </a:effectRef>
          <a:fontRef idx="minor">
            <a:schemeClr val="lt1"/>
          </a:fontRef>
        </p:style>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2 Marcador de contenido"/>
              <p:cNvSpPr>
                <a:spLocks noGrp="1"/>
              </p:cNvSpPr>
              <p:nvPr>
                <p:ph sz="quarter" idx="1"/>
              </p:nvPr>
            </p:nvSpPr>
            <p:spPr>
              <a:xfrm>
                <a:off x="395536" y="188640"/>
                <a:ext cx="5688632" cy="4873752"/>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p:spPr>
            <p:txBody>
              <a:bodyPr>
                <a:normAutofit lnSpcReduction="10000"/>
              </a:bodyPr>
              <a:lstStyle/>
              <a:p>
                <a:pPr algn="just"/>
                <a:r>
                  <a:rPr lang="es-ES" dirty="0" smtClean="0"/>
                  <a:t>Al descomponer el número 20 en sus factores primos, se obtiene que 20 = 2</a:t>
                </a:r>
                <a:r>
                  <a:rPr lang="es-ES" baseline="30000" dirty="0" smtClean="0"/>
                  <a:t>2 </a:t>
                </a:r>
                <a:r>
                  <a:rPr lang="es-ES" dirty="0" smtClean="0"/>
                  <a:t>.</a:t>
                </a:r>
                <a:r>
                  <a:rPr lang="es-ES" baseline="30000" dirty="0" smtClean="0"/>
                  <a:t> </a:t>
                </a:r>
                <a:r>
                  <a:rPr lang="es-ES" dirty="0" smtClean="0"/>
                  <a:t>5. Con este resultado y la aplicación de la propiedad distributiva de la radicación respecto del producto, se tiene que: </a:t>
                </a:r>
                <a:r>
                  <a:rPr lang="es-PA" dirty="0"/>
                  <a:t>6</a:t>
                </a:r>
                <a14:m>
                  <m:oMath xmlns:m="http://schemas.openxmlformats.org/officeDocument/2006/math">
                    <m:rad>
                      <m:radPr>
                        <m:ctrlPr>
                          <a:rPr lang="es-PA" i="1">
                            <a:latin typeface="Cambria Math"/>
                          </a:rPr>
                        </m:ctrlPr>
                      </m:radPr>
                      <m:deg>
                        <m:r>
                          <a:rPr lang="es-PA" i="1">
                            <a:latin typeface="Cambria Math"/>
                          </a:rPr>
                          <m:t>2</m:t>
                        </m:r>
                      </m:deg>
                      <m:e>
                        <m:r>
                          <a:rPr lang="es-PA" i="1">
                            <a:latin typeface="Cambria Math"/>
                          </a:rPr>
                          <m:t>5</m:t>
                        </m:r>
                      </m:e>
                    </m:rad>
                  </m:oMath>
                </a14:m>
                <a:r>
                  <a:rPr lang="es-PA" dirty="0"/>
                  <a:t>  +</a:t>
                </a:r>
                <a14:m>
                  <m:oMath xmlns:m="http://schemas.openxmlformats.org/officeDocument/2006/math">
                    <m:rad>
                      <m:radPr>
                        <m:ctrlPr>
                          <a:rPr lang="es-PA" i="1">
                            <a:latin typeface="Cambria Math"/>
                          </a:rPr>
                        </m:ctrlPr>
                      </m:radPr>
                      <m:deg>
                        <m:r>
                          <a:rPr lang="es-PA" i="1">
                            <a:latin typeface="Cambria Math"/>
                          </a:rPr>
                          <m:t>2</m:t>
                        </m:r>
                      </m:deg>
                      <m:e>
                        <m:r>
                          <a:rPr lang="es-PA" i="1">
                            <a:latin typeface="Cambria Math"/>
                          </a:rPr>
                          <m:t>20 </m:t>
                        </m:r>
                      </m:e>
                    </m:rad>
                  </m:oMath>
                </a14:m>
                <a:r>
                  <a:rPr lang="es-PA" dirty="0"/>
                  <a:t> =6 </a:t>
                </a:r>
                <a14:m>
                  <m:oMath xmlns:m="http://schemas.openxmlformats.org/officeDocument/2006/math">
                    <m:rad>
                      <m:radPr>
                        <m:ctrlPr>
                          <a:rPr lang="es-PA" i="1">
                            <a:latin typeface="Cambria Math"/>
                          </a:rPr>
                        </m:ctrlPr>
                      </m:radPr>
                      <m:deg>
                        <m:r>
                          <a:rPr lang="es-PA" i="1">
                            <a:latin typeface="Cambria Math"/>
                          </a:rPr>
                          <m:t>2</m:t>
                        </m:r>
                      </m:deg>
                      <m:e>
                        <m:r>
                          <a:rPr lang="es-PA" i="1">
                            <a:latin typeface="Cambria Math"/>
                          </a:rPr>
                          <m:t>5</m:t>
                        </m:r>
                      </m:e>
                    </m:rad>
                  </m:oMath>
                </a14:m>
                <a:r>
                  <a:rPr lang="es-PA" dirty="0"/>
                  <a:t> + </a:t>
                </a:r>
                <a14:m>
                  <m:oMath xmlns:m="http://schemas.openxmlformats.org/officeDocument/2006/math">
                    <m:rad>
                      <m:radPr>
                        <m:ctrlPr>
                          <a:rPr lang="es-PA" i="1">
                            <a:latin typeface="Cambria Math"/>
                          </a:rPr>
                        </m:ctrlPr>
                      </m:radPr>
                      <m:deg>
                        <m:r>
                          <a:rPr lang="es-PA" i="1">
                            <a:latin typeface="Cambria Math"/>
                          </a:rPr>
                          <m:t>2</m:t>
                        </m:r>
                      </m:deg>
                      <m:e>
                        <m:sSup>
                          <m:sSupPr>
                            <m:ctrlPr>
                              <a:rPr lang="es-PA" i="1">
                                <a:latin typeface="Cambria Math"/>
                              </a:rPr>
                            </m:ctrlPr>
                          </m:sSupPr>
                          <m:e>
                            <m:r>
                              <a:rPr lang="es-PA" i="1">
                                <a:latin typeface="Cambria Math"/>
                              </a:rPr>
                              <m:t> </m:t>
                            </m:r>
                            <m:sSup>
                              <m:sSupPr>
                                <m:ctrlPr>
                                  <a:rPr lang="es-PA" i="1">
                                    <a:latin typeface="Cambria Math"/>
                                  </a:rPr>
                                </m:ctrlPr>
                              </m:sSupPr>
                              <m:e>
                                <m:r>
                                  <a:rPr lang="es-PA" i="1">
                                    <a:latin typeface="Cambria Math"/>
                                  </a:rPr>
                                  <m:t>2</m:t>
                                </m:r>
                              </m:e>
                              <m:sup>
                                <m:r>
                                  <a:rPr lang="es-PA" i="1">
                                    <a:latin typeface="Cambria Math"/>
                                  </a:rPr>
                                  <m:t>2</m:t>
                                </m:r>
                              </m:sup>
                            </m:sSup>
                            <m:r>
                              <a:rPr lang="es-PA" i="1">
                                <a:latin typeface="Cambria Math"/>
                              </a:rPr>
                              <m:t>. 5</m:t>
                            </m:r>
                          </m:e>
                          <m:sup>
                            <m:r>
                              <a:rPr lang="es-PA" i="1">
                                <a:latin typeface="Cambria Math"/>
                              </a:rPr>
                              <m:t>  </m:t>
                            </m:r>
                          </m:sup>
                        </m:sSup>
                      </m:e>
                    </m:rad>
                  </m:oMath>
                </a14:m>
                <a:r>
                  <a:rPr lang="es-PA" dirty="0"/>
                  <a:t>  = 6</a:t>
                </a:r>
                <a14:m>
                  <m:oMath xmlns:m="http://schemas.openxmlformats.org/officeDocument/2006/math">
                    <m:rad>
                      <m:radPr>
                        <m:ctrlPr>
                          <a:rPr lang="es-PA" i="1">
                            <a:latin typeface="Cambria Math"/>
                          </a:rPr>
                        </m:ctrlPr>
                      </m:radPr>
                      <m:deg>
                        <m:r>
                          <a:rPr lang="es-PA" i="1">
                            <a:latin typeface="Cambria Math"/>
                          </a:rPr>
                          <m:t>2</m:t>
                        </m:r>
                      </m:deg>
                      <m:e>
                        <m:r>
                          <a:rPr lang="es-PA" i="1">
                            <a:latin typeface="Cambria Math"/>
                          </a:rPr>
                          <m:t>5</m:t>
                        </m:r>
                      </m:e>
                    </m:rad>
                  </m:oMath>
                </a14:m>
                <a:r>
                  <a:rPr lang="es-PA" dirty="0" smtClean="0"/>
                  <a:t>  </a:t>
                </a:r>
                <a:r>
                  <a:rPr lang="es-PA" dirty="0" smtClean="0"/>
                  <a:t>+ </a:t>
                </a:r>
                <a:r>
                  <a:rPr lang="es-PA" dirty="0"/>
                  <a:t>.</a:t>
                </a:r>
                <a14:m>
                  <m:oMath xmlns:m="http://schemas.openxmlformats.org/officeDocument/2006/math">
                    <m:rad>
                      <m:radPr>
                        <m:ctrlPr>
                          <a:rPr lang="es-PA" i="1">
                            <a:latin typeface="Cambria Math"/>
                          </a:rPr>
                        </m:ctrlPr>
                      </m:radPr>
                      <m:deg>
                        <m:r>
                          <a:rPr lang="es-PA" i="1">
                            <a:latin typeface="Cambria Math"/>
                          </a:rPr>
                          <m:t>2</m:t>
                        </m:r>
                      </m:deg>
                      <m:e>
                        <m:r>
                          <a:rPr lang="es-PA" i="1">
                            <a:latin typeface="Cambria Math"/>
                          </a:rPr>
                          <m:t>5</m:t>
                        </m:r>
                      </m:e>
                    </m:rad>
                  </m:oMath>
                </a14:m>
                <a:endParaRPr lang="es-PA" dirty="0"/>
              </a:p>
              <a:p>
                <a:pPr algn="just"/>
                <a:endParaRPr lang="es-ES" dirty="0" smtClean="0">
                  <a:solidFill>
                    <a:srgbClr val="FF0000"/>
                  </a:solidFill>
                </a:endParaRPr>
              </a:p>
              <a:p>
                <a:pPr algn="just"/>
                <a:r>
                  <a:rPr lang="es-ES" dirty="0" smtClean="0"/>
                  <a:t>La raíz cuadrada de 2 al cuadrado es igual a 2. por tanto, mediante la aplicación de la propiedad distributiva del producto respecto de la suma:</a:t>
                </a:r>
              </a:p>
              <a:p>
                <a:endParaRPr lang="es-ES" dirty="0" smtClean="0"/>
              </a:p>
              <a:p>
                <a:pPr>
                  <a:buNone/>
                </a:pPr>
                <a:endParaRPr lang="es-ES" dirty="0" smtClean="0"/>
              </a:p>
              <a:p>
                <a:endParaRPr lang="es-ES" dirty="0"/>
              </a:p>
            </p:txBody>
          </p:sp>
        </mc:Choice>
        <mc:Fallback>
          <p:sp>
            <p:nvSpPr>
              <p:cNvPr id="3" name="2 Marcador de contenido"/>
              <p:cNvSpPr>
                <a:spLocks noGrp="1" noRot="1" noChangeAspect="1" noMove="1" noResize="1" noEditPoints="1" noAdjustHandles="1" noChangeArrowheads="1" noChangeShapeType="1" noTextEdit="1"/>
              </p:cNvSpPr>
              <p:nvPr>
                <p:ph sz="quarter" idx="1"/>
              </p:nvPr>
            </p:nvSpPr>
            <p:spPr>
              <a:xfrm>
                <a:off x="395536" y="188640"/>
                <a:ext cx="5688632" cy="4873752"/>
              </a:xfrm>
              <a:blipFill rotWithShape="1">
                <a:blip r:embed="rId2" cstate="print"/>
                <a:stretch>
                  <a:fillRect l="-536" t="-1752" r="-1608"/>
                </a:stretch>
              </a:blipFill>
            </p:spPr>
            <p:txBody>
              <a:bodyPr/>
              <a:lstStyle/>
              <a:p>
                <a:r>
                  <a:rPr lang="es-PA">
                    <a:noFill/>
                  </a:rPr>
                  <a:t> </a:t>
                </a:r>
              </a:p>
            </p:txBody>
          </p:sp>
        </mc:Fallback>
      </mc:AlternateContent>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9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4509120"/>
            <a:ext cx="2085975" cy="390525"/>
          </a:xfrm>
          <a:prstGeom prst="rect">
            <a:avLst/>
          </a:prstGeom>
          <a:noFill/>
        </p:spPr>
      </p:pic>
      <p:pic>
        <p:nvPicPr>
          <p:cNvPr id="6" name="5 Imagen" descr="penguino.png"/>
          <p:cNvPicPr>
            <a:picLocks noChangeAspect="1"/>
          </p:cNvPicPr>
          <p:nvPr/>
        </p:nvPicPr>
        <p:blipFill>
          <a:blip r:embed="rId4" cstate="print"/>
          <a:stretch>
            <a:fillRect/>
          </a:stretch>
        </p:blipFill>
        <p:spPr>
          <a:xfrm>
            <a:off x="5796136" y="2996952"/>
            <a:ext cx="2854449" cy="370975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0"/>
            <a:ext cx="8640960" cy="1196752"/>
          </a:xfrm>
        </p:spPr>
        <p:style>
          <a:lnRef idx="1">
            <a:schemeClr val="accent3"/>
          </a:lnRef>
          <a:fillRef idx="3">
            <a:schemeClr val="accent3"/>
          </a:fillRef>
          <a:effectRef idx="2">
            <a:schemeClr val="accent3"/>
          </a:effectRef>
          <a:fontRef idx="minor">
            <a:schemeClr val="lt1"/>
          </a:fontRef>
        </p:style>
        <p:txBody>
          <a:bodyPr/>
          <a:lstStyle/>
          <a:p>
            <a:pPr algn="ctr"/>
            <a:r>
              <a:rPr lang="es-ES" dirty="0" smtClean="0"/>
              <a:t>Racionalización </a:t>
            </a:r>
            <a:endParaRPr lang="es-ES" dirty="0"/>
          </a:p>
        </p:txBody>
      </p:sp>
      <p:sp>
        <p:nvSpPr>
          <p:cNvPr id="3" name="2 Marcador de contenido"/>
          <p:cNvSpPr>
            <a:spLocks noGrp="1"/>
          </p:cNvSpPr>
          <p:nvPr>
            <p:ph sz="quarter" idx="1"/>
          </p:nvPr>
        </p:nvSpPr>
        <p:spPr>
          <a:solidFill>
            <a:schemeClr val="bg1">
              <a:lumMod val="95000"/>
            </a:schemeClr>
          </a:solidFill>
        </p:spPr>
        <p:txBody>
          <a:bodyPr/>
          <a:lstStyle/>
          <a:p>
            <a:pPr algn="just"/>
            <a:r>
              <a:rPr lang="es-ES" dirty="0" smtClean="0"/>
              <a:t>Se denomina racionalización de una fracción al proceso mediante el cual se eliminan cualesquiera radicales que se hallen en el denominador de aquélla. Para ello, se multiplican denominador por una misma expresión, de modo que se obtenga una expresión libre de radicales, en el denominador que mantenga invariable su valor. Por ejemplo:</a:t>
            </a:r>
            <a:endParaRPr lang="es-ES" dirty="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30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35896" y="4293096"/>
            <a:ext cx="304800" cy="6762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11560" y="548680"/>
            <a:ext cx="4248472" cy="4572000"/>
          </a:xfr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p>
            <a:r>
              <a:rPr lang="es-ES" dirty="0" smtClean="0">
                <a:solidFill>
                  <a:schemeClr val="bg1"/>
                </a:solidFill>
              </a:rPr>
              <a:t>Multiplicamos numerador y denominador por     , de modo que:              </a:t>
            </a:r>
          </a:p>
          <a:p>
            <a:pPr algn="ctr">
              <a:buNone/>
            </a:pPr>
            <a:r>
              <a:rPr lang="es-ES" dirty="0" smtClean="0">
                <a:solidFill>
                  <a:schemeClr val="bg1"/>
                </a:solidFill>
              </a:rPr>
              <a:t>                          </a:t>
            </a:r>
          </a:p>
          <a:p>
            <a:pPr>
              <a:buNone/>
            </a:pPr>
            <a:endParaRPr lang="es-ES" dirty="0" smtClean="0">
              <a:solidFill>
                <a:schemeClr val="bg1"/>
              </a:solidFill>
            </a:endParaRPr>
          </a:p>
          <a:p>
            <a:pPr>
              <a:buNone/>
            </a:pPr>
            <a:r>
              <a:rPr lang="es-ES" dirty="0" smtClean="0">
                <a:solidFill>
                  <a:schemeClr val="bg1"/>
                </a:solidFill>
              </a:rPr>
              <a:t>El denominador es igual a:</a:t>
            </a:r>
          </a:p>
          <a:p>
            <a:pPr>
              <a:buNone/>
            </a:pPr>
            <a:r>
              <a:rPr lang="es-ES" dirty="0" smtClean="0">
                <a:solidFill>
                  <a:srgbClr val="FF0000"/>
                </a:solidFill>
              </a:rPr>
              <a:t> </a:t>
            </a:r>
          </a:p>
          <a:p>
            <a:pPr algn="just">
              <a:buNone/>
            </a:pPr>
            <a:endParaRPr lang="es-ES" dirty="0" smtClean="0">
              <a:solidFill>
                <a:schemeClr val="bg1"/>
              </a:solidFill>
            </a:endParaRPr>
          </a:p>
          <a:p>
            <a:pPr algn="just">
              <a:buNone/>
            </a:pPr>
            <a:r>
              <a:rPr lang="es-ES" dirty="0" smtClean="0">
                <a:solidFill>
                  <a:schemeClr val="bg1"/>
                </a:solidFill>
              </a:rPr>
              <a:t>Por lo tanto, la expresión completa es igual a: </a:t>
            </a:r>
          </a:p>
          <a:p>
            <a:pPr algn="just">
              <a:buNone/>
            </a:pPr>
            <a:endParaRPr lang="es-ES" dirty="0" smtClean="0">
              <a:solidFill>
                <a:schemeClr val="bg1"/>
              </a:solidFill>
            </a:endParaRPr>
          </a:p>
          <a:p>
            <a:pPr>
              <a:buNone/>
            </a:pPr>
            <a:r>
              <a:rPr lang="es-ES" dirty="0" smtClean="0">
                <a:solidFill>
                  <a:schemeClr val="bg1"/>
                </a:solidFill>
              </a:rPr>
              <a:t>                                                                                  </a:t>
            </a:r>
            <a:endParaRPr lang="es-ES" dirty="0">
              <a:solidFill>
                <a:schemeClr val="bg1"/>
              </a:solidFill>
            </a:endParaRPr>
          </a:p>
        </p:txBody>
      </p:sp>
      <p:pic>
        <p:nvPicPr>
          <p:cNvPr id="11" name="10 Marcador de contenido" descr="jirafa.png"/>
          <p:cNvPicPr>
            <a:picLocks noGrp="1" noChangeAspect="1"/>
          </p:cNvPicPr>
          <p:nvPr>
            <p:ph sz="quarter" idx="2"/>
          </p:nvPr>
        </p:nvPicPr>
        <p:blipFill>
          <a:blip r:embed="rId2" cstate="print"/>
          <a:stretch>
            <a:fillRect/>
          </a:stretch>
        </p:blipFill>
        <p:spPr>
          <a:xfrm flipH="1">
            <a:off x="6012159" y="1412776"/>
            <a:ext cx="2448272" cy="4572000"/>
          </a:xfrm>
        </p:spPr>
      </p:pic>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07904" y="980728"/>
            <a:ext cx="304800" cy="381000"/>
          </a:xfrm>
          <a:prstGeom prst="rect">
            <a:avLst/>
          </a:prstGeom>
        </p:spPr>
        <p:style>
          <a:lnRef idx="1">
            <a:schemeClr val="accent2"/>
          </a:lnRef>
          <a:fillRef idx="2">
            <a:schemeClr val="accent2"/>
          </a:fillRef>
          <a:effectRef idx="1">
            <a:schemeClr val="accent2"/>
          </a:effectRef>
          <a:fontRef idx="minor">
            <a:schemeClr val="dk1"/>
          </a:fontRef>
        </p:style>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5776" y="1412776"/>
            <a:ext cx="933450" cy="742950"/>
          </a:xfrm>
          <a:prstGeom prst="rect">
            <a:avLst/>
          </a:prstGeom>
        </p:spPr>
        <p:style>
          <a:lnRef idx="1">
            <a:schemeClr val="accent2"/>
          </a:lnRef>
          <a:fillRef idx="2">
            <a:schemeClr val="accent2"/>
          </a:fillRef>
          <a:effectRef idx="1">
            <a:schemeClr val="accent2"/>
          </a:effectRef>
          <a:fontRef idx="minor">
            <a:schemeClr val="dk1"/>
          </a:fontRef>
        </p:style>
      </p:pic>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403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51920" y="3429000"/>
            <a:ext cx="942975" cy="742950"/>
          </a:xfrm>
          <a:prstGeom prst="rect">
            <a:avLst/>
          </a:prstGeom>
        </p:spPr>
        <p:style>
          <a:lnRef idx="1">
            <a:schemeClr val="accent2"/>
          </a:lnRef>
          <a:fillRef idx="2">
            <a:schemeClr val="accent2"/>
          </a:fillRef>
          <a:effectRef idx="1">
            <a:schemeClr val="accent2"/>
          </a:effectRef>
          <a:fontRef idx="minor">
            <a:schemeClr val="dk1"/>
          </a:fontRef>
        </p:style>
      </p:pic>
      <p:pic>
        <p:nvPicPr>
          <p:cNvPr id="2" name="1 Imagen"/>
          <p:cNvPicPr>
            <a:picLocks noChangeAspect="1"/>
          </p:cNvPicPr>
          <p:nvPr/>
        </p:nvPicPr>
        <p:blipFill rotWithShape="1">
          <a:blip r:embed="rId6" cstate="print">
            <a:extLst>
              <a:ext uri="{28A0092B-C50C-407E-A947-70E740481C1C}">
                <a14:useLocalDpi xmlns:a14="http://schemas.microsoft.com/office/drawing/2010/main" xmlns="" val="0"/>
              </a:ext>
            </a:extLst>
          </a:blip>
          <a:srcRect l="19883" r="5154"/>
          <a:stretch/>
        </p:blipFill>
        <p:spPr>
          <a:xfrm>
            <a:off x="1390389" y="2636912"/>
            <a:ext cx="2317516" cy="6480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548680"/>
            <a:ext cx="7776864" cy="5544616"/>
          </a:xfrm>
          <a:solidFill>
            <a:schemeClr val="accent2">
              <a:lumMod val="40000"/>
              <a:lumOff val="60000"/>
            </a:schemeClr>
          </a:solidFill>
        </p:spPr>
        <p:txBody>
          <a:bodyPr>
            <a:normAutofit/>
          </a:bodyPr>
          <a:lstStyle/>
          <a:p>
            <a:pPr algn="just"/>
            <a:r>
              <a:rPr lang="es-ES" sz="2000" dirty="0" smtClean="0"/>
              <a:t>Cuando hay dos raíces que se suman o se restan, el producto se hace por la misma expresión, pero con el signo opuesto, por ejemplo:</a:t>
            </a:r>
          </a:p>
          <a:p>
            <a:pPr algn="just">
              <a:buNone/>
            </a:pPr>
            <a:endParaRPr lang="es-ES" sz="2000" dirty="0" smtClean="0">
              <a:solidFill>
                <a:srgbClr val="FF0000"/>
              </a:solidFill>
            </a:endParaRPr>
          </a:p>
          <a:p>
            <a:pPr algn="just"/>
            <a:endParaRPr lang="es-ES" sz="2000" dirty="0" smtClean="0"/>
          </a:p>
          <a:p>
            <a:pPr algn="just"/>
            <a:r>
              <a:rPr lang="es-ES" sz="2000" dirty="0" smtClean="0"/>
              <a:t>En el denominador, este producto es igual a la diferencia del cuadrado de la primera raíz y del cuadrado de la segunda. El resultado es:</a:t>
            </a:r>
          </a:p>
          <a:p>
            <a:pPr algn="just"/>
            <a:endParaRPr lang="es-ES" sz="2000" dirty="0"/>
          </a:p>
          <a:p>
            <a:pPr algn="just"/>
            <a:endParaRPr lang="es-ES" sz="2000" dirty="0" smtClean="0"/>
          </a:p>
          <a:p>
            <a:pPr marL="0" indent="0" algn="just">
              <a:buNone/>
            </a:pPr>
            <a:endParaRPr lang="es-ES" sz="2000" dirty="0" smtClean="0"/>
          </a:p>
          <a:p>
            <a:pPr algn="just">
              <a:buNone/>
            </a:pPr>
            <a:endParaRPr lang="es-ES" sz="2000" dirty="0" smtClean="0">
              <a:solidFill>
                <a:srgbClr val="FF0000"/>
              </a:solidFill>
            </a:endParaRPr>
          </a:p>
          <a:p>
            <a:pPr algn="just"/>
            <a:r>
              <a:rPr lang="es-ES" sz="2000" dirty="0" smtClean="0"/>
              <a:t>De este modo se logra que lo radicales desaparezcan del denominador.</a:t>
            </a:r>
            <a:endParaRPr lang="es-ES" sz="2000" dirty="0"/>
          </a:p>
        </p:txBody>
      </p:sp>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l="5296" t="11335" r="14295" b="11209"/>
          <a:stretch/>
        </p:blipFill>
        <p:spPr>
          <a:xfrm>
            <a:off x="2517732" y="1412776"/>
            <a:ext cx="3795386" cy="704123"/>
          </a:xfrm>
          <a:prstGeom prst="rect">
            <a:avLst/>
          </a:prstGeom>
          <a:ln>
            <a:noFill/>
          </a:ln>
          <a:effectLst>
            <a:outerShdw blurRad="292100" dist="139700" dir="2700000" algn="tl" rotWithShape="0">
              <a:srgbClr val="333333">
                <a:alpha val="65000"/>
              </a:srgbClr>
            </a:outerShdw>
          </a:effectLst>
        </p:spPr>
      </p:pic>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10397" t="8192" r="9262"/>
          <a:stretch/>
        </p:blipFill>
        <p:spPr>
          <a:xfrm>
            <a:off x="2517733" y="3140968"/>
            <a:ext cx="3795386" cy="160847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123728" y="188640"/>
            <a:ext cx="6534472" cy="1512168"/>
          </a:xfrm>
        </p:spPr>
        <p:style>
          <a:lnRef idx="1">
            <a:schemeClr val="accent2"/>
          </a:lnRef>
          <a:fillRef idx="3">
            <a:schemeClr val="accent2"/>
          </a:fillRef>
          <a:effectRef idx="2">
            <a:schemeClr val="accent2"/>
          </a:effectRef>
          <a:fontRef idx="minor">
            <a:schemeClr val="lt1"/>
          </a:fontRef>
        </p:style>
        <p:txBody>
          <a:bodyPr>
            <a:normAutofit/>
          </a:bodyPr>
          <a:lstStyle/>
          <a:p>
            <a:r>
              <a:rPr lang="es-ES" dirty="0" smtClean="0"/>
              <a:t>De forma análoga, si se sabe que el volumen de un prisma cúbico es igual al cubo de su arista, el valor  de la arista c de un prima cúbico de volumen 27 es un número tal </a:t>
            </a:r>
            <a:r>
              <a:rPr lang="es-ES" i="1" dirty="0" smtClean="0"/>
              <a:t>que  C</a:t>
            </a:r>
            <a:r>
              <a:rPr lang="es-ES" i="1" baseline="30000" dirty="0" smtClean="0"/>
              <a:t>3 </a:t>
            </a:r>
            <a:r>
              <a:rPr lang="es-ES" i="1" dirty="0" smtClean="0"/>
              <a:t> </a:t>
            </a:r>
            <a:r>
              <a:rPr lang="es-ES" dirty="0" smtClean="0"/>
              <a:t>= 27; es decir,  3. se dice entonces que 3 es la raíz cúbica de 27, y se escribe:</a:t>
            </a:r>
          </a:p>
          <a:p>
            <a:endParaRPr lang="es-ES" dirty="0" smtClean="0"/>
          </a:p>
          <a:p>
            <a:endParaRPr lang="es-ES" dirty="0" smtClean="0"/>
          </a:p>
          <a:p>
            <a:endParaRPr lang="es-E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6" name="5 Redondear rectángulo de esquina del mismo lado"/>
          <p:cNvSpPr/>
          <p:nvPr/>
        </p:nvSpPr>
        <p:spPr>
          <a:xfrm>
            <a:off x="2267744" y="2492896"/>
            <a:ext cx="1296144" cy="842392"/>
          </a:xfrm>
          <a:prstGeom prst="round2Same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s-ES" dirty="0" smtClean="0"/>
              <a:t>3 = </a:t>
            </a:r>
            <a:endParaRPr lang="es-ES" dirty="0"/>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2708920"/>
            <a:ext cx="428625" cy="342900"/>
          </a:xfrm>
          <a:prstGeom prst="rect">
            <a:avLst/>
          </a:prstGeom>
        </p:spPr>
        <p:style>
          <a:lnRef idx="2">
            <a:schemeClr val="accent2"/>
          </a:lnRef>
          <a:fillRef idx="1">
            <a:schemeClr val="lt1"/>
          </a:fillRef>
          <a:effectRef idx="0">
            <a:schemeClr val="accent2"/>
          </a:effectRef>
          <a:fontRef idx="minor">
            <a:schemeClr val="dk1"/>
          </a:fontRef>
        </p:style>
      </p:pic>
      <p:sp>
        <p:nvSpPr>
          <p:cNvPr id="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11" name="10 Imagen" descr="arbol.png"/>
          <p:cNvPicPr>
            <a:picLocks noChangeAspect="1"/>
          </p:cNvPicPr>
          <p:nvPr/>
        </p:nvPicPr>
        <p:blipFill>
          <a:blip r:embed="rId3" cstate="print"/>
          <a:stretch>
            <a:fillRect/>
          </a:stretch>
        </p:blipFill>
        <p:spPr>
          <a:xfrm>
            <a:off x="4139952" y="1988840"/>
            <a:ext cx="4821821" cy="48691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angel.jpg"/>
          <p:cNvPicPr>
            <a:picLocks noChangeAspect="1"/>
          </p:cNvPicPr>
          <p:nvPr/>
        </p:nvPicPr>
        <p:blipFill>
          <a:blip r:embed="rId2" cstate="print"/>
          <a:stretch>
            <a:fillRect/>
          </a:stretch>
        </p:blipFill>
        <p:spPr>
          <a:xfrm>
            <a:off x="2195736" y="0"/>
            <a:ext cx="4933950" cy="6858000"/>
          </a:xfrm>
          <a:prstGeom prst="rect">
            <a:avLst/>
          </a:prstGeom>
          <a:ln>
            <a:noFill/>
          </a:ln>
          <a:effectLst>
            <a:softEdge rad="112500"/>
          </a:effectLst>
        </p:spPr>
      </p:pic>
      <p:sp>
        <p:nvSpPr>
          <p:cNvPr id="25602" name="Rectangle 2"/>
          <p:cNvSpPr>
            <a:spLocks noChangeArrowheads="1"/>
          </p:cNvSpPr>
          <p:nvPr/>
        </p:nvSpPr>
        <p:spPr bwMode="auto">
          <a:xfrm>
            <a:off x="3419872" y="2996952"/>
            <a:ext cx="262778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200" b="0" i="0" u="none" strike="noStrike" cap="none" normalizeH="0" baseline="0" dirty="0" smtClean="0">
                <a:ln>
                  <a:noFill/>
                </a:ln>
                <a:solidFill>
                  <a:srgbClr val="C00000"/>
                </a:solidFill>
                <a:effectLst/>
                <a:latin typeface="Century Schoolbook" pitchFamily="18" charset="0"/>
                <a:ea typeface="Calibri" pitchFamily="34" charset="0"/>
                <a:cs typeface="Times New Roman" pitchFamily="18" charset="0"/>
              </a:rPr>
              <a:t>Dios Te Ama</a:t>
            </a:r>
            <a:endParaRPr kumimoji="0" lang="es-ES"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940371" y="152636"/>
            <a:ext cx="4176464" cy="2664296"/>
          </a:xfrm>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pPr algn="just"/>
            <a:r>
              <a:rPr lang="es-ES" dirty="0" smtClean="0"/>
              <a:t>En general, dados un número real </a:t>
            </a:r>
            <a:r>
              <a:rPr lang="es-ES" i="1" dirty="0" smtClean="0"/>
              <a:t>a</a:t>
            </a:r>
            <a:r>
              <a:rPr lang="es-ES" dirty="0" smtClean="0"/>
              <a:t> y un número natural </a:t>
            </a:r>
            <a:r>
              <a:rPr lang="es-ES" i="1" dirty="0" smtClean="0"/>
              <a:t>n, </a:t>
            </a:r>
            <a:r>
              <a:rPr lang="es-ES" dirty="0" smtClean="0"/>
              <a:t>la raíz de índice n de a es un número real </a:t>
            </a:r>
            <a:r>
              <a:rPr lang="es-ES" i="1" dirty="0" smtClean="0"/>
              <a:t>r</a:t>
            </a:r>
            <a:r>
              <a:rPr lang="es-ES" dirty="0" smtClean="0"/>
              <a:t> tal que </a:t>
            </a:r>
            <a:r>
              <a:rPr lang="es-ES" i="1" dirty="0" err="1" smtClean="0"/>
              <a:t>r</a:t>
            </a:r>
            <a:r>
              <a:rPr lang="es-ES" i="1" baseline="30000" dirty="0" err="1" smtClean="0"/>
              <a:t>n</a:t>
            </a:r>
            <a:r>
              <a:rPr lang="es-ES" i="1" baseline="30000" dirty="0" smtClean="0"/>
              <a:t> </a:t>
            </a:r>
            <a:r>
              <a:rPr lang="es-ES" dirty="0" smtClean="0"/>
              <a:t>= a, el número </a:t>
            </a:r>
            <a:r>
              <a:rPr lang="es-ES" i="1" dirty="0" smtClean="0"/>
              <a:t>a </a:t>
            </a:r>
            <a:r>
              <a:rPr lang="es-ES" dirty="0" smtClean="0"/>
              <a:t>se denomina radicando, en tanto que la expresión            recibe el nombre </a:t>
            </a:r>
          </a:p>
          <a:p>
            <a:pPr algn="just"/>
            <a:endParaRPr lang="es-ES" dirty="0" smtClean="0"/>
          </a:p>
          <a:p>
            <a:pPr algn="just"/>
            <a:endParaRPr lang="es-ES" dirty="0" smtClean="0"/>
          </a:p>
          <a:p>
            <a:pPr algn="just"/>
            <a:r>
              <a:rPr lang="es-ES" dirty="0" smtClean="0"/>
              <a:t>de radical de índice </a:t>
            </a:r>
            <a:r>
              <a:rPr lang="es-ES" i="1" dirty="0" smtClean="0"/>
              <a:t>n</a:t>
            </a:r>
            <a:r>
              <a:rPr lang="es-ES" dirty="0" smtClean="0"/>
              <a:t>. los radicales de índice 2 por lo común se escriben sin especificar el índice:</a:t>
            </a:r>
          </a:p>
          <a:p>
            <a:endParaRPr lang="es-ES" dirty="0" smtClean="0"/>
          </a:p>
          <a:p>
            <a:endParaRPr lang="es-ES"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12" name="11 Imagen" descr="libros.png"/>
          <p:cNvPicPr>
            <a:picLocks noChangeAspect="1"/>
          </p:cNvPicPr>
          <p:nvPr/>
        </p:nvPicPr>
        <p:blipFill>
          <a:blip r:embed="rId2" cstate="print"/>
          <a:stretch>
            <a:fillRect/>
          </a:stretch>
        </p:blipFill>
        <p:spPr>
          <a:xfrm>
            <a:off x="5364088" y="3184406"/>
            <a:ext cx="4032448" cy="3918168"/>
          </a:xfrm>
          <a:prstGeom prst="rect">
            <a:avLst/>
          </a:prstGeom>
        </p:spPr>
      </p:pic>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411" name="Rectangle 3"/>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2909143" y="1262286"/>
            <a:ext cx="517401" cy="504056"/>
          </a:xfrm>
          <a:prstGeom prst="rect">
            <a:avLst/>
          </a:prstGeom>
          <a:gradFill flip="none" rotWithShape="1">
            <a:gsLst>
              <a:gs pos="0">
                <a:srgbClr val="99FF33">
                  <a:shade val="30000"/>
                  <a:satMod val="115000"/>
                </a:srgbClr>
              </a:gs>
              <a:gs pos="50000">
                <a:srgbClr val="99FF33">
                  <a:shade val="67500"/>
                  <a:satMod val="115000"/>
                </a:srgbClr>
              </a:gs>
              <a:gs pos="100000">
                <a:srgbClr val="99FF33">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bg1"/>
                </a:solidFill>
              </a:rPr>
              <a:t>√  </a:t>
            </a:r>
            <a:endParaRPr lang="es-ES" b="1" dirty="0">
              <a:solidFill>
                <a:schemeClr val="bg1"/>
              </a:solidFill>
            </a:endParaRPr>
          </a:p>
        </p:txBody>
      </p:sp>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7414" name="Rectangle 6"/>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74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1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2993" y="1452017"/>
            <a:ext cx="85725" cy="209550"/>
          </a:xfrm>
          <a:prstGeom prst="rect">
            <a:avLst/>
          </a:prstGeom>
          <a:noFill/>
        </p:spPr>
      </p:pic>
      <p:sp>
        <p:nvSpPr>
          <p:cNvPr id="17417" name="Rectangle 9"/>
          <p:cNvSpPr>
            <a:spLocks noChangeArrowheads="1"/>
          </p:cNvSpPr>
          <p:nvPr/>
        </p:nvSpPr>
        <p:spPr bwMode="auto">
          <a:xfrm>
            <a:off x="0" y="6667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7418"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59832" y="4005064"/>
            <a:ext cx="733425" cy="333375"/>
          </a:xfrm>
          <a:prstGeom prst="rect">
            <a:avLst/>
          </a:prstGeom>
        </p:spPr>
        <p:style>
          <a:lnRef idx="2">
            <a:schemeClr val="accent2"/>
          </a:lnRef>
          <a:fillRef idx="1">
            <a:schemeClr val="lt1"/>
          </a:fillRef>
          <a:effectRef idx="0">
            <a:schemeClr val="accent2"/>
          </a:effectRef>
          <a:fontRef idx="minor">
            <a:schemeClr val="dk1"/>
          </a:fontRef>
        </p:style>
      </p:pic>
      <p:cxnSp>
        <p:nvCxnSpPr>
          <p:cNvPr id="27" name="26 Conector recto de flecha"/>
          <p:cNvCxnSpPr/>
          <p:nvPr/>
        </p:nvCxnSpPr>
        <p:spPr>
          <a:xfrm>
            <a:off x="3275856" y="3645024"/>
            <a:ext cx="222697" cy="28803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33" name="32 Conector recto de flecha"/>
          <p:cNvCxnSpPr/>
          <p:nvPr/>
        </p:nvCxnSpPr>
        <p:spPr>
          <a:xfrm flipH="1">
            <a:off x="3851920" y="4221088"/>
            <a:ext cx="353367"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 name="8 Elipse"/>
          <p:cNvSpPr/>
          <p:nvPr/>
        </p:nvSpPr>
        <p:spPr>
          <a:xfrm>
            <a:off x="3426544" y="3284984"/>
            <a:ext cx="119920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a:t>í</a:t>
            </a:r>
            <a:r>
              <a:rPr lang="es-PA" dirty="0" smtClean="0"/>
              <a:t>ndice</a:t>
            </a:r>
            <a:endParaRPr lang="es-PA" dirty="0"/>
          </a:p>
        </p:txBody>
      </p:sp>
      <p:sp>
        <p:nvSpPr>
          <p:cNvPr id="10" name="9 Elipse"/>
          <p:cNvSpPr/>
          <p:nvPr/>
        </p:nvSpPr>
        <p:spPr>
          <a:xfrm>
            <a:off x="4205287" y="3933056"/>
            <a:ext cx="1806873" cy="451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radicando</a:t>
            </a:r>
            <a:endParaRPr lang="es-P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1"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12" name="11 Título"/>
          <p:cNvSpPr>
            <a:spLocks noGrp="1"/>
          </p:cNvSpPr>
          <p:nvPr>
            <p:ph type="title"/>
          </p:nvPr>
        </p:nvSpPr>
        <p:spPr>
          <a:xfrm>
            <a:off x="2195736" y="188640"/>
            <a:ext cx="6172200" cy="901462"/>
          </a:xfrm>
        </p:spPr>
        <p:style>
          <a:lnRef idx="0">
            <a:schemeClr val="accent2"/>
          </a:lnRef>
          <a:fillRef idx="3">
            <a:schemeClr val="accent2"/>
          </a:fillRef>
          <a:effectRef idx="3">
            <a:schemeClr val="accent2"/>
          </a:effectRef>
          <a:fontRef idx="minor">
            <a:schemeClr val="lt1"/>
          </a:fontRef>
        </p:style>
        <p:txBody>
          <a:bodyPr/>
          <a:lstStyle/>
          <a:p>
            <a:pPr algn="ctr"/>
            <a:r>
              <a:rPr lang="es-ES" dirty="0" smtClean="0"/>
              <a:t>Notación exponencial</a:t>
            </a:r>
            <a:endParaRPr lang="es-ES" dirty="0"/>
          </a:p>
        </p:txBody>
      </p:sp>
      <p:sp>
        <p:nvSpPr>
          <p:cNvPr id="13" name="12 Marcador de texto"/>
          <p:cNvSpPr>
            <a:spLocks noGrp="1"/>
          </p:cNvSpPr>
          <p:nvPr>
            <p:ph type="body" idx="1"/>
          </p:nvPr>
        </p:nvSpPr>
        <p:spPr>
          <a:xfrm>
            <a:off x="2267744" y="2132856"/>
            <a:ext cx="6172200" cy="1371600"/>
          </a:xfrm>
        </p:spPr>
        <p:txBody>
          <a:bodyPr/>
          <a:lstStyle/>
          <a:p>
            <a:pPr algn="just"/>
            <a:r>
              <a:rPr lang="es-ES" dirty="0" smtClean="0">
                <a:solidFill>
                  <a:schemeClr val="bg1"/>
                </a:solidFill>
              </a:rPr>
              <a:t>La raíz también se puede escribir en forma de potencia: el índice de la raíz  se escribe en el exponente como el denominador de una fracción de numerador 1, es decir: </a:t>
            </a:r>
            <a:endParaRPr lang="es-ES" dirty="0">
              <a:solidFill>
                <a:schemeClr val="bg1"/>
              </a:solidFill>
            </a:endParaRPr>
          </a:p>
        </p:txBody>
      </p:sp>
      <p:sp>
        <p:nvSpPr>
          <p:cNvPr id="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8" name="Rectangle 10"/>
          <p:cNvSpPr>
            <a:spLocks noChangeArrowheads="1"/>
          </p:cNvSpPr>
          <p:nvPr/>
        </p:nvSpPr>
        <p:spPr bwMode="auto">
          <a:xfrm>
            <a:off x="2483768" y="3948735"/>
            <a:ext cx="197971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Por ejemplo:</a:t>
            </a:r>
            <a:endParaRPr kumimoji="0" lang="es-ES" sz="1800" b="0" i="0" u="none" strike="noStrike" cap="none" normalizeH="0" baseline="0" dirty="0" smtClean="0">
              <a:ln>
                <a:noFill/>
              </a:ln>
              <a:solidFill>
                <a:schemeClr val="tx1"/>
              </a:solidFill>
              <a:effectLst/>
              <a:latin typeface="Arial" pitchFamily="34" charset="0"/>
            </a:endParaRPr>
          </a:p>
        </p:txBody>
      </p:sp>
      <mc:AlternateContent xmlns:mc="http://schemas.openxmlformats.org/markup-compatibility/2006">
        <mc:Choice xmlns:a14="http://schemas.microsoft.com/office/drawing/2010/main" xmlns="" Requires="a14">
          <p:sp>
            <p:nvSpPr>
              <p:cNvPr id="6" name="5 CuadroTexto"/>
              <p:cNvSpPr txBox="1"/>
              <p:nvPr/>
            </p:nvSpPr>
            <p:spPr>
              <a:xfrm>
                <a:off x="3905250" y="3301234"/>
                <a:ext cx="1333500" cy="27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PA" i="1" smtClean="0">
                              <a:latin typeface="Cambria Math"/>
                            </a:rPr>
                          </m:ctrlPr>
                        </m:sSupPr>
                        <m:e>
                          <m:r>
                            <a:rPr lang="es-PA" i="1" smtClean="0">
                              <a:latin typeface="Cambria Math"/>
                            </a:rPr>
                            <m:t>𝑎</m:t>
                          </m:r>
                        </m:e>
                        <m:sup>
                          <m:r>
                            <a:rPr lang="es-PA" i="1" smtClean="0">
                              <a:latin typeface="Cambria Math"/>
                            </a:rPr>
                            <m:t>2</m:t>
                          </m:r>
                        </m:sup>
                      </m:sSup>
                      <m:r>
                        <a:rPr lang="es-PA" i="1" smtClean="0">
                          <a:latin typeface="Cambria Math"/>
                        </a:rPr>
                        <m:t>+</m:t>
                      </m:r>
                      <m:sSup>
                        <m:sSupPr>
                          <m:ctrlPr>
                            <a:rPr lang="es-PA" i="1" smtClean="0">
                              <a:latin typeface="Cambria Math"/>
                            </a:rPr>
                          </m:ctrlPr>
                        </m:sSupPr>
                        <m:e>
                          <m:r>
                            <a:rPr lang="es-PA" i="1" smtClean="0">
                              <a:latin typeface="Cambria Math"/>
                            </a:rPr>
                            <m:t>𝑏</m:t>
                          </m:r>
                        </m:e>
                        <m:sup>
                          <m:r>
                            <a:rPr lang="es-PA" i="1" smtClean="0">
                              <a:latin typeface="Cambria Math"/>
                            </a:rPr>
                            <m:t>2</m:t>
                          </m:r>
                        </m:sup>
                      </m:sSup>
                      <m:r>
                        <a:rPr lang="es-PA" i="1" smtClean="0">
                          <a:latin typeface="Cambria Math"/>
                        </a:rPr>
                        <m:t>=</m:t>
                      </m:r>
                      <m:sSup>
                        <m:sSupPr>
                          <m:ctrlPr>
                            <a:rPr lang="es-PA" i="1" smtClean="0">
                              <a:latin typeface="Cambria Math"/>
                            </a:rPr>
                          </m:ctrlPr>
                        </m:sSupPr>
                        <m:e>
                          <m:r>
                            <a:rPr lang="es-PA" i="1" smtClean="0">
                              <a:latin typeface="Cambria Math"/>
                            </a:rPr>
                            <m:t>𝑐</m:t>
                          </m:r>
                        </m:e>
                        <m:sup>
                          <m:r>
                            <a:rPr lang="es-PA" i="1" smtClean="0">
                              <a:latin typeface="Cambria Math"/>
                            </a:rPr>
                            <m:t>2</m:t>
                          </m:r>
                        </m:sup>
                      </m:sSup>
                    </m:oMath>
                  </m:oMathPara>
                </a14:m>
                <a:endParaRPr lang="es-PA" dirty="0"/>
              </a:p>
            </p:txBody>
          </p:sp>
        </mc:Choice>
        <mc:Fallback>
          <p:sp>
            <p:nvSpPr>
              <p:cNvPr id="6" name="5 CuadroTexto"/>
              <p:cNvSpPr txBox="1">
                <a:spLocks noRot="1" noChangeAspect="1" noMove="1" noResize="1" noEditPoints="1" noAdjustHandles="1" noChangeArrowheads="1" noChangeShapeType="1" noTextEdit="1"/>
              </p:cNvSpPr>
              <p:nvPr/>
            </p:nvSpPr>
            <p:spPr>
              <a:xfrm>
                <a:off x="3905250" y="3301234"/>
                <a:ext cx="1333500" cy="274320"/>
              </a:xfrm>
              <a:prstGeom prst="rect">
                <a:avLst/>
              </a:prstGeom>
              <a:blipFill rotWithShape="1">
                <a:blip r:embed="rId2" cstate="print"/>
                <a:stretch>
                  <a:fillRect r="-5963" b="-28889"/>
                </a:stretch>
              </a:blipFill>
            </p:spPr>
            <p:txBody>
              <a:bodyPr/>
              <a:lstStyle/>
              <a:p>
                <a:r>
                  <a:rPr lang="es-PA">
                    <a:noFill/>
                  </a:rPr>
                  <a:t> </a:t>
                </a:r>
              </a:p>
            </p:txBody>
          </p:sp>
        </mc:Fallback>
      </mc:AlternateContent>
      <mc:AlternateContent xmlns:mc="http://schemas.openxmlformats.org/markup-compatibility/2006">
        <mc:Choice xmlns:a14="http://schemas.microsoft.com/office/drawing/2010/main" xmlns="" Requires="a14">
          <p:sp>
            <p:nvSpPr>
              <p:cNvPr id="7" name="6 Elipse"/>
              <p:cNvSpPr/>
              <p:nvPr/>
            </p:nvSpPr>
            <p:spPr>
              <a:xfrm>
                <a:off x="5436096" y="3118354"/>
                <a:ext cx="2545432" cy="1199713"/>
              </a:xfrm>
              <a:prstGeom prst="ellipse">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rad>
                      <m:radPr>
                        <m:ctrlPr>
                          <a:rPr lang="es-PA" sz="2400" i="1" smtClean="0">
                            <a:latin typeface="Cambria Math"/>
                          </a:rPr>
                        </m:ctrlPr>
                      </m:radPr>
                      <m:deg>
                        <m:r>
                          <a:rPr lang="es-PA" sz="2400" i="1">
                            <a:latin typeface="Cambria Math"/>
                          </a:rPr>
                          <m:t>𝑛</m:t>
                        </m:r>
                      </m:deg>
                      <m:e>
                        <m:r>
                          <a:rPr lang="es-PA" sz="2400" i="1">
                            <a:latin typeface="Cambria Math"/>
                          </a:rPr>
                          <m:t>𝑎</m:t>
                        </m:r>
                      </m:e>
                    </m:rad>
                  </m:oMath>
                </a14:m>
                <a:r>
                  <a:rPr lang="es-PA" sz="2400" dirty="0"/>
                  <a:t> = a</a:t>
                </a:r>
                <a:r>
                  <a:rPr lang="es-PA" sz="2400" baseline="30000" dirty="0"/>
                  <a:t>1/n</a:t>
                </a:r>
                <a:endParaRPr lang="es-PA" sz="2400" dirty="0"/>
              </a:p>
              <a:p>
                <a:r>
                  <a:rPr lang="es-PA" dirty="0"/>
                  <a:t> </a:t>
                </a:r>
              </a:p>
              <a:p>
                <a:r>
                  <a:rPr lang="es-PA" dirty="0"/>
                  <a:t> </a:t>
                </a:r>
              </a:p>
            </p:txBody>
          </p:sp>
        </mc:Choice>
        <mc:Fallback>
          <p:sp>
            <p:nvSpPr>
              <p:cNvPr id="7" name="6 Elipse"/>
              <p:cNvSpPr>
                <a:spLocks noRot="1" noChangeAspect="1" noMove="1" noResize="1" noEditPoints="1" noAdjustHandles="1" noChangeArrowheads="1" noChangeShapeType="1" noTextEdit="1"/>
              </p:cNvSpPr>
              <p:nvPr/>
            </p:nvSpPr>
            <p:spPr>
              <a:xfrm>
                <a:off x="5436096" y="3118354"/>
                <a:ext cx="2545432" cy="1199713"/>
              </a:xfrm>
              <a:prstGeom prst="ellipse">
                <a:avLst/>
              </a:prstGeom>
              <a:blipFill rotWithShape="1">
                <a:blip r:embed="rId3" cstate="print"/>
                <a:stretch>
                  <a:fillRect/>
                </a:stretch>
              </a:blipFill>
            </p:spPr>
            <p:txBody>
              <a:bodyPr/>
              <a:lstStyle/>
              <a:p>
                <a:r>
                  <a:rPr lang="es-PA">
                    <a:noFill/>
                  </a:rPr>
                  <a:t> </a:t>
                </a:r>
              </a:p>
            </p:txBody>
          </p:sp>
        </mc:Fallback>
      </mc:AlternateContent>
      <mc:AlternateContent xmlns:mc="http://schemas.openxmlformats.org/markup-compatibility/2006">
        <mc:Choice xmlns:a14="http://schemas.microsoft.com/office/drawing/2010/main" xmlns="" Requires="a14">
          <p:sp>
            <p:nvSpPr>
              <p:cNvPr id="9" name="8 Elipse"/>
              <p:cNvSpPr/>
              <p:nvPr/>
            </p:nvSpPr>
            <p:spPr>
              <a:xfrm>
                <a:off x="3131840" y="4725144"/>
                <a:ext cx="2520280"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14:m>
                  <m:oMath xmlns:m="http://schemas.openxmlformats.org/officeDocument/2006/math">
                    <m:rad>
                      <m:radPr>
                        <m:ctrlPr>
                          <a:rPr lang="es-PA" sz="2400" i="1">
                            <a:latin typeface="Cambria Math"/>
                          </a:rPr>
                        </m:ctrlPr>
                      </m:radPr>
                      <m:deg>
                        <m:r>
                          <a:rPr lang="es-PA" sz="2400" i="1">
                            <a:latin typeface="Cambria Math"/>
                          </a:rPr>
                          <m:t>2</m:t>
                        </m:r>
                      </m:deg>
                      <m:e>
                        <m:r>
                          <a:rPr lang="es-PA" sz="2400" i="1">
                            <a:latin typeface="Cambria Math"/>
                          </a:rPr>
                          <m:t>6</m:t>
                        </m:r>
                      </m:e>
                    </m:rad>
                  </m:oMath>
                </a14:m>
                <a:r>
                  <a:rPr lang="es-PA" sz="2400" dirty="0"/>
                  <a:t> = 6 </a:t>
                </a:r>
                <a:r>
                  <a:rPr lang="es-PA" sz="2400" baseline="30000" dirty="0"/>
                  <a:t>1/2</a:t>
                </a:r>
                <a:endParaRPr lang="es-PA" sz="2400" dirty="0"/>
              </a:p>
            </p:txBody>
          </p:sp>
        </mc:Choice>
        <mc:Fallback>
          <p:sp>
            <p:nvSpPr>
              <p:cNvPr id="9" name="8 Elipse"/>
              <p:cNvSpPr>
                <a:spLocks noRot="1" noChangeAspect="1" noMove="1" noResize="1" noEditPoints="1" noAdjustHandles="1" noChangeArrowheads="1" noChangeShapeType="1" noTextEdit="1"/>
              </p:cNvSpPr>
              <p:nvPr/>
            </p:nvSpPr>
            <p:spPr>
              <a:xfrm>
                <a:off x="3131840" y="4725144"/>
                <a:ext cx="2520280" cy="1296144"/>
              </a:xfrm>
              <a:prstGeom prst="ellipse">
                <a:avLst/>
              </a:prstGeom>
              <a:blipFill rotWithShape="1">
                <a:blip r:embed="rId4" cstate="print"/>
                <a:stretch>
                  <a:fillRect/>
                </a:stretch>
              </a:blipFill>
            </p:spPr>
            <p:txBody>
              <a:bodyPr/>
              <a:lstStyle/>
              <a:p>
                <a:r>
                  <a:rPr lang="es-PA">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691680" y="116632"/>
            <a:ext cx="7272808" cy="872118"/>
          </a:xfrm>
        </p:spPr>
        <p:style>
          <a:lnRef idx="1">
            <a:schemeClr val="accent3"/>
          </a:lnRef>
          <a:fillRef idx="3">
            <a:schemeClr val="accent3"/>
          </a:fillRef>
          <a:effectRef idx="2">
            <a:schemeClr val="accent3"/>
          </a:effectRef>
          <a:fontRef idx="minor">
            <a:schemeClr val="lt1"/>
          </a:fontRef>
        </p:style>
        <p:txBody>
          <a:bodyPr/>
          <a:lstStyle/>
          <a:p>
            <a:pPr algn="ctr"/>
            <a:r>
              <a:rPr lang="es-ES" dirty="0" smtClean="0"/>
              <a:t>Propiedades de la radicación</a:t>
            </a:r>
            <a:endParaRPr lang="es-ES" dirty="0"/>
          </a:p>
        </p:txBody>
      </p:sp>
      <p:sp>
        <p:nvSpPr>
          <p:cNvPr id="9" name="8 Elipse"/>
          <p:cNvSpPr/>
          <p:nvPr/>
        </p:nvSpPr>
        <p:spPr>
          <a:xfrm>
            <a:off x="2123728" y="1556792"/>
            <a:ext cx="3816424" cy="338437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Como la radicación equivale a una potencia de exponente fraccionario, es fácil deducir que sus propiedades serán muy similares a las de la potencia.</a:t>
            </a:r>
            <a:endParaRPr lang="es-ES" dirty="0">
              <a:solidFill>
                <a:schemeClr val="bg1"/>
              </a:solidFill>
            </a:endParaRPr>
          </a:p>
        </p:txBody>
      </p:sp>
      <p:pic>
        <p:nvPicPr>
          <p:cNvPr id="10" name="9 Imagen" descr="maestra.png"/>
          <p:cNvPicPr>
            <a:picLocks noChangeAspect="1"/>
          </p:cNvPicPr>
          <p:nvPr/>
        </p:nvPicPr>
        <p:blipFill>
          <a:blip r:embed="rId2" cstate="print"/>
          <a:stretch>
            <a:fillRect/>
          </a:stretch>
        </p:blipFill>
        <p:spPr>
          <a:xfrm rot="20880111">
            <a:off x="6359198" y="2251845"/>
            <a:ext cx="2326568" cy="46531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88640"/>
            <a:ext cx="6172200" cy="800110"/>
          </a:xfr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lin ang="16200000" scaled="1"/>
            <a:tileRect/>
          </a:gradFill>
        </p:spPr>
        <p:txBody>
          <a:bodyPr/>
          <a:lstStyle/>
          <a:p>
            <a:pPr algn="ctr"/>
            <a:r>
              <a:rPr lang="es-ES" dirty="0" smtClean="0"/>
              <a:t>Propiedad distributiva</a:t>
            </a:r>
            <a:endParaRPr lang="es-ES" dirty="0"/>
          </a:p>
        </p:txBody>
      </p:sp>
      <mc:AlternateContent xmlns:mc="http://schemas.openxmlformats.org/markup-compatibility/2006">
        <mc:Choice xmlns:a14="http://schemas.microsoft.com/office/drawing/2010/main" xmlns="" Requires="a14">
          <p:sp>
            <p:nvSpPr>
              <p:cNvPr id="3" name="2 Marcador de texto"/>
              <p:cNvSpPr>
                <a:spLocks noGrp="1"/>
              </p:cNvSpPr>
              <p:nvPr>
                <p:ph type="body" idx="1"/>
              </p:nvPr>
            </p:nvSpPr>
            <p:spPr>
              <a:xfrm>
                <a:off x="2195736" y="1268759"/>
                <a:ext cx="5956176" cy="3948289"/>
              </a:xfrm>
            </p:spPr>
            <p:style>
              <a:lnRef idx="1">
                <a:schemeClr val="accent1"/>
              </a:lnRef>
              <a:fillRef idx="3">
                <a:schemeClr val="accent1"/>
              </a:fillRef>
              <a:effectRef idx="2">
                <a:schemeClr val="accent1"/>
              </a:effectRef>
              <a:fontRef idx="minor">
                <a:schemeClr val="lt1"/>
              </a:fontRef>
            </p:style>
            <p:txBody>
              <a:bodyPr>
                <a:normAutofit fontScale="85000" lnSpcReduction="20000"/>
              </a:bodyPr>
              <a:lstStyle/>
              <a:p>
                <a:r>
                  <a:rPr lang="es-ES" sz="2200" dirty="0" smtClean="0"/>
                  <a:t>La radicación es distributiva respecto de la multiplicación y de la división: </a:t>
                </a:r>
              </a:p>
              <a:p>
                <a:endParaRPr lang="es-PA" sz="2400" dirty="0" smtClean="0"/>
              </a:p>
              <a:p>
                <a14:m>
                  <m:oMath xmlns:m="http://schemas.openxmlformats.org/officeDocument/2006/math">
                    <m:rad>
                      <m:radPr>
                        <m:ctrlPr>
                          <a:rPr lang="es-PA" sz="2400" i="1">
                            <a:latin typeface="Cambria Math"/>
                          </a:rPr>
                        </m:ctrlPr>
                      </m:radPr>
                      <m:deg>
                        <m:r>
                          <m:rPr>
                            <m:sty m:val="p"/>
                          </m:rPr>
                          <a:rPr lang="es-PA" sz="2400">
                            <a:latin typeface="Cambria Math"/>
                          </a:rPr>
                          <m:t>n</m:t>
                        </m:r>
                      </m:deg>
                      <m:e>
                        <m:r>
                          <m:rPr>
                            <m:sty m:val="p"/>
                          </m:rPr>
                          <a:rPr lang="es-PA" sz="2400">
                            <a:latin typeface="Cambria Math"/>
                          </a:rPr>
                          <m:t>a</m:t>
                        </m:r>
                        <m:r>
                          <a:rPr lang="es-PA" sz="2400">
                            <a:latin typeface="Cambria Math"/>
                          </a:rPr>
                          <m:t> </m:t>
                        </m:r>
                      </m:e>
                    </m:rad>
                  </m:oMath>
                </a14:m>
                <a:r>
                  <a:rPr lang="es-PA" sz="2400" baseline="30000" dirty="0"/>
                  <a:t>.</a:t>
                </a:r>
                <a14:m>
                  <m:oMath xmlns:m="http://schemas.openxmlformats.org/officeDocument/2006/math">
                    <m:r>
                      <a:rPr lang="es-PA" sz="2400" i="1">
                        <a:latin typeface="Cambria Math"/>
                      </a:rPr>
                      <m:t> </m:t>
                    </m:r>
                  </m:oMath>
                </a14:m>
                <a:r>
                  <a:rPr lang="es-PA" sz="2400" dirty="0"/>
                  <a:t> </a:t>
                </a:r>
                <a14:m>
                  <m:oMath xmlns:m="http://schemas.openxmlformats.org/officeDocument/2006/math">
                    <m:rad>
                      <m:radPr>
                        <m:ctrlPr>
                          <a:rPr lang="es-PA" sz="2400" i="1">
                            <a:latin typeface="Cambria Math"/>
                          </a:rPr>
                        </m:ctrlPr>
                      </m:radPr>
                      <m:deg>
                        <m:r>
                          <a:rPr lang="es-PA" sz="2400" i="1">
                            <a:latin typeface="Cambria Math"/>
                          </a:rPr>
                          <m:t>𝑛</m:t>
                        </m:r>
                      </m:deg>
                      <m:e>
                        <m:r>
                          <a:rPr lang="es-PA" sz="2400" i="1">
                            <a:latin typeface="Cambria Math"/>
                          </a:rPr>
                          <m:t>𝑏</m:t>
                        </m:r>
                      </m:e>
                    </m:rad>
                  </m:oMath>
                </a14:m>
                <a:r>
                  <a:rPr lang="es-PA" sz="2400" dirty="0"/>
                  <a:t>  y </a:t>
                </a:r>
                <a14:m>
                  <m:oMath xmlns:m="http://schemas.openxmlformats.org/officeDocument/2006/math">
                    <m:rad>
                      <m:radPr>
                        <m:ctrlPr>
                          <a:rPr lang="es-PA" sz="2400" i="1">
                            <a:latin typeface="Cambria Math"/>
                          </a:rPr>
                        </m:ctrlPr>
                      </m:radPr>
                      <m:deg>
                        <m:r>
                          <a:rPr lang="es-PA" sz="2400" i="1">
                            <a:latin typeface="Cambria Math"/>
                          </a:rPr>
                          <m:t>𝑛</m:t>
                        </m:r>
                      </m:deg>
                      <m:e>
                        <m:f>
                          <m:fPr>
                            <m:ctrlPr>
                              <a:rPr lang="es-PA" sz="2400" i="1">
                                <a:latin typeface="Cambria Math"/>
                              </a:rPr>
                            </m:ctrlPr>
                          </m:fPr>
                          <m:num>
                            <m:r>
                              <a:rPr lang="es-PA" sz="2400" i="1">
                                <a:latin typeface="Cambria Math"/>
                              </a:rPr>
                              <m:t>𝑎</m:t>
                            </m:r>
                          </m:num>
                          <m:den>
                            <m:r>
                              <a:rPr lang="es-PA" sz="2400" i="1">
                                <a:latin typeface="Cambria Math"/>
                              </a:rPr>
                              <m:t>𝑏</m:t>
                            </m:r>
                          </m:den>
                        </m:f>
                      </m:e>
                    </m:rad>
                  </m:oMath>
                </a14:m>
                <a:r>
                  <a:rPr lang="es-PA" sz="2400" dirty="0"/>
                  <a:t> </a:t>
                </a:r>
              </a:p>
              <a:p>
                <a:r>
                  <a:rPr lang="es-PA" sz="2400" dirty="0"/>
                  <a:t>=</a:t>
                </a:r>
                <a:r>
                  <a:rPr lang="es-PA" sz="2400" dirty="0" smtClean="0"/>
                  <a:t> </a:t>
                </a:r>
                <a14:m>
                  <m:oMath xmlns:m="http://schemas.openxmlformats.org/officeDocument/2006/math">
                    <m:rad>
                      <m:radPr>
                        <m:ctrlPr>
                          <a:rPr lang="es-PA" sz="2400" i="1">
                            <a:latin typeface="Cambria Math"/>
                          </a:rPr>
                        </m:ctrlPr>
                      </m:radPr>
                      <m:deg>
                        <m:r>
                          <m:rPr>
                            <m:sty m:val="p"/>
                          </m:rPr>
                          <a:rPr lang="es-PA" sz="2400">
                            <a:latin typeface="Cambria Math"/>
                          </a:rPr>
                          <m:t>n</m:t>
                        </m:r>
                      </m:deg>
                      <m:e>
                        <m:r>
                          <m:rPr>
                            <m:sty m:val="p"/>
                          </m:rPr>
                          <a:rPr lang="es-PA" sz="2400">
                            <a:latin typeface="Cambria Math"/>
                          </a:rPr>
                          <m:t>a</m:t>
                        </m:r>
                        <m:r>
                          <a:rPr lang="es-PA" sz="2400">
                            <a:latin typeface="Cambria Math"/>
                          </a:rPr>
                          <m:t> </m:t>
                        </m:r>
                      </m:e>
                    </m:rad>
                  </m:oMath>
                </a14:m>
                <a:r>
                  <a:rPr lang="es-PA" sz="2400" dirty="0"/>
                  <a:t>/ </a:t>
                </a:r>
                <a14:m>
                  <m:oMath xmlns:m="http://schemas.openxmlformats.org/officeDocument/2006/math">
                    <m:rad>
                      <m:radPr>
                        <m:ctrlPr>
                          <a:rPr lang="es-PA" sz="2400" i="1">
                            <a:latin typeface="Cambria Math"/>
                          </a:rPr>
                        </m:ctrlPr>
                      </m:radPr>
                      <m:deg>
                        <m:r>
                          <a:rPr lang="es-PA" sz="2400" i="1">
                            <a:latin typeface="Cambria Math"/>
                          </a:rPr>
                          <m:t>𝑛</m:t>
                        </m:r>
                      </m:deg>
                      <m:e>
                        <m:r>
                          <a:rPr lang="es-PA" sz="2400" i="1">
                            <a:latin typeface="Cambria Math"/>
                          </a:rPr>
                          <m:t>𝑏</m:t>
                        </m:r>
                      </m:e>
                    </m:rad>
                  </m:oMath>
                </a14:m>
                <a:endParaRPr lang="es-PA" sz="2400" dirty="0"/>
              </a:p>
              <a:p>
                <a:endParaRPr lang="es-PA" sz="2400" dirty="0"/>
              </a:p>
              <a:p>
                <a:r>
                  <a:rPr lang="es-PA" sz="2400" baseline="30000" dirty="0"/>
                  <a:t>                                                                    </a:t>
                </a:r>
                <a:endParaRPr lang="es-PA" sz="2400" dirty="0"/>
              </a:p>
              <a:p>
                <a:endParaRPr lang="es-PA" sz="2200" dirty="0" smtClean="0"/>
              </a:p>
              <a:p>
                <a:r>
                  <a:rPr lang="es-ES" sz="2200" dirty="0" smtClean="0">
                    <a:solidFill>
                      <a:schemeClr val="tx1"/>
                    </a:solidFill>
                  </a:rPr>
                  <a:t>Es importante recordar que la radicación no es distributiva respecto de la suma ni tampoco de la resta</a:t>
                </a:r>
                <a:r>
                  <a:rPr lang="es-ES" sz="2900" dirty="0" smtClean="0">
                    <a:solidFill>
                      <a:schemeClr val="tx1"/>
                    </a:solidFill>
                  </a:rPr>
                  <a:t>.</a:t>
                </a:r>
              </a:p>
              <a:p>
                <a:endParaRPr lang="es-ES" dirty="0" smtClean="0">
                  <a:solidFill>
                    <a:srgbClr val="FFFF00"/>
                  </a:solidFill>
                </a:endParaRPr>
              </a:p>
              <a:p>
                <a:endParaRPr lang="es-ES" dirty="0" smtClean="0"/>
              </a:p>
              <a:p>
                <a:endParaRPr lang="es-ES" dirty="0"/>
              </a:p>
            </p:txBody>
          </p:sp>
        </mc:Choice>
        <mc:Fallback>
          <p:sp>
            <p:nvSpPr>
              <p:cNvPr id="3" name="2 Marcador de texto"/>
              <p:cNvSpPr>
                <a:spLocks noGrp="1" noRot="1" noChangeAspect="1" noMove="1" noResize="1" noEditPoints="1" noAdjustHandles="1" noChangeArrowheads="1" noChangeShapeType="1" noTextEdit="1"/>
              </p:cNvSpPr>
              <p:nvPr>
                <p:ph type="body" idx="1"/>
              </p:nvPr>
            </p:nvSpPr>
            <p:spPr>
              <a:xfrm>
                <a:off x="2195736" y="1268759"/>
                <a:ext cx="5956176" cy="3948289"/>
              </a:xfrm>
              <a:blipFill rotWithShape="1">
                <a:blip r:embed="rId2" cstate="print"/>
                <a:stretch>
                  <a:fillRect/>
                </a:stretch>
              </a:blipFill>
            </p:spPr>
            <p:txBody>
              <a:bodyPr/>
              <a:lstStyle/>
              <a:p>
                <a:r>
                  <a:rPr lang="es-PA">
                    <a:noFill/>
                  </a:rPr>
                  <a:t> </a:t>
                </a:r>
              </a:p>
            </p:txBody>
          </p:sp>
        </mc:Fallback>
      </mc:AlternateContent>
      <p:pic>
        <p:nvPicPr>
          <p:cNvPr id="4" name="3 Imagen" descr="matema.jpg"/>
          <p:cNvPicPr>
            <a:picLocks noChangeAspect="1"/>
          </p:cNvPicPr>
          <p:nvPr/>
        </p:nvPicPr>
        <p:blipFill>
          <a:blip r:embed="rId3" cstate="print"/>
          <a:stretch>
            <a:fillRect/>
          </a:stretch>
        </p:blipFill>
        <p:spPr>
          <a:xfrm>
            <a:off x="6804248" y="5217049"/>
            <a:ext cx="1938291" cy="13689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60648"/>
            <a:ext cx="6172200" cy="728102"/>
          </a:xfrm>
        </p:spPr>
        <p:style>
          <a:lnRef idx="0">
            <a:schemeClr val="accent1"/>
          </a:lnRef>
          <a:fillRef idx="3">
            <a:schemeClr val="accent1"/>
          </a:fillRef>
          <a:effectRef idx="3">
            <a:schemeClr val="accent1"/>
          </a:effectRef>
          <a:fontRef idx="minor">
            <a:schemeClr val="lt1"/>
          </a:fontRef>
        </p:style>
        <p:txBody>
          <a:bodyPr/>
          <a:lstStyle/>
          <a:p>
            <a:pPr algn="ctr"/>
            <a:r>
              <a:rPr lang="es-ES" dirty="0" smtClean="0"/>
              <a:t>Reglas de los signos </a:t>
            </a:r>
            <a:endParaRPr lang="es-ES" dirty="0"/>
          </a:p>
        </p:txBody>
      </p:sp>
      <p:sp>
        <p:nvSpPr>
          <p:cNvPr id="3" name="2 Marcador de texto"/>
          <p:cNvSpPr>
            <a:spLocks noGrp="1"/>
          </p:cNvSpPr>
          <p:nvPr>
            <p:ph type="body" idx="1"/>
          </p:nvPr>
        </p:nvSpPr>
        <p:spPr>
          <a:xfrm>
            <a:off x="2123728" y="1772816"/>
            <a:ext cx="6172200" cy="2736304"/>
          </a:xfrm>
        </p:spPr>
        <p:style>
          <a:lnRef idx="1">
            <a:schemeClr val="dk1"/>
          </a:lnRef>
          <a:fillRef idx="2">
            <a:schemeClr val="dk1"/>
          </a:fillRef>
          <a:effectRef idx="1">
            <a:schemeClr val="dk1"/>
          </a:effectRef>
          <a:fontRef idx="minor">
            <a:schemeClr val="dk1"/>
          </a:fontRef>
        </p:style>
        <p:txBody>
          <a:bodyPr>
            <a:normAutofit/>
          </a:bodyPr>
          <a:lstStyle/>
          <a:p>
            <a:pPr algn="just"/>
            <a:r>
              <a:rPr lang="es-ES" dirty="0" smtClean="0">
                <a:solidFill>
                  <a:srgbClr val="CC3300"/>
                </a:solidFill>
              </a:rPr>
              <a:t>Una raíz de radicando positivo e índice par tienen dos raíces, una de signo positivo y otra de signo negativo, que se escriben                  y que son </a:t>
            </a:r>
          </a:p>
          <a:p>
            <a:pPr algn="just"/>
            <a:r>
              <a:rPr lang="es-ES" dirty="0" smtClean="0">
                <a:solidFill>
                  <a:srgbClr val="CC3300"/>
                </a:solidFill>
              </a:rPr>
              <a:t>iguales en valor absoluto, pero de signo contrario una de otra. </a:t>
            </a:r>
          </a:p>
          <a:p>
            <a:pPr algn="just"/>
            <a:r>
              <a:rPr lang="es-ES" dirty="0" smtClean="0">
                <a:solidFill>
                  <a:srgbClr val="CC3300"/>
                </a:solidFill>
              </a:rPr>
              <a:t>Por ejemplo, la raíz cuadrada de 9 es 3 y – 3, ya que  3</a:t>
            </a:r>
            <a:r>
              <a:rPr lang="es-ES" baseline="30000" dirty="0" smtClean="0">
                <a:solidFill>
                  <a:srgbClr val="CC3300"/>
                </a:solidFill>
              </a:rPr>
              <a:t>2 </a:t>
            </a:r>
            <a:r>
              <a:rPr lang="es-ES" dirty="0" smtClean="0">
                <a:solidFill>
                  <a:srgbClr val="CC3300"/>
                </a:solidFill>
              </a:rPr>
              <a:t> =</a:t>
            </a:r>
            <a:r>
              <a:rPr lang="es-ES" baseline="30000" dirty="0" smtClean="0">
                <a:solidFill>
                  <a:srgbClr val="CC3300"/>
                </a:solidFill>
              </a:rPr>
              <a:t>  </a:t>
            </a:r>
            <a:r>
              <a:rPr lang="es-ES" dirty="0" smtClean="0">
                <a:solidFill>
                  <a:srgbClr val="CC3300"/>
                </a:solidFill>
              </a:rPr>
              <a:t>( - 3)</a:t>
            </a:r>
            <a:r>
              <a:rPr lang="es-ES" baseline="30000" dirty="0" smtClean="0">
                <a:solidFill>
                  <a:srgbClr val="CC3300"/>
                </a:solidFill>
              </a:rPr>
              <a:t>2  </a:t>
            </a:r>
            <a:r>
              <a:rPr lang="es-ES" dirty="0" smtClean="0">
                <a:solidFill>
                  <a:srgbClr val="CC3300"/>
                </a:solidFill>
              </a:rPr>
              <a:t>= 9.</a:t>
            </a:r>
          </a:p>
          <a:p>
            <a:endParaRPr lang="es-ES" dirty="0" smtClean="0"/>
          </a:p>
          <a:p>
            <a:endParaRPr lang="es-ES" dirty="0" smtClean="0"/>
          </a:p>
          <a:p>
            <a:endParaRPr lang="es-ES" dirty="0" smtClean="0"/>
          </a:p>
          <a:p>
            <a:endParaRPr lang="es-ES" dirty="0" smtClean="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36096" y="2492896"/>
            <a:ext cx="228600" cy="200025"/>
          </a:xfrm>
          <a:prstGeom prst="rect">
            <a:avLst/>
          </a:prstGeom>
          <a:noFill/>
        </p:spPr>
      </p:pic>
      <p:sp>
        <p:nvSpPr>
          <p:cNvPr id="6" name="5 Rectángulo"/>
          <p:cNvSpPr/>
          <p:nvPr/>
        </p:nvSpPr>
        <p:spPr>
          <a:xfrm>
            <a:off x="5292080" y="2348880"/>
            <a:ext cx="1008112"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2000"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64088" y="2492896"/>
            <a:ext cx="228600" cy="200025"/>
          </a:xfrm>
          <a:prstGeom prst="rect">
            <a:avLst/>
          </a:prstGeom>
          <a:noFill/>
        </p:spPr>
      </p:pic>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0152" y="2492896"/>
            <a:ext cx="200025" cy="200025"/>
          </a:xfrm>
          <a:prstGeom prst="rect">
            <a:avLst/>
          </a:prstGeom>
          <a:noFill/>
        </p:spPr>
      </p:pic>
      <p:pic>
        <p:nvPicPr>
          <p:cNvPr id="1032"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57200"/>
            <a:ext cx="228600" cy="200025"/>
          </a:xfrm>
          <a:prstGeom prst="rect">
            <a:avLst/>
          </a:prstGeom>
          <a:noFill/>
        </p:spPr>
      </p:pic>
      <p:pic>
        <p:nvPicPr>
          <p:cNvPr id="103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657225"/>
            <a:ext cx="200025" cy="200025"/>
          </a:xfrm>
          <a:prstGeom prst="rect">
            <a:avLst/>
          </a:prstGeom>
          <a:noFill/>
        </p:spPr>
      </p:pic>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34" name="Rectangle 10"/>
          <p:cNvSpPr>
            <a:spLocks noChangeArrowheads="1"/>
          </p:cNvSpPr>
          <p:nvPr/>
        </p:nvSpPr>
        <p:spPr bwMode="auto">
          <a:xfrm>
            <a:off x="5580112" y="2420888"/>
            <a:ext cx="57606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s-ES" sz="11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y - </a:t>
            </a:r>
            <a:endParaRPr kumimoji="0" lang="es-ES" sz="1800" b="0" i="0" u="none" strike="noStrike" cap="none" normalizeH="0" baseline="0" dirty="0" smtClean="0">
              <a:ln>
                <a:noFill/>
              </a:ln>
              <a:solidFill>
                <a:schemeClr val="bg1"/>
              </a:solidFill>
              <a:effectLst/>
              <a:latin typeface="Arial" pitchFamily="34" charset="0"/>
            </a:endParaRPr>
          </a:p>
        </p:txBody>
      </p:sp>
      <p:sp>
        <p:nvSpPr>
          <p:cNvPr id="1035" name="Rectangle 11"/>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907704" y="764704"/>
            <a:ext cx="6552728" cy="9233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3500000" scaled="1"/>
            <a:tileRect/>
          </a:gradFill>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Una ra</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z de radicando positivo e </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ndice impar tiene una sola ra</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z, de signo positivo. As</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 la ra</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z c</a:t>
            </a:r>
            <a:r>
              <a:rPr kumimoji="0" lang="es-ES" sz="1800" b="0" i="0" u="none" strike="noStrike" cap="none" normalizeH="0" baseline="0" dirty="0" smtClean="0">
                <a:ln>
                  <a:noFill/>
                </a:ln>
                <a:solidFill>
                  <a:schemeClr val="bg1"/>
                </a:solidFill>
                <a:effectLst/>
                <a:latin typeface="Calibri"/>
                <a:ea typeface="Times New Roman" pitchFamily="18" charset="0"/>
                <a:cs typeface="Times New Roman" pitchFamily="18" charset="0"/>
              </a:rPr>
              <a:t>ú</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bica de 27 es 3, pues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3</a:t>
            </a:r>
            <a:r>
              <a:rPr kumimoji="0" lang="es-ES" sz="1800" b="0" i="0" u="none" strike="noStrike" cap="none" normalizeH="0" baseline="30000" dirty="0" smtClean="0">
                <a:ln>
                  <a:noFill/>
                </a:ln>
                <a:solidFill>
                  <a:schemeClr val="bg1"/>
                </a:solidFill>
                <a:effectLst/>
                <a:latin typeface="Century Schoolbook" pitchFamily="18" charset="0"/>
                <a:ea typeface="Times New Roman" pitchFamily="18" charset="0"/>
                <a:cs typeface="Times New Roman" pitchFamily="18" charset="0"/>
              </a:rPr>
              <a:t>3</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 = 3. 3. 3= 27, mientras que ( - 3)</a:t>
            </a:r>
            <a:r>
              <a:rPr kumimoji="0" lang="es-ES" sz="1800" b="0" i="0" u="none" strike="noStrike" cap="none" normalizeH="0" baseline="30000" dirty="0" smtClean="0">
                <a:ln>
                  <a:noFill/>
                </a:ln>
                <a:solidFill>
                  <a:schemeClr val="bg1"/>
                </a:solidFill>
                <a:effectLst/>
                <a:latin typeface="Century Schoolbook" pitchFamily="18" charset="0"/>
                <a:ea typeface="Times New Roman" pitchFamily="18" charset="0"/>
                <a:cs typeface="Times New Roman" pitchFamily="18" charset="0"/>
              </a:rPr>
              <a:t>3</a:t>
            </a:r>
            <a:r>
              <a:rPr kumimoji="0" lang="es-ES" sz="1800" b="0" i="0" u="none" strike="noStrike" cap="none" normalizeH="0" baseline="0" dirty="0" smtClean="0">
                <a:ln>
                  <a:noFill/>
                </a:ln>
                <a:solidFill>
                  <a:schemeClr val="bg1"/>
                </a:solidFill>
                <a:effectLst/>
                <a:latin typeface="Century Schoolbook" pitchFamily="18" charset="0"/>
                <a:ea typeface="Times New Roman" pitchFamily="18" charset="0"/>
                <a:cs typeface="Times New Roman" pitchFamily="18" charset="0"/>
              </a:rPr>
              <a:t> = ( -3) . ( -3) .( -3) = -27</a:t>
            </a:r>
            <a:endParaRPr kumimoji="0" lang="es-ES" sz="1800" b="0" i="0" u="none" strike="noStrike" cap="none" normalizeH="0" baseline="0" dirty="0" smtClean="0">
              <a:ln>
                <a:noFill/>
              </a:ln>
              <a:solidFill>
                <a:schemeClr val="bg1"/>
              </a:solidFill>
              <a:effectLst/>
              <a:latin typeface="Arial" pitchFamily="34" charset="0"/>
            </a:endParaRPr>
          </a:p>
        </p:txBody>
      </p:sp>
      <p:sp>
        <p:nvSpPr>
          <p:cNvPr id="5" name="4 Flecha izquierda y arriba"/>
          <p:cNvSpPr/>
          <p:nvPr/>
        </p:nvSpPr>
        <p:spPr>
          <a:xfrm flipH="1">
            <a:off x="2483768" y="1700808"/>
            <a:ext cx="1224136" cy="2088232"/>
          </a:xfrm>
          <a:prstGeom prst="leftUpArrow">
            <a:avLst/>
          </a:prstGeom>
          <a:blipFill>
            <a:blip r:embed="rId2"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p>
        </p:txBody>
      </p:sp>
      <p:sp>
        <p:nvSpPr>
          <p:cNvPr id="1025" name="Rectangle 1"/>
          <p:cNvSpPr>
            <a:spLocks noChangeArrowheads="1"/>
          </p:cNvSpPr>
          <p:nvPr/>
        </p:nvSpPr>
        <p:spPr bwMode="auto">
          <a:xfrm>
            <a:off x="3851920" y="3212976"/>
            <a:ext cx="4680520" cy="923330"/>
          </a:xfrm>
          <a:prstGeom prst="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10800000" scaled="1"/>
            <a:tileRect/>
          </a:gradFill>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8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Una ra</a:t>
            </a:r>
            <a:r>
              <a:rPr kumimoji="0" lang="es-ES" sz="1800" b="0"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z de radicando negativo e </a:t>
            </a:r>
            <a:r>
              <a:rPr kumimoji="0" lang="es-ES" sz="1800" b="0"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ndice impar tiene  una sola ra</a:t>
            </a:r>
            <a:r>
              <a:rPr kumimoji="0" lang="es-ES" sz="1800" b="0" i="0" u="none" strike="noStrike" cap="none" normalizeH="0" baseline="0" dirty="0" smtClean="0">
                <a:ln>
                  <a:noFill/>
                </a:ln>
                <a:solidFill>
                  <a:schemeClr val="bg1"/>
                </a:solidFill>
                <a:effectLst/>
                <a:latin typeface="Calibri"/>
                <a:ea typeface="Calibri" pitchFamily="34" charset="0"/>
                <a:cs typeface="Times New Roman" pitchFamily="18" charset="0"/>
              </a:rPr>
              <a:t>í</a:t>
            </a:r>
            <a:r>
              <a:rPr kumimoji="0" lang="es-ES" sz="18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z, signo negativo. Como ( -3)</a:t>
            </a:r>
            <a:r>
              <a:rPr kumimoji="0" lang="es-ES" sz="1800" b="0" i="0" u="none" strike="noStrike" cap="none" normalizeH="0" baseline="30000" dirty="0" smtClean="0">
                <a:ln>
                  <a:noFill/>
                </a:ln>
                <a:solidFill>
                  <a:schemeClr val="bg1"/>
                </a:solidFill>
                <a:effectLst/>
                <a:latin typeface="Century Schoolbook" pitchFamily="18" charset="0"/>
                <a:ea typeface="Calibri" pitchFamily="34" charset="0"/>
                <a:cs typeface="Times New Roman" pitchFamily="18" charset="0"/>
              </a:rPr>
              <a:t>3</a:t>
            </a:r>
            <a:r>
              <a:rPr kumimoji="0" lang="es-ES" sz="1800" b="0" i="0" u="none" strike="noStrike" cap="none" normalizeH="0" baseline="0" dirty="0" smtClean="0">
                <a:ln>
                  <a:noFill/>
                </a:ln>
                <a:solidFill>
                  <a:schemeClr val="bg1"/>
                </a:solidFill>
                <a:effectLst/>
                <a:latin typeface="Century Schoolbook" pitchFamily="18" charset="0"/>
                <a:ea typeface="Calibri" pitchFamily="34" charset="0"/>
                <a:cs typeface="Times New Roman" pitchFamily="18" charset="0"/>
              </a:rPr>
              <a:t> = - 27, entonces            =</a:t>
            </a:r>
            <a:r>
              <a:rPr kumimoji="0" lang="es-ES" sz="1800" b="0" i="0" u="none" strike="noStrike" cap="none" normalizeH="0" dirty="0" smtClean="0">
                <a:ln>
                  <a:noFill/>
                </a:ln>
                <a:solidFill>
                  <a:schemeClr val="bg1"/>
                </a:solidFill>
                <a:effectLst/>
                <a:latin typeface="Century Schoolbook" pitchFamily="18" charset="0"/>
                <a:ea typeface="Calibri" pitchFamily="34" charset="0"/>
                <a:cs typeface="Times New Roman" pitchFamily="18" charset="0"/>
              </a:rPr>
              <a:t> -3.</a:t>
            </a:r>
            <a:endParaRPr kumimoji="0" lang="es-ES" sz="1800" b="0" i="0" u="none" strike="noStrike" cap="none" normalizeH="0" baseline="0" dirty="0" smtClean="0">
              <a:ln>
                <a:noFill/>
              </a:ln>
              <a:solidFill>
                <a:schemeClr val="bg1"/>
              </a:solidFill>
              <a:effectLst/>
              <a:latin typeface="Arial" pitchFamily="34" charset="0"/>
            </a:endParaRP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76256" y="3789040"/>
            <a:ext cx="600075" cy="3429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7084</TotalTime>
  <Words>1345</Words>
  <Application>Microsoft Office PowerPoint</Application>
  <PresentationFormat>Presentación en pantalla (4:3)</PresentationFormat>
  <Paragraphs>107</Paragraphs>
  <Slides>30</Slides>
  <Notes>3</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Mirador</vt:lpstr>
      <vt:lpstr> </vt:lpstr>
      <vt:lpstr>Diapositiva 2</vt:lpstr>
      <vt:lpstr>Diapositiva 3</vt:lpstr>
      <vt:lpstr>Diapositiva 4</vt:lpstr>
      <vt:lpstr>Notación exponencial</vt:lpstr>
      <vt:lpstr>Propiedades de la radicación</vt:lpstr>
      <vt:lpstr>Propiedad distributiva</vt:lpstr>
      <vt:lpstr>Reglas de los signos </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Ejemplo:  la operación es como sigue:</vt:lpstr>
      <vt:lpstr>Diapositiva 21</vt:lpstr>
      <vt:lpstr>Transformación de radicales </vt:lpstr>
      <vt:lpstr>Mínimo común índice </vt:lpstr>
      <vt:lpstr>Diapositiva 24</vt:lpstr>
      <vt:lpstr>Radicales Semejantes </vt:lpstr>
      <vt:lpstr>Diapositiva 26</vt:lpstr>
      <vt:lpstr>Racionalización </vt:lpstr>
      <vt:lpstr>Diapositiva 28</vt:lpstr>
      <vt:lpstr>Diapositiva 29</vt:lpstr>
      <vt:lpstr>Diapositiva 30</vt:lpstr>
    </vt:vector>
  </TitlesOfParts>
  <Company>Portal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Portal-09</dc:creator>
  <cp:lastModifiedBy>Portal-09</cp:lastModifiedBy>
  <cp:revision>533</cp:revision>
  <dcterms:created xsi:type="dcterms:W3CDTF">2016-11-29T16:52:21Z</dcterms:created>
  <dcterms:modified xsi:type="dcterms:W3CDTF">2017-01-10T15:57:58Z</dcterms:modified>
</cp:coreProperties>
</file>