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9" r:id="rId4"/>
    <p:sldId id="270" r:id="rId5"/>
    <p:sldId id="258" r:id="rId6"/>
    <p:sldId id="275" r:id="rId7"/>
    <p:sldId id="260" r:id="rId8"/>
    <p:sldId id="261" r:id="rId9"/>
    <p:sldId id="271" r:id="rId10"/>
    <p:sldId id="272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68" r:id="rId19"/>
    <p:sldId id="269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6" d="100"/>
          <a:sy n="66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3087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3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095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96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3097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8F7768-1BE4-404F-AE6F-6ED51B9EA397}" type="datetimeFigureOut">
              <a:rPr lang="en-US" smtClean="0"/>
              <a:t>10/14/2011</a:t>
            </a:fld>
            <a:endParaRPr lang="en-US" dirty="0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AF390C-C0F3-404A-A5EE-4B17636BE5A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F7768-1BE4-404F-AE6F-6ED51B9EA397}" type="datetimeFigureOut">
              <a:rPr lang="en-US" smtClean="0"/>
              <a:t>10/14/2011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F390C-C0F3-404A-A5EE-4B17636BE5A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3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F7768-1BE4-404F-AE6F-6ED51B9EA397}" type="datetimeFigureOut">
              <a:rPr lang="en-US" smtClean="0"/>
              <a:t>10/14/2011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F390C-C0F3-404A-A5EE-4B17636BE5A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6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F7768-1BE4-404F-AE6F-6ED51B9EA397}" type="datetimeFigureOut">
              <a:rPr lang="en-US" smtClean="0"/>
              <a:t>10/14/2011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F390C-C0F3-404A-A5EE-4B17636BE5A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F7768-1BE4-404F-AE6F-6ED51B9EA397}" type="datetimeFigureOut">
              <a:rPr lang="en-US" smtClean="0"/>
              <a:t>10/14/2011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F390C-C0F3-404A-A5EE-4B17636BE5A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2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F7768-1BE4-404F-AE6F-6ED51B9EA397}" type="datetimeFigureOut">
              <a:rPr lang="en-US" smtClean="0"/>
              <a:t>10/14/2011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F390C-C0F3-404A-A5EE-4B17636BE5A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6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F7768-1BE4-404F-AE6F-6ED51B9EA397}" type="datetimeFigureOut">
              <a:rPr lang="en-US" smtClean="0"/>
              <a:t>10/14/2011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F390C-C0F3-404A-A5EE-4B17636BE5A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8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F7768-1BE4-404F-AE6F-6ED51B9EA397}" type="datetimeFigureOut">
              <a:rPr lang="en-US" smtClean="0"/>
              <a:t>10/14/2011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F390C-C0F3-404A-A5EE-4B17636BE5A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F7768-1BE4-404F-AE6F-6ED51B9EA397}" type="datetimeFigureOut">
              <a:rPr lang="en-US" smtClean="0"/>
              <a:t>10/14/2011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F390C-C0F3-404A-A5EE-4B17636BE5A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8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F7768-1BE4-404F-AE6F-6ED51B9EA397}" type="datetimeFigureOut">
              <a:rPr lang="en-US" smtClean="0"/>
              <a:t>10/14/2011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F390C-C0F3-404A-A5EE-4B17636BE5A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F7768-1BE4-404F-AE6F-6ED51B9EA397}" type="datetimeFigureOut">
              <a:rPr lang="en-US" smtClean="0"/>
              <a:t>10/14/2011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F390C-C0F3-404A-A5EE-4B17636BE5A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4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8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1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estilo de título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estilos de título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fld id="{4B8F7768-1BE4-404F-AE6F-6ED51B9EA397}" type="datetimeFigureOut">
              <a:rPr lang="en-US" smtClean="0"/>
              <a:t>10/14/2011</a:t>
            </a:fld>
            <a:endParaRPr lang="en-US" dirty="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85AF390C-C0F3-404A-A5EE-4B17636BE5A7}" type="slidenum">
              <a:rPr lang="en-US" smtClean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chool.org.uk/webworld/roperr.html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bbc.co.uk/schools/barnabybear/games/recycle.s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pilos.com/wp-content/uploads/2009/10/reciclaje22.jpg" TargetMode="External"/><Relationship Id="rId2" Type="http://schemas.openxmlformats.org/officeDocument/2006/relationships/hyperlink" Target="http://2.bp.blogspot.com/_KpB5CryuhN4/S8zy_gapUsI/AAAAAAAAAK8/6K9DXNE7Sc8/s1600/simbolo-y-mundo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raphics18.com/wp-content/uploads/2009/05/482192tmyx3z7juf.gif" TargetMode="External"/><Relationship Id="rId5" Type="http://schemas.openxmlformats.org/officeDocument/2006/relationships/hyperlink" Target="http://www.awesomebackgrounds.com/templates/powerpoint-timer.GIF" TargetMode="External"/><Relationship Id="rId4" Type="http://schemas.openxmlformats.org/officeDocument/2006/relationships/hyperlink" Target="http://trialx.com/curetalk/wp-content/blogs.dir/7/files/2011/05/diseases/Children-3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Estudiante\Desktop\DairaC\Recycling%20Good%20Choice%20este.mp4" TargetMode="External"/><Relationship Id="rId2" Type="http://schemas.openxmlformats.org/officeDocument/2006/relationships/hyperlink" Target="file:///C:\Users\Estudiante\Desktop\DairaC\Mission%20Impossible%20-%20Recycle%20este.mp4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8" y="548681"/>
            <a:ext cx="8214914" cy="58326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Estudiante\Desktop\simbolo-y-m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81" y="5100081"/>
            <a:ext cx="1757919" cy="1757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28638" y="404664"/>
            <a:ext cx="8174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Smells Like Green Spirit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5661248"/>
            <a:ext cx="8949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By Daira Consuegra Huertas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18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2" y="476672"/>
            <a:ext cx="8121962" cy="60645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2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840760" cy="504056"/>
          </a:xfrm>
        </p:spPr>
        <p:txBody>
          <a:bodyPr/>
          <a:lstStyle/>
          <a:p>
            <a:r>
              <a:rPr lang="es-PA" dirty="0" smtClean="0"/>
              <a:t>CRITERIA RUBRIC</a:t>
            </a:r>
            <a:endParaRPr lang="en-U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4382"/>
              </p:ext>
            </p:extLst>
          </p:nvPr>
        </p:nvGraphicFramePr>
        <p:xfrm>
          <a:off x="611560" y="1052736"/>
          <a:ext cx="8064894" cy="5479835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547533"/>
                <a:gridCol w="1469620"/>
                <a:gridCol w="1236858"/>
                <a:gridCol w="1424821"/>
                <a:gridCol w="1424821"/>
                <a:gridCol w="961241"/>
              </a:tblGrid>
              <a:tr h="245221">
                <a:tc gridSpan="5"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Criteria for Evaluating an Album in Word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38" marR="4293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938" marR="42938" marT="0" marB="0"/>
                </a:tc>
              </a:tr>
              <a:tr h="334718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TOTAL POINTS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</a:tr>
              <a:tr h="836794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Contents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contains all the required elements.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contains most of the required elements.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contains only a few of the required elements.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does not contain any of the required elements.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</a:tr>
              <a:tr h="669436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Neatness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Work is neat throughout the entire project.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Work is neat throughout most of the project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Work is somewhat difficult to read.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Work is very difficult to read.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</a:tr>
              <a:tr h="502076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Organization 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is very well organized.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is mostly well organized.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is somewhat unorganized.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is unorganized.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</a:tr>
              <a:tr h="1004154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Attractiveness 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The project is exceptionally attractive and visually appealing to the reader.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The project is mostly attractive and visually appealing.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The project is somewhat attractive but can be visually distracting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The project is not appealing to the reader’s attention.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</a:tr>
              <a:tr h="836794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Originality 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is presented in the students own voice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is presented mostly in the students own voice.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lacks originality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has no creativity at all.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</a:tr>
              <a:tr h="1050642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On Time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is complete and turned in on the due date.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is complete and turned in 1 day late.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is complete and turned in 2 days late.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Project is</a:t>
                      </a:r>
                    </a:p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Incomplete and turned in later than 2 days past the due date. 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42938" marR="429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7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31" y="2840162"/>
            <a:ext cx="3467100" cy="32194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4 Rectángulo"/>
          <p:cNvSpPr/>
          <p:nvPr/>
        </p:nvSpPr>
        <p:spPr>
          <a:xfrm>
            <a:off x="2194388" y="1628800"/>
            <a:ext cx="4839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REFERENCES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38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1" y="764704"/>
            <a:ext cx="7772400" cy="1143000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PA" b="1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Microsoft PhagsPa" pitchFamily="34" charset="0"/>
              </a:rPr>
              <a:t>SCAFFOLDING</a:t>
            </a:r>
            <a:r>
              <a:rPr lang="es-PA" b="1" dirty="0" smtClean="0">
                <a:ln/>
                <a:solidFill>
                  <a:schemeClr val="accent3">
                    <a:lumMod val="20000"/>
                    <a:lumOff val="80000"/>
                  </a:schemeClr>
                </a:solidFill>
                <a:latin typeface="Microsoft PhagsPa" pitchFamily="34" charset="0"/>
              </a:rPr>
              <a:t> TOOLS</a:t>
            </a:r>
            <a:endParaRPr lang="en-US" b="1" dirty="0">
              <a:ln/>
              <a:solidFill>
                <a:schemeClr val="accent3">
                  <a:lumMod val="20000"/>
                  <a:lumOff val="80000"/>
                </a:schemeClr>
              </a:solidFill>
              <a:latin typeface="Microsoft PhagsP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67798" y="2708920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es-P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VIDEO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3" y="4077072"/>
            <a:ext cx="2448272" cy="190157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493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37" y="1435052"/>
            <a:ext cx="3274900" cy="416805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2 Rectángulo"/>
          <p:cNvSpPr/>
          <p:nvPr/>
        </p:nvSpPr>
        <p:spPr>
          <a:xfrm>
            <a:off x="1331640" y="2204864"/>
            <a:ext cx="583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http://www.recycling-guide.org.uk/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91580" y="3061621"/>
            <a:ext cx="77048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http://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www.webschool.org.uk/webworld/r</a:t>
            </a:r>
            <a:r>
              <a:rPr lang="en-US" sz="2800" dirty="0" smtClean="0">
                <a:hlinkClick r:id="rId3"/>
              </a:rPr>
              <a:t>operr.html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539552" y="4149080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10000"/>
                    <a:lumOff val="90000"/>
                  </a:schemeClr>
                </a:solidFill>
                <a:hlinkClick r:id="rId4"/>
              </a:rPr>
              <a:t>http://</a:t>
            </a:r>
            <a:r>
              <a:rPr lang="en-US" sz="2400" dirty="0" smtClean="0">
                <a:solidFill>
                  <a:schemeClr val="tx1">
                    <a:lumMod val="10000"/>
                    <a:lumOff val="90000"/>
                  </a:schemeClr>
                </a:solidFill>
                <a:hlinkClick r:id="rId4"/>
              </a:rPr>
              <a:t>www.bbc.co.uk/schools/barnabybear/games/recycle.shtml</a:t>
            </a:r>
            <a:endParaRPr lang="en-US" sz="2400" dirty="0" smtClean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2504209" y="753298"/>
            <a:ext cx="45417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Ultra Bold" pitchFamily="34" charset="0"/>
              </a:rPr>
              <a:t>Information</a:t>
            </a:r>
            <a:endParaRPr lang="es-ES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5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47192"/>
          </a:xfrm>
        </p:spPr>
        <p:txBody>
          <a:bodyPr/>
          <a:lstStyle/>
          <a:p>
            <a:r>
              <a:rPr lang="es-PA" dirty="0" smtClean="0"/>
              <a:t>IMAGE CREDITS</a:t>
            </a:r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660602" y="1988840"/>
            <a:ext cx="82755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hlinkClick r:id="rId2"/>
              </a:rPr>
              <a:t>http://2.bp.blogspot.com/_</a:t>
            </a:r>
            <a:r>
              <a:rPr lang="en-US" dirty="0" smtClean="0">
                <a:solidFill>
                  <a:schemeClr val="tx1">
                    <a:lumMod val="10000"/>
                    <a:lumOff val="90000"/>
                  </a:schemeClr>
                </a:solidFill>
                <a:hlinkClick r:id="rId2"/>
              </a:rPr>
              <a:t>KpB5CryuhN4/S8zy_gapUsI/AAAAAAAAAK8/6K9DXNE7Sc8/s1600/simbolo-y-mundo.jpg</a:t>
            </a:r>
            <a:endParaRPr lang="es-PA" dirty="0" smtClean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endParaRPr lang="es-PA" dirty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r>
              <a:rPr lang="es-PA" dirty="0">
                <a:solidFill>
                  <a:schemeClr val="tx1">
                    <a:lumMod val="10000"/>
                    <a:lumOff val="90000"/>
                  </a:schemeClr>
                </a:solidFill>
                <a:hlinkClick r:id="rId3"/>
              </a:rPr>
              <a:t>http://</a:t>
            </a:r>
            <a:r>
              <a:rPr lang="es-PA" dirty="0" smtClean="0">
                <a:solidFill>
                  <a:schemeClr val="tx1">
                    <a:lumMod val="10000"/>
                    <a:lumOff val="90000"/>
                  </a:schemeClr>
                </a:solidFill>
                <a:hlinkClick r:id="rId3"/>
              </a:rPr>
              <a:t>www.ecopilos.com/wp-content/uploads/2009/10/reciclaje22.jpg</a:t>
            </a:r>
            <a:endParaRPr lang="es-PA" dirty="0" smtClean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endParaRPr lang="es-PA" dirty="0" smtClean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r>
              <a:rPr lang="es-PA" dirty="0">
                <a:solidFill>
                  <a:schemeClr val="tx1">
                    <a:lumMod val="10000"/>
                    <a:lumOff val="90000"/>
                  </a:schemeClr>
                </a:solidFill>
                <a:hlinkClick r:id="rId4"/>
              </a:rPr>
              <a:t>http://</a:t>
            </a:r>
            <a:r>
              <a:rPr lang="es-PA" dirty="0" smtClean="0">
                <a:solidFill>
                  <a:schemeClr val="tx1">
                    <a:lumMod val="10000"/>
                    <a:lumOff val="90000"/>
                  </a:schemeClr>
                </a:solidFill>
                <a:hlinkClick r:id="rId4"/>
              </a:rPr>
              <a:t>trialx.com/curetalk/wp-content/blogs.dir/7/files/2011/05/diseases/Children-3.jpg</a:t>
            </a:r>
            <a:endParaRPr lang="es-PA" dirty="0" smtClean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endParaRPr lang="es-PA" dirty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endParaRPr lang="es-PA" dirty="0" smtClean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r>
              <a:rPr lang="es-PA" dirty="0">
                <a:solidFill>
                  <a:schemeClr val="tx1">
                    <a:lumMod val="10000"/>
                    <a:lumOff val="90000"/>
                  </a:schemeClr>
                </a:solidFill>
                <a:hlinkClick r:id="rId5"/>
              </a:rPr>
              <a:t>http://</a:t>
            </a:r>
            <a:r>
              <a:rPr lang="es-PA" dirty="0" smtClean="0">
                <a:solidFill>
                  <a:schemeClr val="tx1">
                    <a:lumMod val="10000"/>
                    <a:lumOff val="90000"/>
                  </a:schemeClr>
                </a:solidFill>
                <a:hlinkClick r:id="rId5"/>
              </a:rPr>
              <a:t>www.awesomebackgrounds.com/templates/powerpoint-timer.GIF</a:t>
            </a:r>
            <a:endParaRPr lang="es-PA" dirty="0" smtClean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endParaRPr lang="es-PA" dirty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tx1">
                    <a:lumMod val="10000"/>
                    <a:lumOff val="90000"/>
                  </a:schemeClr>
                </a:solidFill>
                <a:hlinkClick r:id="rId6"/>
              </a:rPr>
              <a:t>www.graphics18.com/wp-content/uploads/2009/05/482192tmyx3z7juf.gif</a:t>
            </a:r>
            <a:endParaRPr lang="en-US" dirty="0" smtClean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6" y="156708"/>
            <a:ext cx="8856984" cy="65929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Rectángulo"/>
          <p:cNvSpPr/>
          <p:nvPr/>
        </p:nvSpPr>
        <p:spPr>
          <a:xfrm>
            <a:off x="3203848" y="3285209"/>
            <a:ext cx="4464496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Ruehl" pitchFamily="34" charset="-79"/>
                <a:cs typeface="FrankRuehl" pitchFamily="34" charset="-79"/>
              </a:rPr>
              <a:t>Subject: English</a:t>
            </a:r>
          </a:p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Ruehl" pitchFamily="34" charset="-79"/>
                <a:cs typeface="FrankRuehl" pitchFamily="34" charset="-79"/>
              </a:rPr>
              <a:t>Areas</a:t>
            </a:r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Ruehl" pitchFamily="34" charset="-79"/>
                <a:cs typeface="FrankRuehl" pitchFamily="34" charset="-79"/>
              </a:rPr>
              <a:t>: </a:t>
            </a:r>
            <a:endParaRPr lang="en-US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FrankRuehl" pitchFamily="34" charset="-79"/>
              <a:cs typeface="FrankRuehl" pitchFamily="34" charset="-79"/>
            </a:endParaRPr>
          </a:p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Ruehl" pitchFamily="34" charset="-79"/>
                <a:cs typeface="FrankRuehl" pitchFamily="34" charset="-79"/>
              </a:rPr>
              <a:t>LISTENING</a:t>
            </a:r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Ruehl" pitchFamily="34" charset="-79"/>
                <a:cs typeface="FrankRuehl" pitchFamily="34" charset="-79"/>
              </a:rPr>
              <a:t>, SPEAKING, READING, </a:t>
            </a: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Ruehl" pitchFamily="34" charset="-79"/>
                <a:cs typeface="FrankRuehl" pitchFamily="34" charset="-79"/>
              </a:rPr>
              <a:t>WRITING.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FrankRuehl" pitchFamily="34" charset="-79"/>
              <a:cs typeface="FrankRuehl" pitchFamily="34" charset="-79"/>
            </a:endParaRPr>
          </a:p>
          <a:p>
            <a:pPr algn="ctr"/>
            <a:endParaRPr lang="en-US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888682" y="692696"/>
            <a:ext cx="5945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s-PA" sz="5400" dirty="0" smtClean="0">
                <a:ln w="18415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PROGRAM</a:t>
            </a:r>
            <a:r>
              <a:rPr lang="es-P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AREA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1" y="2123516"/>
            <a:ext cx="3247759" cy="232498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22251"/>
            <a:ext cx="2845192" cy="238996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2 Rectángulo"/>
          <p:cNvSpPr/>
          <p:nvPr/>
        </p:nvSpPr>
        <p:spPr>
          <a:xfrm>
            <a:off x="1046036" y="692696"/>
            <a:ext cx="7256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sz="5400" b="1" spc="50" dirty="0" smtClean="0">
                <a:ln w="13500">
                  <a:solidFill>
                    <a:srgbClr val="FFFF00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RELATED </a:t>
            </a:r>
            <a:r>
              <a:rPr lang="es-ES" sz="5400" b="1" spc="50" dirty="0" smtClean="0">
                <a:ln w="13500">
                  <a:solidFill>
                    <a:srgbClr val="FFFF00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SUBJECTS</a:t>
            </a:r>
            <a:endParaRPr lang="es-ES" sz="5400" b="1" cap="none" spc="50" dirty="0">
              <a:ln w="13500">
                <a:solidFill>
                  <a:srgbClr val="FFFF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46" y="2261036"/>
            <a:ext cx="3359086" cy="245109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8 Rectángulo"/>
          <p:cNvSpPr/>
          <p:nvPr/>
        </p:nvSpPr>
        <p:spPr>
          <a:xfrm>
            <a:off x="2845192" y="1661850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SCIENCE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024704" y="5490006"/>
            <a:ext cx="2006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ARTS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604889" y="4632005"/>
            <a:ext cx="44902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AGRICULTURE</a:t>
            </a:r>
            <a:endParaRPr lang="es-E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5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3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8" y="191142"/>
            <a:ext cx="8892480" cy="64861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142791"/>
            <a:ext cx="1905000" cy="14287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3 Rectángulo"/>
          <p:cNvSpPr/>
          <p:nvPr/>
        </p:nvSpPr>
        <p:spPr>
          <a:xfrm>
            <a:off x="3366780" y="3019133"/>
            <a:ext cx="381642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3 hours of 40 minutes.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  <a:latin typeface="Arial Rounded MT Bold" pitchFamily="34" charset="0"/>
            </a:endParaRPr>
          </a:p>
          <a:p>
            <a:pPr algn="ctr"/>
            <a:endParaRPr lang="es-E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35922" y="692696"/>
            <a:ext cx="62798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rPr>
              <a:t>TIME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44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75000"/>
            </a:schemeClr>
          </a:fgClr>
          <a:bgClr>
            <a:schemeClr val="tx1">
              <a:lumMod val="75000"/>
              <a:lumOff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0" y="469116"/>
            <a:ext cx="7920880" cy="59020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55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86" y="3526339"/>
            <a:ext cx="2741467" cy="305779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78026"/>
            <a:ext cx="682482" cy="104804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60" y="678026"/>
            <a:ext cx="723437" cy="106271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15" y="5055235"/>
            <a:ext cx="1382386" cy="157987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1143000"/>
          </a:xfrm>
        </p:spPr>
        <p:txBody>
          <a:bodyPr/>
          <a:lstStyle/>
          <a:p>
            <a:r>
              <a:rPr lang="es-PA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Arial Black" pitchFamily="34" charset="0"/>
              </a:rPr>
              <a:t>OBJECTIVE</a:t>
            </a:r>
            <a:endParaRPr lang="en-US" dirty="0">
              <a:solidFill>
                <a:schemeClr val="tx1">
                  <a:lumMod val="10000"/>
                  <a:lumOff val="9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59632" y="1556792"/>
            <a:ext cx="698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I</a:t>
            </a:r>
            <a:r>
              <a:rPr lang="en-US" sz="3600" dirty="0" smtClean="0">
                <a:solidFill>
                  <a:schemeClr val="tx2"/>
                </a:solidFill>
              </a:rPr>
              <a:t>nfers </a:t>
            </a:r>
            <a:r>
              <a:rPr lang="en-US" sz="3600" dirty="0" smtClean="0">
                <a:solidFill>
                  <a:schemeClr val="tx2"/>
                </a:solidFill>
              </a:rPr>
              <a:t>the causes and effects of recycling in our environment through the presentation of a video in which the students will be able to elaborate a Word Album to promote a healthier place to live due to the fact that nowadays the Earth is suffering a lot of irreversible damage.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1052736"/>
            <a:ext cx="5472607" cy="49702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2639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pplause.wav"/>
          </p:stSnd>
        </p:sndAc>
      </p:transition>
    </mc:Choice>
    <mc:Fallback xmlns="">
      <p:transition spd="slow">
        <p:circl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LEARNING SITUATION</a:t>
            </a:r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755576" y="1617486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Sarah goes to the supermarket with her mother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On the magazine shelves of the store, she sees an album called “Save the Earth, Recycle”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66" y="3384247"/>
            <a:ext cx="5188495" cy="34427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8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27584" y="1772815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She tells her mother to buy her the album. At home they both start pasting the first pictures about saving the earth through recycling, while they wonder</a:t>
            </a:r>
            <a:r>
              <a:rPr lang="en-U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86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2767" y="476672"/>
            <a:ext cx="8229600" cy="1143000"/>
          </a:xfrm>
        </p:spPr>
        <p:txBody>
          <a:bodyPr/>
          <a:lstStyle/>
          <a:p>
            <a:r>
              <a:rPr lang="es-PA" dirty="0" smtClean="0"/>
              <a:t>GENERATOR QUESTION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3429"/>
            <a:ext cx="5112568" cy="3934877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1719189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What activities could we develop to promote Recycling?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36535"/>
            <a:ext cx="1878856" cy="205250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562925" cy="1143000"/>
          </a:xfrm>
        </p:spPr>
        <p:txBody>
          <a:bodyPr/>
          <a:lstStyle/>
          <a:p>
            <a:r>
              <a:rPr lang="es-PA" dirty="0" smtClean="0"/>
              <a:t>GUIDE QUESTIONS</a:t>
            </a:r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554471" y="3789040"/>
            <a:ext cx="8338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How can Recycling help us save our Planet Earth?</a:t>
            </a:r>
          </a:p>
        </p:txBody>
      </p:sp>
    </p:spTree>
    <p:extLst>
      <p:ext uri="{BB962C8B-B14F-4D97-AF65-F5344CB8AC3E}">
        <p14:creationId xmlns:p14="http://schemas.microsoft.com/office/powerpoint/2010/main" val="414704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46" y="3204209"/>
            <a:ext cx="2758430" cy="2700426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7808" y="692696"/>
            <a:ext cx="7772400" cy="1143000"/>
          </a:xfrm>
        </p:spPr>
        <p:txBody>
          <a:bodyPr/>
          <a:lstStyle/>
          <a:p>
            <a:r>
              <a:rPr lang="es-PA" dirty="0" smtClean="0"/>
              <a:t>MAIN PRODUCT</a:t>
            </a:r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857969" y="2587551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Word Album about Recycling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353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7738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LEARNING ACTIVITIES</a:t>
            </a:r>
            <a:br>
              <a:rPr lang="es-PA" dirty="0" smtClean="0"/>
            </a:br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839845" y="1700808"/>
            <a:ext cx="7725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3600" dirty="0" smtClean="0"/>
              <a:t>He/She</a:t>
            </a:r>
            <a:endParaRPr lang="en-US" sz="36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sz="3600" dirty="0" smtClean="0"/>
              <a:t>Talks about the concept of Recycling and ways of developing it.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3600" dirty="0"/>
              <a:t>Watches a </a:t>
            </a:r>
            <a:r>
              <a:rPr lang="en-US" sz="3600" dirty="0">
                <a:hlinkClick r:id="rId2" action="ppaction://hlinkfile"/>
              </a:rPr>
              <a:t>video</a:t>
            </a:r>
            <a:r>
              <a:rPr lang="en-US" sz="3600" dirty="0"/>
              <a:t> about </a:t>
            </a:r>
            <a:r>
              <a:rPr lang="en-US" sz="3600" dirty="0">
                <a:hlinkClick r:id="rId3" action="ppaction://hlinkfile"/>
              </a:rPr>
              <a:t>Recycling</a:t>
            </a:r>
            <a:r>
              <a:rPr lang="en-US" sz="3600" dirty="0" smtClean="0"/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600" dirty="0"/>
              <a:t>Recognizes the way materials are separated to develop recycling</a:t>
            </a:r>
            <a:r>
              <a:rPr lang="en-US" sz="3600" dirty="0" smtClean="0"/>
              <a:t>.</a:t>
            </a:r>
            <a:endParaRPr lang="en-US" sz="36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3600" dirty="0" smtClean="0"/>
              <a:t>Listens to the general indications of the album.</a:t>
            </a:r>
          </a:p>
        </p:txBody>
      </p:sp>
    </p:spTree>
    <p:extLst>
      <p:ext uri="{BB962C8B-B14F-4D97-AF65-F5344CB8AC3E}">
        <p14:creationId xmlns:p14="http://schemas.microsoft.com/office/powerpoint/2010/main" val="38917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65718" y="1628800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400" dirty="0"/>
              <a:t>Searches for information in the internet.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400" dirty="0"/>
              <a:t>Finds recycling  </a:t>
            </a:r>
            <a:r>
              <a:rPr lang="en-US" sz="4400" dirty="0" smtClean="0"/>
              <a:t>products labels</a:t>
            </a:r>
            <a:r>
              <a:rPr lang="en-US" sz="4400" dirty="0"/>
              <a:t>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400" dirty="0"/>
              <a:t>Makes an album in Word.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400" dirty="0"/>
              <a:t>Develops a general discussion about the topic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66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lantilla de diseño moderno">
  <a:themeElements>
    <a:clrScheme name="Personalizado 2">
      <a:dk1>
        <a:srgbClr val="000000"/>
      </a:dk1>
      <a:lt1>
        <a:srgbClr val="193914"/>
      </a:lt1>
      <a:dk2>
        <a:srgbClr val="92D050"/>
      </a:dk2>
      <a:lt2>
        <a:srgbClr val="000000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7228"/>
      </a:hlink>
      <a:folHlink>
        <a:srgbClr val="CBCBCB"/>
      </a:folHlink>
    </a:clrScheme>
    <a:fontScheme name="Tema d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moderno</Template>
  <TotalTime>799</TotalTime>
  <Words>501</Words>
  <Application>Microsoft Office PowerPoint</Application>
  <PresentationFormat>Presentación en pantalla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Plantilla de diseño moderno</vt:lpstr>
      <vt:lpstr>Presentación de PowerPoint</vt:lpstr>
      <vt:lpstr>OBJECTIVE</vt:lpstr>
      <vt:lpstr>LEARNING SITUATION</vt:lpstr>
      <vt:lpstr>Presentación de PowerPoint</vt:lpstr>
      <vt:lpstr>GENERATOR QUESTION</vt:lpstr>
      <vt:lpstr>GUIDE QUESTIONS</vt:lpstr>
      <vt:lpstr>MAIN PRODUCT</vt:lpstr>
      <vt:lpstr>LEARNING ACTIVITIES </vt:lpstr>
      <vt:lpstr>Presentación de PowerPoint</vt:lpstr>
      <vt:lpstr>Presentación de PowerPoint</vt:lpstr>
      <vt:lpstr>CRITERIA RUBRIC</vt:lpstr>
      <vt:lpstr>Presentación de PowerPoint</vt:lpstr>
      <vt:lpstr>SCAFFOLDING TOOLS</vt:lpstr>
      <vt:lpstr>Presentación de PowerPoint</vt:lpstr>
      <vt:lpstr>IMAGE CREDITS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Smells Like Green Spirit</dc:title>
  <dc:creator>Estudiante</dc:creator>
  <cp:lastModifiedBy>Estudiante</cp:lastModifiedBy>
  <cp:revision>90</cp:revision>
  <dcterms:created xsi:type="dcterms:W3CDTF">2011-10-12T19:33:26Z</dcterms:created>
  <dcterms:modified xsi:type="dcterms:W3CDTF">2011-10-14T19:09:12Z</dcterms:modified>
</cp:coreProperties>
</file>