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4" r:id="rId6"/>
    <p:sldId id="259" r:id="rId7"/>
    <p:sldId id="267" r:id="rId8"/>
    <p:sldId id="265" r:id="rId9"/>
    <p:sldId id="266" r:id="rId10"/>
    <p:sldId id="260" r:id="rId11"/>
  </p:sldIdLst>
  <p:sldSz cx="12192000" cy="6858000"/>
  <p:notesSz cx="6858000" cy="9144000"/>
  <p:defaultTextStyle>
    <a:defPPr rtl="0">
      <a:defRPr lang="x-non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4" autoAdjust="0"/>
    <p:restoredTop sz="73544" autoAdjust="0"/>
  </p:normalViewPr>
  <p:slideViewPr>
    <p:cSldViewPr snapToGrid="0">
      <p:cViewPr varScale="1">
        <p:scale>
          <a:sx n="75" d="100"/>
          <a:sy n="75" d="100"/>
        </p:scale>
        <p:origin x="136" y="1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1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za ureña" userId="2f3767274a00ddd3" providerId="LiveId" clId="{642B4A40-D27B-48D1-8187-BD4F741D7616}"/>
    <pc:docChg chg="modSld">
      <pc:chgData name="raiza ureña" userId="2f3767274a00ddd3" providerId="LiveId" clId="{642B4A40-D27B-48D1-8187-BD4F741D7616}" dt="2022-09-12T16:45:30.043" v="239" actId="20577"/>
      <pc:docMkLst>
        <pc:docMk/>
      </pc:docMkLst>
      <pc:sldChg chg="modSp mod">
        <pc:chgData name="raiza ureña" userId="2f3767274a00ddd3" providerId="LiveId" clId="{642B4A40-D27B-48D1-8187-BD4F741D7616}" dt="2022-09-12T16:36:22.506" v="2" actId="20577"/>
        <pc:sldMkLst>
          <pc:docMk/>
          <pc:sldMk cId="264202284" sldId="256"/>
        </pc:sldMkLst>
        <pc:spChg chg="mod">
          <ac:chgData name="raiza ureña" userId="2f3767274a00ddd3" providerId="LiveId" clId="{642B4A40-D27B-48D1-8187-BD4F741D7616}" dt="2022-09-12T16:36:22.506" v="2" actId="20577"/>
          <ac:spMkLst>
            <pc:docMk/>
            <pc:sldMk cId="264202284" sldId="256"/>
            <ac:spMk id="7" creationId="{62C1DA41-05AB-B1B0-FA96-B1B03D546581}"/>
          </ac:spMkLst>
        </pc:spChg>
      </pc:sldChg>
      <pc:sldChg chg="modSp mod">
        <pc:chgData name="raiza ureña" userId="2f3767274a00ddd3" providerId="LiveId" clId="{642B4A40-D27B-48D1-8187-BD4F741D7616}" dt="2022-09-12T16:41:05.621" v="62" actId="20577"/>
        <pc:sldMkLst>
          <pc:docMk/>
          <pc:sldMk cId="4112772953" sldId="259"/>
        </pc:sldMkLst>
        <pc:spChg chg="mod">
          <ac:chgData name="raiza ureña" userId="2f3767274a00ddd3" providerId="LiveId" clId="{642B4A40-D27B-48D1-8187-BD4F741D7616}" dt="2022-09-12T16:41:05.621" v="62" actId="20577"/>
          <ac:spMkLst>
            <pc:docMk/>
            <pc:sldMk cId="4112772953" sldId="259"/>
            <ac:spMk id="2" creationId="{5F3F6C66-D6D7-4A72-9928-967AEA400766}"/>
          </ac:spMkLst>
        </pc:spChg>
        <pc:spChg chg="mod">
          <ac:chgData name="raiza ureña" userId="2f3767274a00ddd3" providerId="LiveId" clId="{642B4A40-D27B-48D1-8187-BD4F741D7616}" dt="2022-09-12T16:39:57.185" v="28" actId="20577"/>
          <ac:spMkLst>
            <pc:docMk/>
            <pc:sldMk cId="4112772953" sldId="259"/>
            <ac:spMk id="3" creationId="{8AC78F9C-2824-DC7B-D04F-B4799FFA54EA}"/>
          </ac:spMkLst>
        </pc:spChg>
      </pc:sldChg>
      <pc:sldChg chg="modSp mod">
        <pc:chgData name="raiza ureña" userId="2f3767274a00ddd3" providerId="LiveId" clId="{642B4A40-D27B-48D1-8187-BD4F741D7616}" dt="2022-09-12T16:45:30.043" v="239" actId="20577"/>
        <pc:sldMkLst>
          <pc:docMk/>
          <pc:sldMk cId="2984610312" sldId="260"/>
        </pc:sldMkLst>
        <pc:spChg chg="mod">
          <ac:chgData name="raiza ureña" userId="2f3767274a00ddd3" providerId="LiveId" clId="{642B4A40-D27B-48D1-8187-BD4F741D7616}" dt="2022-09-12T16:45:30.043" v="239" actId="20577"/>
          <ac:spMkLst>
            <pc:docMk/>
            <pc:sldMk cId="2984610312" sldId="260"/>
            <ac:spMk id="2" creationId="{CC2CE89B-CEDE-A162-80E4-58D1DF85BF23}"/>
          </ac:spMkLst>
        </pc:spChg>
        <pc:picChg chg="mod">
          <ac:chgData name="raiza ureña" userId="2f3767274a00ddd3" providerId="LiveId" clId="{642B4A40-D27B-48D1-8187-BD4F741D7616}" dt="2022-09-12T16:44:46.166" v="216" actId="1076"/>
          <ac:picMkLst>
            <pc:docMk/>
            <pc:sldMk cId="2984610312" sldId="260"/>
            <ac:picMk id="6" creationId="{2543122C-30CE-4CD2-B15E-CA20AE39CC4D}"/>
          </ac:picMkLst>
        </pc:picChg>
      </pc:sldChg>
      <pc:sldChg chg="modSp mod">
        <pc:chgData name="raiza ureña" userId="2f3767274a00ddd3" providerId="LiveId" clId="{642B4A40-D27B-48D1-8187-BD4F741D7616}" dt="2022-09-12T16:42:24.981" v="169" actId="20577"/>
        <pc:sldMkLst>
          <pc:docMk/>
          <pc:sldMk cId="1264945094" sldId="267"/>
        </pc:sldMkLst>
        <pc:spChg chg="mod">
          <ac:chgData name="raiza ureña" userId="2f3767274a00ddd3" providerId="LiveId" clId="{642B4A40-D27B-48D1-8187-BD4F741D7616}" dt="2022-09-12T16:42:24.981" v="169" actId="20577"/>
          <ac:spMkLst>
            <pc:docMk/>
            <pc:sldMk cId="1264945094" sldId="267"/>
            <ac:spMk id="4" creationId="{7B2618AF-39C1-9C07-98A6-43786592130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</dgm:pt>
    <dgm:pt modelId="{4AF52931-E4CA-4429-AACB-B8747CDB2409}">
      <dgm:prSet phldrT="[Text]" custT="1"/>
      <dgm:spPr/>
      <dgm:t>
        <a:bodyPr rtlCol="0"/>
        <a:lstStyle/>
        <a:p>
          <a:pPr>
            <a:lnSpc>
              <a:spcPct val="100000"/>
            </a:lnSpc>
          </a:pPr>
          <a:r>
            <a:rPr lang="es-MX" sz="2200" b="1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Qué son los genes?</a:t>
          </a:r>
          <a:endParaRPr lang="es-ES" sz="2200" b="1" noProof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es-ES" noProof="1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es-ES" noProof="1"/>
        </a:p>
      </dgm:t>
    </dgm:pt>
    <dgm:pt modelId="{6F4DA4D9-01DC-439B-8F27-AAA47846B277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BD98E3C-315B-4C9C-8D58-D6DB162B58F8}" type="pres">
      <dgm:prSet presAssocID="{4AF52931-E4CA-4429-AACB-B8747CDB2409}" presName="compNode" presStyleCnt="0"/>
      <dgm:spPr/>
    </dgm:pt>
    <dgm:pt modelId="{DD5F79B1-3C2C-4604-AC16-19B868C74020}" type="pres">
      <dgm:prSet presAssocID="{4AF52931-E4CA-4429-AACB-B8747CDB2409}" presName="bgRect" presStyleLbl="bgShp" presStyleIdx="0" presStyleCnt="1" custLinFactNeighborX="919" custLinFactNeighborY="0"/>
      <dgm:spPr/>
    </dgm:pt>
    <dgm:pt modelId="{B949D2F1-162D-4D02-A732-D01345E22AA4}" type="pres">
      <dgm:prSet presAssocID="{4AF52931-E4CA-4429-AACB-B8747CDB2409}" presName="iconRect" presStyleLbl="node1" presStyleIdx="0" presStyleCnt="1" custScaleX="149127" custScaleY="995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B131C359-49F1-4CB8-8E9B-1B1386A2778B}" type="pres">
      <dgm:prSet presAssocID="{4AF52931-E4CA-4429-AACB-B8747CDB2409}" presName="spaceRect" presStyleCnt="0"/>
      <dgm:spPr/>
    </dgm:pt>
    <dgm:pt modelId="{F8F5240A-0D85-485B-9D93-407D1FFAF913}" type="pres">
      <dgm:prSet presAssocID="{4AF52931-E4CA-4429-AACB-B8747CDB2409}" presName="parTx" presStyleLbl="revTx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AA0145A-3FA6-4E40-B6CD-6DB3507FF368}" type="presOf" srcId="{C7720856-93F0-4CC7-B7FD-2466914A11D4}" destId="{6F4DA4D9-01DC-439B-8F27-AAA47846B277}" srcOrd="0" destOrd="0" presId="urn:microsoft.com/office/officeart/2018/2/layout/IconVerticalSolidList"/>
    <dgm:cxn modelId="{E35E8428-56F2-46AB-9E50-4261F022E415}" type="presOf" srcId="{4AF52931-E4CA-4429-AACB-B8747CDB2409}" destId="{F8F5240A-0D85-485B-9D93-407D1FFAF913}" srcOrd="0" destOrd="0" presId="urn:microsoft.com/office/officeart/2018/2/layout/IconVerticalSolid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FECB7CA-4E50-4F60-A6FB-C3816E8CAB87}" type="presParOf" srcId="{6F4DA4D9-01DC-439B-8F27-AAA47846B277}" destId="{7BD98E3C-315B-4C9C-8D58-D6DB162B58F8}" srcOrd="0" destOrd="0" presId="urn:microsoft.com/office/officeart/2018/2/layout/IconVerticalSolidList"/>
    <dgm:cxn modelId="{A2217810-9D1C-4BC7-BE87-D83BE419F7B1}" type="presParOf" srcId="{7BD98E3C-315B-4C9C-8D58-D6DB162B58F8}" destId="{DD5F79B1-3C2C-4604-AC16-19B868C74020}" srcOrd="0" destOrd="0" presId="urn:microsoft.com/office/officeart/2018/2/layout/IconVerticalSolidList"/>
    <dgm:cxn modelId="{30B94466-A785-41BF-BAD4-03A089615086}" type="presParOf" srcId="{7BD98E3C-315B-4C9C-8D58-D6DB162B58F8}" destId="{B949D2F1-162D-4D02-A732-D01345E22AA4}" srcOrd="1" destOrd="0" presId="urn:microsoft.com/office/officeart/2018/2/layout/IconVerticalSolidList"/>
    <dgm:cxn modelId="{FFB8D8B5-5828-46DD-BA77-13638195E4D6}" type="presParOf" srcId="{7BD98E3C-315B-4C9C-8D58-D6DB162B58F8}" destId="{B131C359-49F1-4CB8-8E9B-1B1386A2778B}" srcOrd="2" destOrd="0" presId="urn:microsoft.com/office/officeart/2018/2/layout/IconVerticalSolidList"/>
    <dgm:cxn modelId="{11227E96-FF77-4F39-8B07-07E8611C740D}" type="presParOf" srcId="{7BD98E3C-315B-4C9C-8D58-D6DB162B58F8}" destId="{F8F5240A-0D85-485B-9D93-407D1FFAF9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F79B1-3C2C-4604-AC16-19B868C74020}">
      <dsp:nvSpPr>
        <dsp:cNvPr id="0" name=""/>
        <dsp:cNvSpPr/>
      </dsp:nvSpPr>
      <dsp:spPr>
        <a:xfrm>
          <a:off x="0" y="1260763"/>
          <a:ext cx="4234224" cy="10806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D2F1-162D-4D02-A732-D01345E22AA4}">
      <dsp:nvSpPr>
        <dsp:cNvPr id="0" name=""/>
        <dsp:cNvSpPr/>
      </dsp:nvSpPr>
      <dsp:spPr>
        <a:xfrm>
          <a:off x="180902" y="1505367"/>
          <a:ext cx="886351" cy="5914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5240A-0D85-485B-9D93-407D1FFAF913}">
      <dsp:nvSpPr>
        <dsp:cNvPr id="0" name=""/>
        <dsp:cNvSpPr/>
      </dsp:nvSpPr>
      <dsp:spPr>
        <a:xfrm>
          <a:off x="1248156" y="1260763"/>
          <a:ext cx="2986067" cy="1080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69" tIns="114369" rIns="114369" bIns="114369" numCol="1" spcCol="1270" rtlCol="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Qué son los genes?</a:t>
          </a:r>
          <a:endParaRPr lang="es-ES" sz="2200" b="1" kern="1200" noProof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8156" y="1260763"/>
        <a:ext cx="2986067" cy="1080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Lista sólida vertical de iconos"/>
  <dgm:desc val="Se usa para mostrar una serie de elementos visuales de arriba a abajo con texto de nivel 1 o nivel 1 y nivel 2 agrupados en una forma. Funciona mejor con iconos o imágenes pequeñas con descripciones más lar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=""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2B0403-E859-45E0-88B1-E5D5FA1F7144}" type="datetime1">
              <a:rPr lang="es-ES" noProof="1" smtClean="0"/>
              <a:t>12/9/22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8CE0281-66A0-46B8-BDE2-AEF0C7453753}" type="slidenum">
              <a:rPr lang="es-ES" noProof="1" smtClean="0"/>
              <a:t>‹Nr.›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CB179A-9F9A-4FE3-AD4A-6A76DB8ED61A}" type="datetime1">
              <a:rPr lang="es-ES" noProof="1" smtClean="0"/>
              <a:t>12/9/22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EDED1C-4656-4CF8-AD34-DC4A65BB3913}" type="slidenum">
              <a:rPr lang="es-ES" noProof="1" dirty="0" smtClean="0"/>
              <a:t>‹Nr.›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31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1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94A6EE-7FE4-4419-9F6A-A9474BE976BE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0675D6-2FE0-4A98-B6E0-272A9AD25D63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21052-84C1-452B-87B6-DBD771F9EB52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914983-DF66-4339-9090-93FD8A78FDD4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  <p:sp>
        <p:nvSpPr>
          <p:cNvPr id="13" name="Cuadro de texto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FC7C53-D7DD-42F1-9EC9-D5E63C830C9A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EB3B1-F15F-4D9F-BA11-98EE4F290F0A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texto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texto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791B21-2C60-4945-B73F-B6FDA0E1B0D5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texto vertical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3D9335-BF46-4CB4-B411-966EF46219FB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posición de texto vertical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CA8B20-6A88-4AB7-BD34-1EA0BD5122C4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D7AC81-ACD6-44C2-82C0-C164D746F4E7}" type="datetime1">
              <a:rPr lang="es-ES" noProof="1" smtClean="0"/>
              <a:t>12/9/22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‹Nr.›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2B2C16-DA9B-4D22-8C75-718DE89A0977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F75F57-D954-441F-ADC7-392C2AC81B98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contenido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826D0B-D828-4DB4-9460-C9A30816566C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contenido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contenido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BCA5DB-00BA-4ABF-8161-368B8127423D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03441C-0C27-44EE-BACB-EB6F73ADD69B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E5FF3-E57A-42A7-BD4A-01328C3C1730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E0BF80-249C-4DBD-A850-C50E67F4DB60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8E81DA-4AF9-428F-8BD0-64175EA82D3F}" type="datetime1">
              <a:rPr lang="es-ES" noProof="0" smtClean="0"/>
              <a:t>12/9/22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286F6DCD-093C-4145-BDA2-573B3A863F31}" type="datetime1">
              <a:rPr lang="es-ES" noProof="0" smtClean="0"/>
              <a:t>12/9/22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‹Nr.›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jpeg"/><Relationship Id="rId6" Type="http://schemas.microsoft.com/office/2007/relationships/hdphoto" Target="../media/hdphoto1.wdp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slide" Target="slide6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ángulo 9">
            <a:extLst>
              <a:ext uri="{FF2B5EF4-FFF2-40B4-BE49-F238E27FC236}">
                <a16:creationId xmlns="" xmlns:a16="http://schemas.microsoft.com/office/drawing/2014/main" id="{4A391C69-E52F-4DC0-B51A-0DABC54840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2" name="Imagen 2">
            <a:extLst>
              <a:ext uri="{FF2B5EF4-FFF2-40B4-BE49-F238E27FC236}">
                <a16:creationId xmlns="" xmlns:a16="http://schemas.microsoft.com/office/drawing/2014/main" id="{C3C7ED6A-DE7F-4002-9699-B659DE5512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048390FD-448E-4FF2-AEE8-C46960568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0BD259F2-A289-4420-B3EB-BBC6A904F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411" y="375229"/>
            <a:ext cx="5280026" cy="2730498"/>
          </a:xfrm>
        </p:spPr>
        <p:txBody>
          <a:bodyPr rtlCol="0">
            <a:normAutofit/>
          </a:bodyPr>
          <a:lstStyle/>
          <a:p>
            <a:pPr rtl="0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¿los genes se heredan? 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n 4" descr="Placa de Petri">
            <a:extLst>
              <a:ext uri="{FF2B5EF4-FFF2-40B4-BE49-F238E27FC236}">
                <a16:creationId xmlns=""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22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617" y="-3"/>
            <a:ext cx="4834726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Genes, Genética, Cromosomas, Cómo Funciona, Problemas de los Genes">
            <a:extLst>
              <a:ext uri="{FF2B5EF4-FFF2-40B4-BE49-F238E27FC236}">
                <a16:creationId xmlns="" xmlns:a16="http://schemas.microsoft.com/office/drawing/2014/main" id="{C9E032F3-77B6-6F27-EEC8-45C6D303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4" y="3105727"/>
            <a:ext cx="5280026" cy="30222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0654774-C019-B9F0-60AC-7BB3E5B75275}"/>
              </a:ext>
            </a:extLst>
          </p:cNvPr>
          <p:cNvSpPr txBox="1"/>
          <p:nvPr/>
        </p:nvSpPr>
        <p:spPr>
          <a:xfrm>
            <a:off x="8064252" y="5804798"/>
            <a:ext cx="386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/>
              <a:t>Presentado por Raiza Ureña</a:t>
            </a:r>
          </a:p>
          <a:p>
            <a:r>
              <a:rPr lang="es-PA" dirty="0"/>
              <a:t>Colaborador </a:t>
            </a:r>
            <a:r>
              <a:rPr lang="es-PA" dirty="0" smtClean="0"/>
              <a:t>Portal Educapanama</a:t>
            </a:r>
            <a:endParaRPr lang="es-PA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62C1DA41-05AB-B1B0-FA96-B1B03D546581}"/>
              </a:ext>
            </a:extLst>
          </p:cNvPr>
          <p:cNvSpPr txBox="1"/>
          <p:nvPr/>
        </p:nvSpPr>
        <p:spPr>
          <a:xfrm flipH="1">
            <a:off x="8064252" y="-16"/>
            <a:ext cx="40870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P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P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P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INTRODUCIÓN </a:t>
            </a:r>
          </a:p>
          <a:p>
            <a:endParaRPr lang="es-P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P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Realidad o mito,  podemos heradar los genes de nuestros padres y heredar enfermedades genéticas, te daremos una breve explicación comprobada por científicos.</a:t>
            </a:r>
            <a:endParaRPr lang="es-P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ángulo 112">
            <a:extLst>
              <a:ext uri="{FF2B5EF4-FFF2-40B4-BE49-F238E27FC236}">
                <a16:creationId xmlns="" xmlns:a16="http://schemas.microsoft.com/office/drawing/2014/main" id="{48FE65CB-EFD8-497D-A30A-093E20EACB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4" name="Imagen 3" descr="Laboratorio de ciencia">
            <a:extLst>
              <a:ext uri="{FF2B5EF4-FFF2-40B4-BE49-F238E27FC236}">
                <a16:creationId xmlns="" xmlns:a16="http://schemas.microsoft.com/office/drawing/2014/main" id="{7E185DA8-778E-49D9-863D-7DB566042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4" r="25902"/>
          <a:stretch/>
        </p:blipFill>
        <p:spPr>
          <a:xfrm>
            <a:off x="1028342" y="867898"/>
            <a:ext cx="6139725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bliqueTop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5" name="Imagen 114">
            <a:extLst>
              <a:ext uri="{FF2B5EF4-FFF2-40B4-BE49-F238E27FC236}">
                <a16:creationId xmlns="" xmlns:a16="http://schemas.microsoft.com/office/drawing/2014/main" id="{E3265C2A-0A58-43AD-A406-8F4478E287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Marcador de contenido 8" descr="Iconos">
            <a:extLst>
              <a:ext uri="{FF2B5EF4-FFF2-40B4-BE49-F238E27FC236}">
                <a16:creationId xmlns=""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531519"/>
              </p:ext>
            </p:extLst>
          </p:nvPr>
        </p:nvGraphicFramePr>
        <p:xfrm>
          <a:off x="7918847" y="374073"/>
          <a:ext cx="4234224" cy="36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6EC0FC53-7CAF-26C6-AA64-DAB732EB4115}"/>
              </a:ext>
            </a:extLst>
          </p:cNvPr>
          <p:cNvSpPr txBox="1"/>
          <p:nvPr/>
        </p:nvSpPr>
        <p:spPr>
          <a:xfrm>
            <a:off x="1371599" y="1115718"/>
            <a:ext cx="49045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</a:t>
            </a:r>
            <a:endParaRPr lang="es-P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P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genes son aquellos que determinan nuestros </a:t>
            </a:r>
            <a:r>
              <a:rPr lang="es-MX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rasgos, 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que heredamos de nuestros </a:t>
            </a:r>
            <a:r>
              <a:rPr lang="es-MX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padres, las cuales encuentran 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</a:t>
            </a:r>
            <a:r>
              <a:rPr lang="es-P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todos los organismos vivos</a:t>
            </a:r>
            <a:r>
              <a:rPr lang="es-P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P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echa: a la derecha 4">
            <a:extLst>
              <a:ext uri="{FF2B5EF4-FFF2-40B4-BE49-F238E27FC236}">
                <a16:creationId xmlns="" xmlns:a16="http://schemas.microsoft.com/office/drawing/2014/main" id="{FB7068C4-D298-0095-77E3-ACF11D7EEEA1}"/>
              </a:ext>
            </a:extLst>
          </p:cNvPr>
          <p:cNvSpPr/>
          <p:nvPr/>
        </p:nvSpPr>
        <p:spPr>
          <a:xfrm rot="10800000">
            <a:off x="6852069" y="2056143"/>
            <a:ext cx="700875" cy="317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E630259-2E99-42C6-925A-ED71BD9ED2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="" xmlns:a16="http://schemas.microsoft.com/office/drawing/2014/main" id="{CD7ECD05-B4E0-4A46-AE36-17B3B1B208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210643E1-7ABA-4C1E-A734-A26C5D7041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063" y="48806"/>
            <a:ext cx="4184628" cy="6662782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MX" sz="40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heredados  </a:t>
            </a:r>
            <a:r>
              <a:rPr lang="es-PA" sz="40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PA" sz="40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40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50% de DE LOS GENES DE uno y el 50% del otro </a:t>
            </a:r>
            <a:endParaRPr lang="es-ES" sz="4000" noProof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B2618AF-39C1-9C07-98A6-43786592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43" y="1880753"/>
            <a:ext cx="7735589" cy="22686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MX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 explica la diferencia que mantenemos los seres humanos</a:t>
            </a:r>
            <a:endParaRPr lang="es-PA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 que los genes determinan nuestros rasgos, estatura, color de ojos, color de piel, tipo y color de cabello</a:t>
            </a:r>
            <a:r>
              <a:rPr lang="es-PA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MX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Muchos estudios han determinado  que también heredamos el carácter entre un 3</a:t>
            </a:r>
            <a:r>
              <a:rPr lang="es-PA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0% y</a:t>
            </a:r>
            <a:r>
              <a:rPr lang="es-MX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60%  de nuestros padres , lo cual nos dice que no se hereda en su totalidad puesto que el ambiente en el que se relaciona el individuo es esencial en su crecimiento y desarrollo de su personalidad y carácter</a:t>
            </a:r>
            <a:r>
              <a:rPr lang="es-PA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PA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ominancia (genética) - Wikipedia, la enciclopedia libre">
            <a:extLst>
              <a:ext uri="{FF2B5EF4-FFF2-40B4-BE49-F238E27FC236}">
                <a16:creationId xmlns="" xmlns:a16="http://schemas.microsoft.com/office/drawing/2014/main" id="{9571262C-C820-13E6-ECAC-769234E0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07" y="4558144"/>
            <a:ext cx="3122567" cy="2153443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AC78F9C-2824-DC7B-D04F-B4799FFA54EA}"/>
              </a:ext>
            </a:extLst>
          </p:cNvPr>
          <p:cNvSpPr txBox="1"/>
          <p:nvPr/>
        </p:nvSpPr>
        <p:spPr>
          <a:xfrm flipH="1">
            <a:off x="1011381" y="360219"/>
            <a:ext cx="5458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 LOS GENES LOS HEREDAMOS DE NUESTROS PADRE</a:t>
            </a:r>
            <a:r>
              <a:rPr lang="es-P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E630259-2E99-42C6-925A-ED71BD9ED2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="" xmlns:a16="http://schemas.microsoft.com/office/drawing/2014/main" id="{CD7ECD05-B4E0-4A46-AE36-17B3B1B208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210643E1-7ABA-4C1E-A734-A26C5D7041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436" y="221673"/>
            <a:ext cx="3851564" cy="5166403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MX" sz="40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GENES TAMBIÉN SON HEREDADOS ENTRE PLANTAS Y ANIMALES </a:t>
            </a:r>
            <a:endParaRPr lang="es-ES" sz="4000" noProof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B2618AF-39C1-9C07-98A6-43786592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56" y="820162"/>
            <a:ext cx="7699574" cy="2274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GENES EN PLANTAS Y ANIMALES</a:t>
            </a:r>
          </a:p>
          <a:p>
            <a:pPr marL="0" indent="0">
              <a:buNone/>
            </a:pPr>
            <a:r>
              <a:rPr lang="es-PA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igual que lo </a:t>
            </a:r>
            <a:r>
              <a:rPr lang="es-PA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humanos, </a:t>
            </a:r>
            <a:r>
              <a:rPr lang="es-PA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también sucede en las plantas y animales, por esta razón vemos diferentes razas de perros diferencia en sus tamaño, color y de igual manera en las plantas</a:t>
            </a:r>
          </a:p>
        </p:txBody>
      </p:sp>
      <p:pic>
        <p:nvPicPr>
          <p:cNvPr id="1026" name="Picture 2" descr="Sólo tres genes controlan la variedad de pelaje en los perros | Sociedad |  EL PAÍS">
            <a:extLst>
              <a:ext uri="{FF2B5EF4-FFF2-40B4-BE49-F238E27FC236}">
                <a16:creationId xmlns="" xmlns:a16="http://schemas.microsoft.com/office/drawing/2014/main" id="{605F19B1-3079-FC5F-31D8-52CF99812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7" y="3645001"/>
            <a:ext cx="260056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ágenes de Plantas | Vectores, fotos de stock y PSD gratuitos">
            <a:extLst>
              <a:ext uri="{FF2B5EF4-FFF2-40B4-BE49-F238E27FC236}">
                <a16:creationId xmlns="" xmlns:a16="http://schemas.microsoft.com/office/drawing/2014/main" id="{25CC1651-200A-AC4B-3549-24B692BD6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37" y="4516538"/>
            <a:ext cx="34017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">
            <a:extLst>
              <a:ext uri="{FF2B5EF4-FFF2-40B4-BE49-F238E27FC236}">
                <a16:creationId xmlns="" xmlns:a16="http://schemas.microsoft.com/office/drawing/2014/main" id="{22790EC5-ACA7-4536-8066-B60199F3C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5F86BEAF-FD24-4827-AD37-6785EBC9C2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ángulo 25">
            <a:extLst>
              <a:ext uri="{FF2B5EF4-FFF2-40B4-BE49-F238E27FC236}">
                <a16:creationId xmlns="" xmlns:a16="http://schemas.microsoft.com/office/drawing/2014/main" id="{DC3B8C6B-63CA-4384-8059-2036BE5202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8" name="Imagen 2">
            <a:extLst>
              <a:ext uri="{FF2B5EF4-FFF2-40B4-BE49-F238E27FC236}">
                <a16:creationId xmlns="" xmlns:a16="http://schemas.microsoft.com/office/drawing/2014/main" id="{F5B52056-26AD-4841-8A16-C1D9E3C099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rcador de contenido 5" descr="Fórmula">
            <a:extLst>
              <a:ext uri="{FF2B5EF4-FFF2-40B4-BE49-F238E27FC236}">
                <a16:creationId xmlns=""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C71B03AA-C0EB-4104-84F8-E1AB8BFBEF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09C2B723-6C2F-49DE-A429-50BDFD1ADB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73" y="618518"/>
            <a:ext cx="6672886" cy="7973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MX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Influyen los genes en nuestras emociones? </a:t>
            </a:r>
            <a:endParaRPr lang="es-ES" noProof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 descr="SmartArt">
            <a:extLst>
              <a:ext uri="{FF2B5EF4-FFF2-40B4-BE49-F238E27FC236}">
                <a16:creationId xmlns="" xmlns:a16="http://schemas.microsoft.com/office/drawing/2014/main" id="{D4A6AEFB-5411-77D5-B7E3-B0C2A17C13F1}"/>
              </a:ext>
            </a:extLst>
          </p:cNvPr>
          <p:cNvGrpSpPr/>
          <p:nvPr/>
        </p:nvGrpSpPr>
        <p:grpSpPr>
          <a:xfrm>
            <a:off x="4465047" y="2529913"/>
            <a:ext cx="7514402" cy="2956487"/>
            <a:chOff x="4465047" y="2529913"/>
            <a:chExt cx="7514402" cy="2956487"/>
          </a:xfrm>
        </p:grpSpPr>
        <p:sp>
          <p:nvSpPr>
            <p:cNvPr id="4" name="Forma libre: forma 3">
              <a:extLst>
                <a:ext uri="{FF2B5EF4-FFF2-40B4-BE49-F238E27FC236}">
                  <a16:creationId xmlns="" xmlns:a16="http://schemas.microsoft.com/office/drawing/2014/main" id="{116701D6-7092-91E8-1C23-0CC1B87E90E8}"/>
                </a:ext>
              </a:extLst>
            </p:cNvPr>
            <p:cNvSpPr/>
            <p:nvPr/>
          </p:nvSpPr>
          <p:spPr>
            <a:xfrm>
              <a:off x="4465047" y="2529913"/>
              <a:ext cx="3002472" cy="2956487"/>
            </a:xfrm>
            <a:custGeom>
              <a:avLst/>
              <a:gdLst>
                <a:gd name="connsiteX0" fmla="*/ 0 w 2721029"/>
                <a:gd name="connsiteY0" fmla="*/ 1360515 h 2721029"/>
                <a:gd name="connsiteX1" fmla="*/ 1360515 w 2721029"/>
                <a:gd name="connsiteY1" fmla="*/ 0 h 2721029"/>
                <a:gd name="connsiteX2" fmla="*/ 2721030 w 2721029"/>
                <a:gd name="connsiteY2" fmla="*/ 1360515 h 2721029"/>
                <a:gd name="connsiteX3" fmla="*/ 1360515 w 2721029"/>
                <a:gd name="connsiteY3" fmla="*/ 2721030 h 2721029"/>
                <a:gd name="connsiteX4" fmla="*/ 0 w 2721029"/>
                <a:gd name="connsiteY4" fmla="*/ 1360515 h 272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1029" h="2721029">
                  <a:moveTo>
                    <a:pt x="0" y="1360515"/>
                  </a:moveTo>
                  <a:cubicBezTo>
                    <a:pt x="0" y="609123"/>
                    <a:pt x="609123" y="0"/>
                    <a:pt x="1360515" y="0"/>
                  </a:cubicBezTo>
                  <a:cubicBezTo>
                    <a:pt x="2111907" y="0"/>
                    <a:pt x="2721030" y="609123"/>
                    <a:pt x="2721030" y="1360515"/>
                  </a:cubicBezTo>
                  <a:cubicBezTo>
                    <a:pt x="2721030" y="2111907"/>
                    <a:pt x="2111907" y="2721030"/>
                    <a:pt x="1360515" y="2721030"/>
                  </a:cubicBezTo>
                  <a:cubicBezTo>
                    <a:pt x="609123" y="2721030"/>
                    <a:pt x="0" y="2111907"/>
                    <a:pt x="0" y="1360515"/>
                  </a:cubicBezTo>
                  <a:close/>
                </a:path>
              </a:pathLst>
            </a:custGeom>
            <a:solidFill>
              <a:schemeClr val="accent5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21345" tIns="421345" rIns="421345" bIns="42134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PA" sz="2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 mayoría de los genes que regulan nuestras emociones básica se encuentran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PA" sz="2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 forma expresiva en nuestro cerebro.</a:t>
              </a:r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="" xmlns:a16="http://schemas.microsoft.com/office/drawing/2014/main" id="{FEF45ED5-C623-DB66-72EE-46D84C547FDE}"/>
                </a:ext>
              </a:extLst>
            </p:cNvPr>
            <p:cNvSpPr/>
            <p:nvPr/>
          </p:nvSpPr>
          <p:spPr>
            <a:xfrm>
              <a:off x="7682839" y="3459606"/>
              <a:ext cx="1363030" cy="612297"/>
            </a:xfrm>
            <a:custGeom>
              <a:avLst/>
              <a:gdLst>
                <a:gd name="connsiteX0" fmla="*/ 0 w 1740054"/>
                <a:gd name="connsiteY0" fmla="*/ 183669 h 918347"/>
                <a:gd name="connsiteX1" fmla="*/ 1280881 w 1740054"/>
                <a:gd name="connsiteY1" fmla="*/ 183669 h 918347"/>
                <a:gd name="connsiteX2" fmla="*/ 1280881 w 1740054"/>
                <a:gd name="connsiteY2" fmla="*/ 0 h 918347"/>
                <a:gd name="connsiteX3" fmla="*/ 1740054 w 1740054"/>
                <a:gd name="connsiteY3" fmla="*/ 459174 h 918347"/>
                <a:gd name="connsiteX4" fmla="*/ 1280881 w 1740054"/>
                <a:gd name="connsiteY4" fmla="*/ 918347 h 918347"/>
                <a:gd name="connsiteX5" fmla="*/ 1280881 w 1740054"/>
                <a:gd name="connsiteY5" fmla="*/ 734678 h 918347"/>
                <a:gd name="connsiteX6" fmla="*/ 0 w 1740054"/>
                <a:gd name="connsiteY6" fmla="*/ 734678 h 918347"/>
                <a:gd name="connsiteX7" fmla="*/ 0 w 1740054"/>
                <a:gd name="connsiteY7" fmla="*/ 183669 h 91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0054" h="918347">
                  <a:moveTo>
                    <a:pt x="0" y="183669"/>
                  </a:moveTo>
                  <a:lnTo>
                    <a:pt x="1280881" y="183669"/>
                  </a:lnTo>
                  <a:lnTo>
                    <a:pt x="1280881" y="0"/>
                  </a:lnTo>
                  <a:lnTo>
                    <a:pt x="1740054" y="459174"/>
                  </a:lnTo>
                  <a:lnTo>
                    <a:pt x="1280881" y="918347"/>
                  </a:lnTo>
                  <a:lnTo>
                    <a:pt x="1280881" y="734678"/>
                  </a:lnTo>
                  <a:lnTo>
                    <a:pt x="0" y="734678"/>
                  </a:lnTo>
                  <a:lnTo>
                    <a:pt x="0" y="183669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183668" rIns="275503" bIns="183669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PA" sz="1500" kern="120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="" xmlns:a16="http://schemas.microsoft.com/office/drawing/2014/main" id="{77E401E6-9A1A-CDA1-5C3A-FF594D22F3AB}"/>
                </a:ext>
              </a:extLst>
            </p:cNvPr>
            <p:cNvSpPr/>
            <p:nvPr/>
          </p:nvSpPr>
          <p:spPr>
            <a:xfrm>
              <a:off x="9258420" y="2647641"/>
              <a:ext cx="2721029" cy="2721029"/>
            </a:xfrm>
            <a:custGeom>
              <a:avLst/>
              <a:gdLst>
                <a:gd name="connsiteX0" fmla="*/ 0 w 2721029"/>
                <a:gd name="connsiteY0" fmla="*/ 1360515 h 2721029"/>
                <a:gd name="connsiteX1" fmla="*/ 1360515 w 2721029"/>
                <a:gd name="connsiteY1" fmla="*/ 0 h 2721029"/>
                <a:gd name="connsiteX2" fmla="*/ 2721030 w 2721029"/>
                <a:gd name="connsiteY2" fmla="*/ 1360515 h 2721029"/>
                <a:gd name="connsiteX3" fmla="*/ 1360515 w 2721029"/>
                <a:gd name="connsiteY3" fmla="*/ 2721030 h 2721029"/>
                <a:gd name="connsiteX4" fmla="*/ 0 w 2721029"/>
                <a:gd name="connsiteY4" fmla="*/ 1360515 h 272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1029" h="2721029">
                  <a:moveTo>
                    <a:pt x="0" y="1360515"/>
                  </a:moveTo>
                  <a:cubicBezTo>
                    <a:pt x="0" y="609123"/>
                    <a:pt x="609123" y="0"/>
                    <a:pt x="1360515" y="0"/>
                  </a:cubicBezTo>
                  <a:cubicBezTo>
                    <a:pt x="2111907" y="0"/>
                    <a:pt x="2721030" y="609123"/>
                    <a:pt x="2721030" y="1360515"/>
                  </a:cubicBezTo>
                  <a:cubicBezTo>
                    <a:pt x="2721030" y="2111907"/>
                    <a:pt x="2111907" y="2721030"/>
                    <a:pt x="1360515" y="2721030"/>
                  </a:cubicBezTo>
                  <a:cubicBezTo>
                    <a:pt x="609123" y="2721030"/>
                    <a:pt x="0" y="2111907"/>
                    <a:pt x="0" y="1360515"/>
                  </a:cubicBezTo>
                  <a:close/>
                </a:path>
              </a:pathLst>
            </a:custGeom>
            <a:solidFill>
              <a:schemeClr val="accent5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4374192"/>
                <a:satOff val="-8420"/>
                <a:lumOff val="588"/>
                <a:alphaOff val="0"/>
              </a:schemeClr>
            </a:fillRef>
            <a:effectRef idx="1">
              <a:schemeClr val="accent2">
                <a:hueOff val="-4374192"/>
                <a:satOff val="-8420"/>
                <a:lumOff val="58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21345" tIns="421345" rIns="421345" bIns="42134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PA" sz="2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Miedo </a:t>
              </a:r>
              <a:r>
                <a:rPr lang="es-PA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s-PA" sz="2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impulsividad</a:t>
              </a:r>
              <a:endParaRPr lang="es-PA" sz="2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E630259-2E99-42C6-925A-ED71BD9ED2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="" xmlns:a16="http://schemas.microsoft.com/office/drawing/2014/main" id="{CD7ECD05-B4E0-4A46-AE36-17B3B1B208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210643E1-7ABA-4C1E-A734-A26C5D7041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300" y="560719"/>
            <a:ext cx="3796700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MX" sz="4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Enfermedades</a:t>
            </a:r>
            <a:r>
              <a:rPr lang="es-PA" sz="4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4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HEREDITARIAS </a:t>
            </a:r>
            <a:endParaRPr lang="es-ES" sz="40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B2618AF-39C1-9C07-98A6-43786592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69" y="644236"/>
            <a:ext cx="6123158" cy="40732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genes son los pilares de la herencia de padres a hijos en algunas veces ocurren mutaciones en un cambio de genes o varios genes los cuales producen enfermedades que pueden ser producidas genéticamente hereditarias </a:t>
            </a:r>
          </a:p>
          <a:p>
            <a:pPr marL="0" indent="0">
              <a:buNone/>
            </a:pPr>
            <a:r>
              <a:rPr lang="es-MX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 ejemplo</a:t>
            </a:r>
            <a:endParaRPr lang="es-PA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Fibrosis quística: esto ocurre cuando los padres tienen un solo gen </a:t>
            </a:r>
            <a:r>
              <a:rPr lang="es-PA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Distrofia muscular de </a:t>
            </a:r>
            <a:r>
              <a:rPr lang="es-MX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duchenne</a:t>
            </a:r>
            <a:r>
              <a:rPr lang="es-MX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ocurre cuando se interfiere  la producción de proteínas  necesarias para el desarrollo muscular.</a:t>
            </a:r>
          </a:p>
          <a:p>
            <a:pPr marL="0" indent="0">
              <a:buNone/>
            </a:pPr>
            <a:endParaRPr lang="es-PA" sz="31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PA" dirty="0"/>
          </a:p>
        </p:txBody>
      </p:sp>
      <p:pic>
        <p:nvPicPr>
          <p:cNvPr id="3074" name="Picture 2" descr="En qué consiste la distrofia muscular? - Quora">
            <a:extLst>
              <a:ext uri="{FF2B5EF4-FFF2-40B4-BE49-F238E27FC236}">
                <a16:creationId xmlns="" xmlns:a16="http://schemas.microsoft.com/office/drawing/2014/main" id="{19145326-F751-A5BF-07A4-FCB0C360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4414014"/>
            <a:ext cx="2715491" cy="17997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brosis quística: diagnóstico, síntomas y tratamiento - IOCir">
            <a:extLst>
              <a:ext uri="{FF2B5EF4-FFF2-40B4-BE49-F238E27FC236}">
                <a16:creationId xmlns="" xmlns:a16="http://schemas.microsoft.com/office/drawing/2014/main" id="{D0C51855-17FE-19AB-B591-439FA40B4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282" y="4634346"/>
            <a:ext cx="2847975" cy="16002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="" xmlns:a16="http://schemas.microsoft.com/office/drawing/2014/main" id="{970C8300-DABF-1A20-7D94-CE6B6CF16D7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8490285"/>
                  </p:ext>
                </p:extLst>
              </p:nvPr>
            </p:nvGraphicFramePr>
            <p:xfrm>
              <a:off x="-2978727" y="3991841"/>
              <a:ext cx="3048000" cy="1714500"/>
            </p:xfrm>
            <a:graphic>
              <a:graphicData uri="http://schemas.microsoft.com/office/powerpoint/2016/slidezoom">
                <pslz:sldZm>
                  <pslz:sldZmObj sldId="266" cId="80656210">
                    <pslz:zmPr id="{50E2355E-9506-4011-8045-EDA1B1617BA0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970C8300-DABF-1A20-7D94-CE6B6CF16D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978727" y="399184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2">
            <a:extLst>
              <a:ext uri="{FF2B5EF4-FFF2-40B4-BE49-F238E27FC236}">
                <a16:creationId xmlns="" xmlns:a16="http://schemas.microsoft.com/office/drawing/2014/main" id="{22790EC5-ACA7-4536-8066-B60199F3C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n 47">
            <a:extLst>
              <a:ext uri="{FF2B5EF4-FFF2-40B4-BE49-F238E27FC236}">
                <a16:creationId xmlns="" xmlns:a16="http://schemas.microsoft.com/office/drawing/2014/main" id="{CAD20AEA-7CAF-4A83-BE2E-EAF010B8B7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ángulo 49">
            <a:extLst>
              <a:ext uri="{FF2B5EF4-FFF2-40B4-BE49-F238E27FC236}">
                <a16:creationId xmlns="" xmlns:a16="http://schemas.microsoft.com/office/drawing/2014/main" id="{2255CADE-DCE0-447F-B290-2AE78E5E55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2" name="Imagen 2">
            <a:extLst>
              <a:ext uri="{FF2B5EF4-FFF2-40B4-BE49-F238E27FC236}">
                <a16:creationId xmlns="" xmlns:a16="http://schemas.microsoft.com/office/drawing/2014/main" id="{240987D2-7FAC-4B65-A97B-0EAADE73BB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rcador de posición de imagen 5" descr="Laboratorio de ciencia">
            <a:extLst>
              <a:ext uri="{FF2B5EF4-FFF2-40B4-BE49-F238E27FC236}">
                <a16:creationId xmlns="" xmlns:a16="http://schemas.microsoft.com/office/drawing/2014/main" id="{2543122C-30CE-4CD2-B15E-CA20AE39CC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r="2" b="2"/>
          <a:stretch/>
        </p:blipFill>
        <p:spPr>
          <a:xfrm>
            <a:off x="7527927" y="4134165"/>
            <a:ext cx="2547550" cy="2523190"/>
          </a:xfrm>
          <a:prstGeom prst="rect">
            <a:avLst/>
          </a:prstGeom>
        </p:spPr>
      </p:pic>
      <p:sp>
        <p:nvSpPr>
          <p:cNvPr id="54" name="Rectángulo 53">
            <a:extLst>
              <a:ext uri="{FF2B5EF4-FFF2-40B4-BE49-F238E27FC236}">
                <a16:creationId xmlns="" xmlns:a16="http://schemas.microsoft.com/office/drawing/2014/main" id="{4245587C-701C-48A1-9B6B-10C3DF81A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2E5CF545-7AAF-4A13-8871-089E929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Mutaciones genéticas (cambios genéticos) (para Padres) - Nemours KidsHealth">
            <a:extLst>
              <a:ext uri="{FF2B5EF4-FFF2-40B4-BE49-F238E27FC236}">
                <a16:creationId xmlns="" xmlns:a16="http://schemas.microsoft.com/office/drawing/2014/main" id="{BA1A037A-70BC-F285-EC12-2EE28100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26" y="249382"/>
            <a:ext cx="4449125" cy="36437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CC2CE89B-CEDE-A162-80E4-58D1DF85BF23}"/>
              </a:ext>
            </a:extLst>
          </p:cNvPr>
          <p:cNvSpPr txBox="1"/>
          <p:nvPr/>
        </p:nvSpPr>
        <p:spPr>
          <a:xfrm flipH="1">
            <a:off x="171449" y="249382"/>
            <a:ext cx="67527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</a:p>
          <a:p>
            <a:endParaRPr lang="es-P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P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Hemos visto que científicamente  heredamos rasgos físicos por parte de nuestros padre al igual que algunas enfermedades.</a:t>
            </a:r>
          </a:p>
          <a:p>
            <a:endParaRPr lang="es-P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P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Aquí la respuesta de la diferencia que tienen algunos hermanos de otros.</a:t>
            </a:r>
          </a:p>
          <a:p>
            <a:endParaRPr lang="es-P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P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También es muy importante tener claro que enfermedades podemos heredar por reproducción genética y así mantener su respectivo control médico.</a:t>
            </a:r>
            <a:endParaRPr lang="es-P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eveal/>
      </p:transition>
    </mc:Choice>
    <mc:Fallback xmlns=""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887_TF33443810_Win32" id="{50A8CECE-6B52-4DB9-B82F-260D3BF987EF}" vid="{D224B56E-ECC2-40E1-B57F-F3A5EF754AE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laboratorio</Template>
  <TotalTime>332</TotalTime>
  <Words>386</Words>
  <Application>Microsoft Macintosh PowerPoint</Application>
  <PresentationFormat>Panorámica</PresentationFormat>
  <Paragraphs>45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Tw Cen MT</vt:lpstr>
      <vt:lpstr>Gota</vt:lpstr>
      <vt:lpstr>¿los genes se heredan? </vt:lpstr>
      <vt:lpstr>Presentación de PowerPoint</vt:lpstr>
      <vt:lpstr> heredados    El 50% de DE LOS GENES DE uno y el 50% del otro </vt:lpstr>
      <vt:lpstr>LOS GENES TAMBIÉN SON HEREDADOS ENTRE PLANTAS Y ANIMALES </vt:lpstr>
      <vt:lpstr>Influyen los genes en nuestras emociones? </vt:lpstr>
      <vt:lpstr>Enfermedades HEREDITARIAS </vt:lpstr>
      <vt:lpstr>Presentación de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genética</dc:title>
  <dc:creator>raiza ureña</dc:creator>
  <cp:lastModifiedBy>josefina gaitán</cp:lastModifiedBy>
  <cp:revision>6</cp:revision>
  <dcterms:created xsi:type="dcterms:W3CDTF">2022-07-18T23:32:15Z</dcterms:created>
  <dcterms:modified xsi:type="dcterms:W3CDTF">2022-09-12T17:43:01Z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