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7" r:id="rId2"/>
    <p:sldId id="256" r:id="rId3"/>
    <p:sldId id="273" r:id="rId4"/>
    <p:sldId id="259" r:id="rId5"/>
    <p:sldId id="274" r:id="rId6"/>
    <p:sldId id="279" r:id="rId7"/>
    <p:sldId id="276" r:id="rId8"/>
    <p:sldId id="277" r:id="rId9"/>
    <p:sldId id="282" r:id="rId10"/>
    <p:sldId id="261" r:id="rId11"/>
    <p:sldId id="264" r:id="rId12"/>
    <p:sldId id="267" r:id="rId13"/>
    <p:sldId id="269" r:id="rId14"/>
    <p:sldId id="283" r:id="rId15"/>
    <p:sldId id="287" r:id="rId16"/>
    <p:sldId id="284" r:id="rId17"/>
    <p:sldId id="28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59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9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277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90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64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03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99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31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7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7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5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5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8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0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52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39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9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23B4BF-5BEF-47BE-9BCB-EACE35275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2198" y="2265824"/>
            <a:ext cx="6123783" cy="3802762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Portal Educa Panamá</a:t>
            </a:r>
            <a:br>
              <a:rPr 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Facultad de Informática, Electrónica y Comunicación</a:t>
            </a:r>
            <a:br>
              <a:rPr 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s-ES" sz="2000" b="1" dirty="0">
                <a:latin typeface="Arial Narrow" panose="020B0606020202030204" pitchFamily="34" charset="0"/>
              </a:rPr>
              <a:t/>
            </a:r>
            <a:br>
              <a:rPr lang="es-ES" sz="2000" b="1" dirty="0">
                <a:latin typeface="Arial Narrow" panose="020B0606020202030204" pitchFamily="34" charset="0"/>
              </a:rPr>
            </a:br>
            <a:r>
              <a:rPr lang="es-ES" sz="2000" b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Tema:</a:t>
            </a: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2000" b="1" dirty="0">
                <a:latin typeface="Arial Narrow" panose="020B0606020202030204" pitchFamily="34" charset="0"/>
              </a:rPr>
              <a:t/>
            </a:r>
            <a:br>
              <a:rPr lang="es-ES" sz="2000" b="1" dirty="0">
                <a:latin typeface="Arial Narrow" panose="020B0606020202030204" pitchFamily="34" charset="0"/>
              </a:rPr>
            </a:br>
            <a:r>
              <a:rPr lang="es-ES" sz="2000" b="1" dirty="0" smtClean="0">
                <a:latin typeface="Arial Narrow" panose="020B0606020202030204" pitchFamily="34" charset="0"/>
              </a:rPr>
              <a:t>Pilas</a:t>
            </a:r>
            <a:r>
              <a:rPr 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s-ES" sz="2000" b="1" dirty="0">
                <a:latin typeface="Arial Narrow" panose="020B0606020202030204" pitchFamily="34" charset="0"/>
              </a:rPr>
              <a:t/>
            </a:r>
            <a:br>
              <a:rPr lang="es-ES" sz="2000" b="1" dirty="0">
                <a:latin typeface="Arial Narrow" panose="020B0606020202030204" pitchFamily="34" charset="0"/>
              </a:rPr>
            </a:br>
            <a:r>
              <a:rPr lang="es-ES" sz="2000" b="1" u="sng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Autora:</a:t>
            </a:r>
            <a:r>
              <a:rPr lang="es-ES" sz="2000" b="1" dirty="0">
                <a:latin typeface="Arial Narrow" panose="020B0606020202030204" pitchFamily="34" charset="0"/>
              </a:rPr>
              <a:t/>
            </a:r>
            <a:br>
              <a:rPr lang="es-ES" sz="2000" b="1" dirty="0">
                <a:latin typeface="Arial Narrow" panose="020B0606020202030204" pitchFamily="34" charset="0"/>
              </a:rPr>
            </a:br>
            <a:r>
              <a:rPr 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Cecilia Mejía</a:t>
            </a:r>
            <a:br>
              <a:rPr 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es-E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Licda. En Informática Aplicada UP</a:t>
            </a:r>
            <a:endParaRPr lang="es-PA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51" y="346207"/>
            <a:ext cx="3029975" cy="1450974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4E20273-AC58-4B21-A4B9-2C9CC2F6F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53" y="346207"/>
            <a:ext cx="2007541" cy="15310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7D05B7-8D82-4942-A116-59DEE65D5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22" y="340415"/>
            <a:ext cx="8596668" cy="3880773"/>
          </a:xfrm>
        </p:spPr>
        <p:txBody>
          <a:bodyPr/>
          <a:lstStyle/>
          <a:p>
            <a:r>
              <a:rPr lang="es-US" dirty="0"/>
              <a:t> </a:t>
            </a:r>
            <a:r>
              <a:rPr lang="es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PILA está vacía y decimos que el puntero </a:t>
            </a:r>
            <a:r>
              <a:rPr lang="es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raíz</a:t>
            </a:r>
            <a:r>
              <a:rPr lang="es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apunta a </a:t>
            </a:r>
            <a:r>
              <a:rPr lang="es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s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 apunta a </a:t>
            </a:r>
            <a:r>
              <a:rPr lang="es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s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decimos que no tiene una dirección de memoria.</a:t>
            </a:r>
          </a:p>
          <a:p>
            <a:pPr marL="0" indent="0">
              <a:buNone/>
            </a:pPr>
            <a:r>
              <a:rPr lang="es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realidad </a:t>
            </a:r>
            <a:r>
              <a:rPr lang="es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valor NULL es el valor cero</a:t>
            </a:r>
            <a:r>
              <a:rPr lang="es-P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 puntero o raiz se representa de la siguiente forma:</a:t>
            </a:r>
            <a:endParaRPr lang="es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380227" y="1475116"/>
            <a:ext cx="1870158" cy="1250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mtClean="0"/>
          </a:p>
          <a:p>
            <a:pPr algn="ctr"/>
            <a:endParaRPr lang="es-PA" smtClean="0"/>
          </a:p>
          <a:p>
            <a:pPr algn="ctr"/>
            <a:endParaRPr lang="es-PA" smtClean="0"/>
          </a:p>
          <a:p>
            <a:pPr algn="ctr"/>
            <a:r>
              <a:rPr lang="es-PA" smtClean="0">
                <a:solidFill>
                  <a:schemeClr val="tx1"/>
                </a:solidFill>
              </a:rPr>
              <a:t>Raiz</a:t>
            </a:r>
            <a:endParaRPr lang="es-PA" dirty="0">
              <a:solidFill>
                <a:schemeClr val="tx1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1798607" y="1768413"/>
            <a:ext cx="780691" cy="664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608322" y="30192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S" dirty="0"/>
              <a:t>Insertamos un valor entero en la pila: insertar(10)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14" name="Rectángulo 13"/>
          <p:cNvSpPr/>
          <p:nvPr/>
        </p:nvSpPr>
        <p:spPr>
          <a:xfrm>
            <a:off x="494581" y="47557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US" dirty="0"/>
              <a:t>Un nodo con el valor 10 y raíz apunta a dicho nodo.</a:t>
            </a:r>
          </a:p>
          <a:p>
            <a:endParaRPr lang="es-US" dirty="0"/>
          </a:p>
          <a:p>
            <a:pPr>
              <a:buFont typeface="Wingdings" panose="05000000000000000000" pitchFamily="2" charset="2"/>
              <a:buChar char="v"/>
            </a:pPr>
            <a:r>
              <a:rPr lang="es-US" dirty="0"/>
              <a:t> El puntero del nodo apunta a NULL ya que no hay otro nodo después de este.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432649" y="3665574"/>
            <a:ext cx="448574" cy="3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P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881223" y="3665880"/>
            <a:ext cx="448574" cy="3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*</a:t>
            </a:r>
            <a:endParaRPr lang="es-PA" dirty="0">
              <a:solidFill>
                <a:schemeClr val="tx1"/>
              </a:solidFill>
            </a:endParaRPr>
          </a:p>
        </p:txBody>
      </p:sp>
      <p:cxnSp>
        <p:nvCxnSpPr>
          <p:cNvPr id="18" name="Conector recto de flecha 17"/>
          <p:cNvCxnSpPr>
            <a:stCxn id="20" idx="0"/>
          </p:cNvCxnSpPr>
          <p:nvPr/>
        </p:nvCxnSpPr>
        <p:spPr>
          <a:xfrm flipV="1">
            <a:off x="2122098" y="3760138"/>
            <a:ext cx="280359" cy="461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/>
          <p:cNvSpPr/>
          <p:nvPr/>
        </p:nvSpPr>
        <p:spPr>
          <a:xfrm>
            <a:off x="1664898" y="4221188"/>
            <a:ext cx="914400" cy="333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raiz</a:t>
            </a:r>
            <a:endParaRPr lang="es-P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21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32C87-EFC7-4E9D-B420-BDDBF383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217" y="681488"/>
            <a:ext cx="5857226" cy="1708030"/>
          </a:xfrm>
        </p:spPr>
        <p:txBody>
          <a:bodyPr>
            <a:normAutofit/>
          </a:bodyPr>
          <a:lstStyle/>
          <a:p>
            <a:r>
              <a:rPr lang="es-US" sz="1800" dirty="0" smtClean="0"/>
              <a:t>Insertaremos </a:t>
            </a:r>
            <a:r>
              <a:rPr lang="es-US" sz="1800" dirty="0"/>
              <a:t>el valor </a:t>
            </a:r>
            <a:r>
              <a:rPr lang="es-US" sz="1800" dirty="0" smtClean="0"/>
              <a:t>numero 4</a:t>
            </a:r>
            <a:r>
              <a:rPr lang="es-US" sz="1800" dirty="0"/>
              <a:t>: insertar(4)</a:t>
            </a:r>
            <a:br>
              <a:rPr lang="es-US" sz="1800" dirty="0"/>
            </a:br>
            <a:r>
              <a:rPr lang="es-US" sz="1800" dirty="0" smtClean="0"/>
              <a:t/>
            </a:r>
            <a:br>
              <a:rPr lang="es-US" sz="1800" dirty="0" smtClean="0"/>
            </a:br>
            <a:r>
              <a:rPr lang="es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Luego </a:t>
            </a:r>
            <a:r>
              <a:rPr lang="es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realizar la inserción la lista tipo pila queda de esta </a:t>
            </a:r>
            <a:r>
              <a:rPr lang="es-US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siquiente</a:t>
            </a:r>
            <a:r>
              <a:rPr lang="es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manera</a:t>
            </a:r>
            <a:r>
              <a:rPr lang="es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P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4597879" y="2404965"/>
            <a:ext cx="448574" cy="3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P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3033623" y="2431497"/>
            <a:ext cx="448574" cy="3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7" name="Rectángulo 36"/>
          <p:cNvSpPr/>
          <p:nvPr/>
        </p:nvSpPr>
        <p:spPr>
          <a:xfrm>
            <a:off x="3482197" y="2431497"/>
            <a:ext cx="448574" cy="3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*</a:t>
            </a:r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5046453" y="2402007"/>
            <a:ext cx="448574" cy="39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*</a:t>
            </a:r>
            <a:endParaRPr lang="es-PA" dirty="0">
              <a:solidFill>
                <a:schemeClr val="tx1"/>
              </a:solidFill>
            </a:endParaRPr>
          </a:p>
        </p:txBody>
      </p:sp>
      <p:cxnSp>
        <p:nvCxnSpPr>
          <p:cNvPr id="39" name="Conector recto de flecha 38"/>
          <p:cNvCxnSpPr/>
          <p:nvPr/>
        </p:nvCxnSpPr>
        <p:spPr>
          <a:xfrm flipV="1">
            <a:off x="2216989" y="2600741"/>
            <a:ext cx="791475" cy="5133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>
            <a:stCxn id="37" idx="3"/>
            <a:endCxn id="35" idx="1"/>
          </p:cNvCxnSpPr>
          <p:nvPr/>
        </p:nvCxnSpPr>
        <p:spPr>
          <a:xfrm flipV="1">
            <a:off x="3930771" y="2603699"/>
            <a:ext cx="667108" cy="265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/>
          <p:cNvSpPr/>
          <p:nvPr/>
        </p:nvSpPr>
        <p:spPr>
          <a:xfrm>
            <a:off x="1698326" y="3114136"/>
            <a:ext cx="914400" cy="3335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>
                <a:solidFill>
                  <a:schemeClr val="tx1"/>
                </a:solidFill>
              </a:rPr>
              <a:t>raiz</a:t>
            </a:r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47830" y="396109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S" dirty="0"/>
              <a:t>Ahora el primer nodo de la pila es el que </a:t>
            </a:r>
            <a:r>
              <a:rPr lang="es-US" dirty="0" smtClean="0"/>
              <a:t>almacenara en </a:t>
            </a:r>
            <a:r>
              <a:rPr lang="es-US" dirty="0"/>
              <a:t>el valor cuatro. </a:t>
            </a:r>
          </a:p>
          <a:p>
            <a:r>
              <a:rPr lang="es-US" dirty="0"/>
              <a:t>Raíz apunta a dicho nodo. </a:t>
            </a:r>
          </a:p>
          <a:p>
            <a:r>
              <a:rPr lang="es-US" dirty="0"/>
              <a:t>Recordemos que raíz es el puntero externo a la lista que almacena la dirección del primer nodo.</a:t>
            </a:r>
          </a:p>
          <a:p>
            <a:r>
              <a:rPr lang="es-US" dirty="0"/>
              <a:t>El nodo que acabamos de insertar en el campo puntero guarda la dirección del nodo que almacena el valor 10.</a:t>
            </a:r>
          </a:p>
        </p:txBody>
      </p:sp>
    </p:spTree>
    <p:extLst>
      <p:ext uri="{BB962C8B-B14F-4D97-AF65-F5344CB8AC3E}">
        <p14:creationId xmlns:p14="http://schemas.microsoft.com/office/powerpoint/2010/main" val="704686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1ECA2-5B36-40BF-B16C-AD44B0EB4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77" y="457201"/>
            <a:ext cx="7039155" cy="785004"/>
          </a:xfrm>
        </p:spPr>
        <p:txBody>
          <a:bodyPr>
            <a:normAutofit/>
          </a:bodyPr>
          <a:lstStyle/>
          <a:p>
            <a:r>
              <a:rPr lang="es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¿Cuál se </a:t>
            </a:r>
            <a:r>
              <a:rPr lang="es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nodo deberíamos  extraer?</a:t>
            </a:r>
            <a:endParaRPr lang="es-P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9DF86E-BAFB-47DF-88E3-B2801BD8B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373" y="1777744"/>
            <a:ext cx="6993942" cy="7929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Ahora qué sucede si extraemos un nodo de la pila.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sabemos en una pila se extrae el </a:t>
            </a:r>
            <a:r>
              <a:rPr lang="es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último</a:t>
            </a:r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entrar.</a:t>
            </a:r>
          </a:p>
          <a:p>
            <a:pPr marL="0" indent="0">
              <a:buNone/>
            </a:pPr>
            <a:endParaRPr lang="es-P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D03633B-3729-4A64-93A0-556837667D12}"/>
              </a:ext>
            </a:extLst>
          </p:cNvPr>
          <p:cNvSpPr txBox="1"/>
          <p:nvPr/>
        </p:nvSpPr>
        <p:spPr>
          <a:xfrm>
            <a:off x="1125340" y="1242205"/>
            <a:ext cx="3032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P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4 o el 10</a:t>
            </a:r>
            <a:endParaRPr lang="es-P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A136A15-07B2-435B-8D9E-7D76E48AF92C}"/>
              </a:ext>
            </a:extLst>
          </p:cNvPr>
          <p:cNvSpPr/>
          <p:nvPr/>
        </p:nvSpPr>
        <p:spPr>
          <a:xfrm>
            <a:off x="5424023" y="5639836"/>
            <a:ext cx="6552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US" sz="2800" dirty="0">
              <a:solidFill>
                <a:schemeClr val="accent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71" y="2764651"/>
            <a:ext cx="3210373" cy="1352739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67971" y="4901172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pila ha quedado con un nodo.</a:t>
            </a:r>
          </a:p>
          <a:p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 que tener cuidado que si se </a:t>
            </a:r>
            <a:r>
              <a:rPr lang="es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extrae</a:t>
            </a:r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nuevo </a:t>
            </a:r>
            <a:r>
              <a:rPr lang="es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nodo</a:t>
            </a:r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pila quedará vacía y </a:t>
            </a:r>
            <a:r>
              <a:rPr lang="es-US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s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podrá extraer otros valores.</a:t>
            </a:r>
            <a:endParaRPr lang="es-P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910" y="2283571"/>
            <a:ext cx="1829055" cy="2314898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FBDED1A4-B138-4AB0-8225-478E6694683B}"/>
              </a:ext>
            </a:extLst>
          </p:cNvPr>
          <p:cNvSpPr txBox="1"/>
          <p:nvPr/>
        </p:nvSpPr>
        <p:spPr>
          <a:xfrm>
            <a:off x="3870717" y="4584770"/>
            <a:ext cx="373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1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013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F71CF-BCE1-40E0-B6FF-7E3C5269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380" y="397177"/>
            <a:ext cx="7261726" cy="1095194"/>
          </a:xfrm>
        </p:spPr>
        <p:txBody>
          <a:bodyPr>
            <a:noAutofit/>
          </a:bodyPr>
          <a:lstStyle/>
          <a:p>
            <a:pPr algn="l"/>
            <a:r>
              <a:rPr lang="es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Pasos para Crear </a:t>
            </a:r>
            <a:r>
              <a:rPr lang="es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 </a:t>
            </a:r>
            <a:r>
              <a:rPr lang="es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inicializar una </a:t>
            </a:r>
            <a:r>
              <a:rPr lang="es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</a:t>
            </a:r>
            <a:r>
              <a:rPr lang="es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c++</a:t>
            </a:r>
            <a:r>
              <a:rPr lang="es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PA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PA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PA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8435E9-3007-44A5-8392-0B3E4A131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381" y="1673525"/>
            <a:ext cx="3491982" cy="1820173"/>
          </a:xfrm>
        </p:spPr>
        <p:txBody>
          <a:bodyPr>
            <a:normAutofit/>
          </a:bodyPr>
          <a:lstStyle/>
          <a:p>
            <a:pPr marL="0" indent="0">
              <a:buClr>
                <a:srgbClr val="22F30C"/>
              </a:buClr>
              <a:buNone/>
            </a:pPr>
            <a:r>
              <a:rPr lang="es-US" dirty="0" err="1"/>
              <a:t>struct</a:t>
            </a:r>
            <a:r>
              <a:rPr lang="es-US" dirty="0"/>
              <a:t> Nodo{</a:t>
            </a:r>
          </a:p>
          <a:p>
            <a:pPr marL="0" indent="0">
              <a:buClr>
                <a:srgbClr val="22F30C"/>
              </a:buClr>
              <a:buNone/>
            </a:pPr>
            <a:r>
              <a:rPr lang="es-US" dirty="0"/>
              <a:t>	int dato;</a:t>
            </a:r>
          </a:p>
          <a:p>
            <a:pPr marL="0" indent="0">
              <a:buClr>
                <a:srgbClr val="22F30C"/>
              </a:buClr>
              <a:buNone/>
            </a:pPr>
            <a:r>
              <a:rPr lang="es-US" dirty="0"/>
              <a:t>	Nodo *siguiente;</a:t>
            </a:r>
          </a:p>
          <a:p>
            <a:pPr marL="0" indent="0">
              <a:buClr>
                <a:srgbClr val="22F30C"/>
              </a:buClr>
              <a:buNone/>
            </a:pPr>
            <a:r>
              <a:rPr lang="es-US" dirty="0"/>
              <a:t>};</a:t>
            </a:r>
            <a:endParaRPr lang="es-PA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39" y="1676155"/>
            <a:ext cx="4639322" cy="350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4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2A765-451E-45F9-A3CA-9557A57BE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476" y="600974"/>
            <a:ext cx="3989558" cy="606725"/>
          </a:xfrm>
        </p:spPr>
        <p:txBody>
          <a:bodyPr>
            <a:noAutofit/>
          </a:bodyPr>
          <a:lstStyle/>
          <a:p>
            <a:pPr algn="ctr"/>
            <a:r>
              <a:rPr lang="es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Función Insertar </a:t>
            </a:r>
            <a:r>
              <a:rPr lang="es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(push) </a:t>
            </a:r>
            <a:r>
              <a:rPr lang="es-P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P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P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0A0AC2-33EF-4DD2-B64D-4A879EB63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PA" dirty="0"/>
              <a:t>	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A03F87C-8B07-467E-9F15-538925F463E7}"/>
              </a:ext>
            </a:extLst>
          </p:cNvPr>
          <p:cNvSpPr/>
          <p:nvPr/>
        </p:nvSpPr>
        <p:spPr>
          <a:xfrm>
            <a:off x="545340" y="1368850"/>
            <a:ext cx="61660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{</a:t>
            </a:r>
          </a:p>
          <a:p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P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&lt;&lt;"Ingrese un valor ";</a:t>
            </a:r>
          </a:p>
          <a:p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P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&gt;&gt; dato;</a:t>
            </a:r>
          </a:p>
          <a:p>
            <a:r>
              <a:rPr lang="es-PA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PA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agregarPila</a:t>
            </a:r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(pila, dato);</a:t>
            </a:r>
          </a:p>
          <a:p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P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&lt;&lt;"\n Desea agregar otro </a:t>
            </a:r>
            <a:r>
              <a:rPr lang="es-P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elelmento</a:t>
            </a:r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la Pila (S/N)";</a:t>
            </a:r>
          </a:p>
          <a:p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P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respuesta;</a:t>
            </a:r>
          </a:p>
          <a:p>
            <a:endParaRPr lang="es-P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r>
              <a:rPr lang="es-P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((respuesta=='s')|| (respuesta== 'S'))</a:t>
            </a:r>
          </a:p>
        </p:txBody>
      </p:sp>
    </p:spTree>
    <p:extLst>
      <p:ext uri="{BB962C8B-B14F-4D97-AF65-F5344CB8AC3E}">
        <p14:creationId xmlns:p14="http://schemas.microsoft.com/office/powerpoint/2010/main" val="345829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8B5FFD-A9FA-4493-ACC7-94F8ED41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374"/>
          </a:xfrm>
        </p:spPr>
        <p:txBody>
          <a:bodyPr/>
          <a:lstStyle/>
          <a:p>
            <a:pPr algn="ctr"/>
            <a:r>
              <a:rPr lang="es-P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Función Agregar</a:t>
            </a:r>
            <a:endParaRPr lang="es-P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9906C-D371-45D5-8C54-E477D265E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49" y="1673860"/>
            <a:ext cx="7011478" cy="3808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agregarPila</a:t>
            </a: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(Nodo *&amp;pila , </a:t>
            </a:r>
            <a:r>
              <a:rPr lang="es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n){</a:t>
            </a:r>
          </a:p>
          <a:p>
            <a:pPr marL="0" indent="0">
              <a:buNone/>
            </a:pP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Nodo *</a:t>
            </a:r>
            <a:r>
              <a:rPr lang="es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nuevo_nodo</a:t>
            </a: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new_Nodo</a:t>
            </a: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nuevo_nodo</a:t>
            </a: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dato=n; </a:t>
            </a:r>
          </a:p>
          <a:p>
            <a:pPr marL="0" indent="0">
              <a:buNone/>
            </a:pP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nuevo_nodo</a:t>
            </a: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siguiente =pila; </a:t>
            </a:r>
          </a:p>
          <a:p>
            <a:pPr marL="0" indent="0">
              <a:buNone/>
            </a:pP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pila= </a:t>
            </a:r>
            <a:r>
              <a:rPr lang="es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nuevo_nodo</a:t>
            </a: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marL="0" indent="0">
              <a:buNone/>
            </a:pP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&lt;&lt; "\</a:t>
            </a:r>
            <a:r>
              <a:rPr lang="es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elemento "&lt;&lt;n &lt;&lt;" ha sido agregado a pila correctamente";</a:t>
            </a:r>
          </a:p>
          <a:p>
            <a:pPr marL="0" indent="0">
              <a:buNone/>
            </a:pPr>
            <a:r>
              <a:rPr lang="es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s-P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4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8C92B-3EF0-43C6-922E-982251AC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050606" cy="684362"/>
          </a:xfrm>
        </p:spPr>
        <p:txBody>
          <a:bodyPr>
            <a:normAutofit fontScale="90000"/>
          </a:bodyPr>
          <a:lstStyle/>
          <a:p>
            <a:r>
              <a:rPr lang="es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Función eliminar o borrar </a:t>
            </a:r>
            <a:r>
              <a:rPr lang="es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(pop)</a:t>
            </a:r>
            <a:r>
              <a:rPr lang="es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9076AD-A8A2-4046-A7B4-DE32F9142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77" y="1634378"/>
            <a:ext cx="6724130" cy="3274053"/>
          </a:xfrm>
        </p:spPr>
        <p:txBody>
          <a:bodyPr/>
          <a:lstStyle/>
          <a:p>
            <a:pPr marL="0" indent="0">
              <a:buNone/>
            </a:pPr>
            <a:r>
              <a:rPr lang="es-P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P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(pila!=NULL) {</a:t>
            </a:r>
          </a:p>
          <a:p>
            <a:pPr marL="0" indent="0">
              <a:buNone/>
            </a:pPr>
            <a:r>
              <a:rPr lang="es-PA" sz="1600" dirty="0" err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eliminarPila</a:t>
            </a:r>
            <a:r>
              <a:rPr lang="es-PA" sz="1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(pila</a:t>
            </a:r>
            <a:r>
              <a:rPr lang="es-PA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dato);</a:t>
            </a:r>
          </a:p>
          <a:p>
            <a:pPr marL="457200" lvl="1" indent="0">
              <a:buNone/>
            </a:pPr>
            <a:r>
              <a:rPr lang="es-P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P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(pila != NULL){</a:t>
            </a:r>
          </a:p>
          <a:p>
            <a:pPr marL="457200" lvl="1" indent="0">
              <a:buNone/>
            </a:pPr>
            <a:r>
              <a:rPr lang="es-P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s-P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dato&lt;&lt;" ,";	</a:t>
            </a:r>
          </a:p>
          <a:p>
            <a:pPr marL="0" indent="0">
              <a:buNone/>
            </a:pPr>
            <a:r>
              <a:rPr lang="es-P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457200" lvl="1" indent="0">
              <a:buNone/>
            </a:pPr>
            <a:r>
              <a:rPr lang="es-P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s-P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914400" lvl="2" indent="0">
              <a:buNone/>
            </a:pPr>
            <a:r>
              <a:rPr lang="es-P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s-P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dato&lt;&lt;" .";</a:t>
            </a:r>
          </a:p>
          <a:p>
            <a:pPr marL="457200" lvl="1" indent="0">
              <a:buNone/>
            </a:pPr>
            <a:r>
              <a:rPr lang="es-P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r>
              <a:rPr lang="es-P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048422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77B22-AC0A-428C-B917-92A94C656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Función </a:t>
            </a:r>
            <a:r>
              <a:rPr lang="es-P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borrar</a:t>
            </a:r>
            <a:endParaRPr lang="es-P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C0E77D-4C5D-4B9E-B78C-E31430659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96" y="1487728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sacarPila(Nodo *&amp;pila, int &amp;n){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nodo *aux =pila;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n= aux-&gt;dato;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pila= aux-&gt;siguiente;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delete aux;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s-P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46DAC-ED4B-4643-A0F6-4BA48DF57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5415" y="2075504"/>
            <a:ext cx="3654569" cy="2042725"/>
          </a:xfrm>
        </p:spPr>
        <p:txBody>
          <a:bodyPr>
            <a:normAutofit/>
          </a:bodyPr>
          <a:lstStyle/>
          <a:p>
            <a:r>
              <a:rPr lang="es-PA" dirty="0"/>
              <a:t>PILAS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B14A196-A050-48D0-B56E-760230D9B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901" y="1280534"/>
            <a:ext cx="2952750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635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8CB2B0-C400-4466-A6AC-E17159AA9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una pila?</a:t>
            </a:r>
            <a:br>
              <a:rPr lang="es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P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0CA8A5-EFC1-4EF5-91DF-3EF7994A3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pila (</a:t>
            </a:r>
            <a:r>
              <a:rPr lang="es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es una estructura de datos, que consta de una serie de datos, en la cual las </a:t>
            </a:r>
            <a:r>
              <a:rPr lang="es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insercione</a:t>
            </a: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y </a:t>
            </a:r>
            <a:r>
              <a:rPr lang="es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eliminacione</a:t>
            </a: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se hacen por </a:t>
            </a:r>
            <a:r>
              <a:rPr lang="es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extremo</a:t>
            </a: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llamado </a:t>
            </a:r>
            <a:r>
              <a:rPr lang="es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cima</a:t>
            </a: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s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es-PA" dirty="0"/>
          </a:p>
        </p:txBody>
      </p:sp>
      <p:sp>
        <p:nvSpPr>
          <p:cNvPr id="4" name="Rectángulo 3"/>
          <p:cNvSpPr/>
          <p:nvPr/>
        </p:nvSpPr>
        <p:spPr>
          <a:xfrm>
            <a:off x="677334" y="3244334"/>
            <a:ext cx="1398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A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CONCEPTO</a:t>
            </a:r>
            <a:endParaRPr lang="es-P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58473" y="361366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s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comporta como una </a:t>
            </a:r>
            <a:r>
              <a:rPr lang="es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pila</a:t>
            </a: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 las inserciones y extracciones las hacemos por un mismo lado de la lista.</a:t>
            </a:r>
          </a:p>
          <a:p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También se las llama listas LIFO </a:t>
            </a:r>
          </a:p>
          <a:p>
            <a:pPr lvl="1"/>
            <a:r>
              <a:rPr lang="es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endParaRPr lang="es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</a:p>
          <a:p>
            <a:pPr lvl="1"/>
            <a:r>
              <a:rPr lang="es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endParaRPr lang="es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es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Último en entrar primero en salir.</a:t>
            </a:r>
            <a:endParaRPr lang="es-P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328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FB76E8-2231-41B8-9C0F-7DB135DE0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s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P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E1051-A419-49BE-9FC1-09CCDA2D2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</a:t>
            </a:r>
            <a:r>
              <a:rPr lang="es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pila</a:t>
            </a: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ser una </a:t>
            </a:r>
            <a:r>
              <a:rPr lang="es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</a:t>
            </a: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puede almacenar en el campo de información cualquier tipo de valor:</a:t>
            </a:r>
          </a:p>
          <a:p>
            <a:pPr lvl="1"/>
            <a:r>
              <a:rPr lang="es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endParaRPr lang="es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endParaRPr lang="es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</a:t>
            </a:r>
            <a:endParaRPr lang="es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Vector de caracteres</a:t>
            </a:r>
          </a:p>
          <a:p>
            <a:pPr lvl="1"/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objeto</a:t>
            </a:r>
          </a:p>
          <a:p>
            <a:pPr lvl="1"/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etc.</a:t>
            </a:r>
          </a:p>
          <a:p>
            <a:pPr marL="0" indent="0">
              <a:buNone/>
            </a:pP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2976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51A8B-3510-4BCD-A195-AABFD495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Operaciones fundamentales</a:t>
            </a:r>
            <a:r>
              <a:rPr lang="es-US" dirty="0"/>
              <a:t/>
            </a:r>
            <a:br>
              <a:rPr lang="es-US" dirty="0"/>
            </a:br>
            <a:endParaRPr lang="es-PA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47BD14-B805-49FB-8E9A-89E8956DB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operaciones fundamentales </a:t>
            </a:r>
            <a:r>
              <a:rPr lang="es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 la de </a:t>
            </a:r>
            <a:r>
              <a:rPr lang="es-US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introducir</a:t>
            </a:r>
            <a:r>
              <a:rPr lang="es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 </a:t>
            </a:r>
            <a:r>
              <a:rPr lang="es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eliminar</a:t>
            </a:r>
            <a:r>
              <a:rPr lang="es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se hacen por </a:t>
            </a:r>
            <a:r>
              <a:rPr lang="es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s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extremo de la pila llamado cima (</a:t>
            </a:r>
            <a:r>
              <a:rPr lang="es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es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es-ES_tradnl" altLang="es-PA" dirty="0" smtClean="0">
                <a:solidFill>
                  <a:schemeClr val="tx2"/>
                </a:solidFill>
              </a:rPr>
              <a:t>Operaciones básicas:</a:t>
            </a:r>
          </a:p>
          <a:p>
            <a:pPr marL="0" indent="0">
              <a:buNone/>
            </a:pPr>
            <a:endParaRPr lang="es-PA" dirty="0"/>
          </a:p>
        </p:txBody>
      </p:sp>
      <p:sp>
        <p:nvSpPr>
          <p:cNvPr id="4" name="Rectángulo 3"/>
          <p:cNvSpPr/>
          <p:nvPr/>
        </p:nvSpPr>
        <p:spPr>
          <a:xfrm>
            <a:off x="6177093" y="3362311"/>
            <a:ext cx="30004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6C6CAA"/>
              </a:buClr>
            </a:pPr>
            <a:r>
              <a:rPr lang="es-ES_tradnl" altLang="es-PA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PUSH: </a:t>
            </a:r>
            <a:r>
              <a:rPr lang="es-ES_tradnl" alt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apilar, meter</a:t>
            </a:r>
          </a:p>
          <a:p>
            <a:pPr>
              <a:buClr>
                <a:srgbClr val="6C6CAA"/>
              </a:buClr>
            </a:pPr>
            <a:endParaRPr lang="es-ES_tradnl" altLang="es-P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C6CAA"/>
              </a:buClr>
            </a:pPr>
            <a:r>
              <a:rPr lang="es-ES_tradnl" altLang="es-PA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POP: </a:t>
            </a:r>
            <a:r>
              <a:rPr lang="es-ES_tradnl" alt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desapilar, sacar</a:t>
            </a:r>
          </a:p>
          <a:p>
            <a:pPr>
              <a:buClr>
                <a:srgbClr val="6C6CAA"/>
              </a:buClr>
            </a:pPr>
            <a:endParaRPr lang="es-ES_tradnl" altLang="es-P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C6CAA"/>
              </a:buClr>
            </a:pPr>
            <a:r>
              <a:rPr lang="es-ES_tradnl" altLang="es-PA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es-ES_tradnl" alt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cima, tope</a:t>
            </a:r>
            <a:endParaRPr lang="es-P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8" y="3362311"/>
            <a:ext cx="3840741" cy="31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BFE66-B0CB-4A23-95C4-3B45A16B5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698" y="354034"/>
            <a:ext cx="7451631" cy="1013372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Operaciones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básicas</a:t>
            </a: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PILA</a:t>
            </a:r>
            <a:b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E46E9B7A-1092-46F0-A80C-5599E95E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65416"/>
              </p:ext>
            </p:extLst>
          </p:nvPr>
        </p:nvGraphicFramePr>
        <p:xfrm>
          <a:off x="1289698" y="1720056"/>
          <a:ext cx="7141238" cy="48197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11941">
                  <a:extLst>
                    <a:ext uri="{9D8B030D-6E8A-4147-A177-3AD203B41FA5}">
                      <a16:colId xmlns:a16="http://schemas.microsoft.com/office/drawing/2014/main" val="3508719333"/>
                    </a:ext>
                  </a:extLst>
                </a:gridCol>
                <a:gridCol w="3829297">
                  <a:extLst>
                    <a:ext uri="{9D8B030D-6E8A-4147-A177-3AD203B41FA5}">
                      <a16:colId xmlns:a16="http://schemas.microsoft.com/office/drawing/2014/main" val="4128305577"/>
                    </a:ext>
                  </a:extLst>
                </a:gridCol>
              </a:tblGrid>
              <a:tr h="560900">
                <a:tc>
                  <a:txBody>
                    <a:bodyPr/>
                    <a:lstStyle/>
                    <a:p>
                      <a:pPr algn="ctr"/>
                      <a:r>
                        <a:rPr lang="es-P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Función </a:t>
                      </a:r>
                      <a:endParaRPr lang="es-P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79" marR="155927" marT="155927" marB="1559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Definición</a:t>
                      </a:r>
                      <a:endParaRPr lang="es-PA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79" marR="155927" marT="155927" marB="155927"/>
                </a:tc>
                <a:extLst>
                  <a:ext uri="{0D108BD9-81ED-4DB2-BD59-A6C34878D82A}">
                    <a16:rowId xmlns:a16="http://schemas.microsoft.com/office/drawing/2014/main" val="1046337138"/>
                  </a:ext>
                </a:extLst>
              </a:tr>
              <a:tr h="689425">
                <a:tc>
                  <a:txBody>
                    <a:bodyPr/>
                    <a:lstStyle/>
                    <a:p>
                      <a:r>
                        <a:rPr lang="es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Crear o inicializar  </a:t>
                      </a:r>
                      <a:endParaRPr lang="es-P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79" marR="135137" marT="135137" marB="135137"/>
                </a:tc>
                <a:tc>
                  <a:txBody>
                    <a:bodyPr/>
                    <a:lstStyle/>
                    <a:p>
                      <a:r>
                        <a:rPr lang="es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inicializar una pila (p) vacía</a:t>
                      </a:r>
                      <a:endParaRPr lang="es-P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79" marR="135137" marT="135137" marB="135137"/>
                </a:tc>
                <a:extLst>
                  <a:ext uri="{0D108BD9-81ED-4DB2-BD59-A6C34878D82A}">
                    <a16:rowId xmlns:a16="http://schemas.microsoft.com/office/drawing/2014/main" val="3042205661"/>
                  </a:ext>
                </a:extLst>
              </a:tr>
              <a:tr h="689425">
                <a:tc>
                  <a:txBody>
                    <a:bodyPr/>
                    <a:lstStyle/>
                    <a:p>
                      <a:r>
                        <a:rPr lang="es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Vaciar </a:t>
                      </a:r>
                      <a:r>
                        <a:rPr lang="es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(empty)   </a:t>
                      </a:r>
                      <a:endParaRPr lang="es-P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79" marR="135137" marT="135137" marB="135137"/>
                </a:tc>
                <a:tc>
                  <a:txBody>
                    <a:bodyPr/>
                    <a:lstStyle/>
                    <a:p>
                      <a:r>
                        <a:rPr lang="es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Determinar si una pila esta vacía</a:t>
                      </a:r>
                      <a:endParaRPr lang="es-P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79" marR="135137" marT="135137" marB="135137"/>
                </a:tc>
                <a:extLst>
                  <a:ext uri="{0D108BD9-81ED-4DB2-BD59-A6C34878D82A}">
                    <a16:rowId xmlns:a16="http://schemas.microsoft.com/office/drawing/2014/main" val="2603149370"/>
                  </a:ext>
                </a:extLst>
              </a:tr>
              <a:tr h="911219">
                <a:tc>
                  <a:txBody>
                    <a:bodyPr/>
                    <a:lstStyle/>
                    <a:p>
                      <a:r>
                        <a:rPr lang="es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Llenar</a:t>
                      </a:r>
                      <a:r>
                        <a:rPr lang="es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       </a:t>
                      </a:r>
                      <a:endParaRPr lang="es-P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79" marR="135137" marT="135137" marB="13513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Determina si la pila se ha llenado.</a:t>
                      </a:r>
                    </a:p>
                    <a:p>
                      <a:endParaRPr lang="es-P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79" marR="135137" marT="135137" marB="135137"/>
                </a:tc>
                <a:extLst>
                  <a:ext uri="{0D108BD9-81ED-4DB2-BD59-A6C34878D82A}">
                    <a16:rowId xmlns:a16="http://schemas.microsoft.com/office/drawing/2014/main" val="1137419802"/>
                  </a:ext>
                </a:extLst>
              </a:tr>
              <a:tr h="911219">
                <a:tc>
                  <a:txBody>
                    <a:bodyPr/>
                    <a:lstStyle/>
                    <a:p>
                      <a:r>
                        <a:rPr lang="es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Introducir </a:t>
                      </a:r>
                      <a:r>
                        <a:rPr lang="es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(push) </a:t>
                      </a:r>
                      <a:endParaRPr lang="es-P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79" marR="135137" marT="135137" marB="13513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Inserta un elemento en la </a:t>
                      </a:r>
                      <a:r>
                        <a:rPr lang="es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corana </a:t>
                      </a:r>
                      <a:r>
                        <a:rPr lang="es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la pila.</a:t>
                      </a:r>
                    </a:p>
                    <a:p>
                      <a:endParaRPr lang="es-P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79" marR="135137" marT="135137" marB="135137"/>
                </a:tc>
                <a:extLst>
                  <a:ext uri="{0D108BD9-81ED-4DB2-BD59-A6C34878D82A}">
                    <a16:rowId xmlns:a16="http://schemas.microsoft.com/office/drawing/2014/main" val="2640598738"/>
                  </a:ext>
                </a:extLst>
              </a:tr>
              <a:tr h="911219">
                <a:tc>
                  <a:txBody>
                    <a:bodyPr/>
                    <a:lstStyle/>
                    <a:p>
                      <a:r>
                        <a:rPr lang="es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Eliminar </a:t>
                      </a:r>
                      <a:r>
                        <a:rPr lang="es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(pop) </a:t>
                      </a:r>
                      <a:endParaRPr lang="es-P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79" marR="135137" marT="135137" marB="135137"/>
                </a:tc>
                <a:tc>
                  <a:txBody>
                    <a:bodyPr/>
                    <a:lstStyle/>
                    <a:p>
                      <a:r>
                        <a:rPr lang="es-US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Recupera y elimina el último elemento en la cima de la pila.</a:t>
                      </a:r>
                      <a:endParaRPr lang="es-PA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9879" marR="135137" marT="135137" marB="135137"/>
                </a:tc>
                <a:extLst>
                  <a:ext uri="{0D108BD9-81ED-4DB2-BD59-A6C34878D82A}">
                    <a16:rowId xmlns:a16="http://schemas.microsoft.com/office/drawing/2014/main" val="1128784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20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05934-B539-48D5-B43C-1728A33D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2" y="41005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es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Llamado </a:t>
            </a:r>
            <a:r>
              <a:rPr lang="es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s-US" sz="36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US" sz="3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funciones.</a:t>
            </a:r>
            <a:r>
              <a:rPr lang="es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US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PA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DC8E3A-9B90-4B6C-A05E-95AB6963E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238" y="1464042"/>
            <a:ext cx="6123783" cy="4988516"/>
          </a:xfrm>
        </p:spPr>
        <p:txBody>
          <a:bodyPr anchor="t">
            <a:normAutofit/>
          </a:bodyPr>
          <a:lstStyle/>
          <a:p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programa principal llama a una </a:t>
            </a:r>
            <a:r>
              <a:rPr lang="es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función y la </a:t>
            </a: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función llama a otra función</a:t>
            </a:r>
            <a:r>
              <a:rPr lang="es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Ejemplo: factoriales</a:t>
            </a:r>
          </a:p>
          <a:p>
            <a:pPr marL="0" indent="0">
              <a:buNone/>
            </a:pPr>
            <a:r>
              <a:rPr lang="es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Escriba un programa que calcule el factorial (!) de un entero positivo</a:t>
            </a:r>
          </a:p>
          <a:p>
            <a:pPr marL="0" indent="0">
              <a:buNone/>
            </a:pPr>
            <a:r>
              <a:rPr lang="es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0!=1</a:t>
            </a:r>
          </a:p>
          <a:p>
            <a:pPr marL="0" indent="0">
              <a:buNone/>
            </a:pPr>
            <a:r>
              <a:rPr lang="es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1!=1</a:t>
            </a:r>
          </a:p>
          <a:p>
            <a:pPr marL="0" indent="0">
              <a:buNone/>
            </a:pPr>
            <a:r>
              <a:rPr lang="es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2!=2                                      2!=2*1!</a:t>
            </a:r>
          </a:p>
          <a:p>
            <a:pPr marL="0" indent="0">
              <a:buNone/>
            </a:pPr>
            <a:r>
              <a:rPr lang="es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3!=6                                      3!=3*2!</a:t>
            </a:r>
          </a:p>
          <a:p>
            <a:pPr marL="0" indent="0">
              <a:buNone/>
            </a:pPr>
            <a:r>
              <a:rPr lang="es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4!=24                                    4!=4*3!</a:t>
            </a:r>
          </a:p>
          <a:p>
            <a:pPr marL="0" indent="0">
              <a:buNone/>
            </a:pPr>
            <a:r>
              <a:rPr lang="es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5!=120                                  5!=5*4!</a:t>
            </a:r>
            <a:endParaRPr lang="es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PA" sz="1600" dirty="0"/>
          </a:p>
        </p:txBody>
      </p:sp>
      <p:sp>
        <p:nvSpPr>
          <p:cNvPr id="4" name="Flecha izquierda 3"/>
          <p:cNvSpPr/>
          <p:nvPr/>
        </p:nvSpPr>
        <p:spPr>
          <a:xfrm rot="10800000">
            <a:off x="2544792" y="4502990"/>
            <a:ext cx="1319842" cy="1466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4" name="Flecha izquierda 33"/>
          <p:cNvSpPr/>
          <p:nvPr/>
        </p:nvSpPr>
        <p:spPr>
          <a:xfrm rot="10800000">
            <a:off x="2544791" y="4945095"/>
            <a:ext cx="1319842" cy="1466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6" name="Flecha izquierda 35"/>
          <p:cNvSpPr/>
          <p:nvPr/>
        </p:nvSpPr>
        <p:spPr>
          <a:xfrm rot="10800000">
            <a:off x="2544792" y="5401574"/>
            <a:ext cx="1319842" cy="1466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7" name="Flecha izquierda 36"/>
          <p:cNvSpPr/>
          <p:nvPr/>
        </p:nvSpPr>
        <p:spPr>
          <a:xfrm rot="10800000">
            <a:off x="2544791" y="5770354"/>
            <a:ext cx="1319842" cy="1466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681837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EBD9F-2E4C-48E2-98DB-3573F67A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545" y="1288417"/>
            <a:ext cx="4123738" cy="1433323"/>
          </a:xfrm>
        </p:spPr>
        <p:txBody>
          <a:bodyPr>
            <a:normAutofit/>
          </a:bodyPr>
          <a:lstStyle/>
          <a:p>
            <a:pPr algn="l"/>
            <a:r>
              <a:rPr lang="es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Condiciones</a:t>
            </a:r>
            <a:r>
              <a:rPr lang="es-US" sz="3200" dirty="0">
                <a:solidFill>
                  <a:schemeClr val="tx2"/>
                </a:solidFill>
              </a:rPr>
              <a:t/>
            </a:r>
            <a:br>
              <a:rPr lang="es-US" sz="3200" dirty="0">
                <a:solidFill>
                  <a:schemeClr val="tx2"/>
                </a:solidFill>
              </a:rPr>
            </a:br>
            <a:endParaRPr lang="es-PA" sz="3200" dirty="0">
              <a:solidFill>
                <a:schemeClr val="tx2"/>
              </a:solidFill>
            </a:endParaRPr>
          </a:p>
        </p:txBody>
      </p:sp>
      <p:pic>
        <p:nvPicPr>
          <p:cNvPr id="12290" name="Picture 2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872CBF7-929F-4DFF-B4D8-31BF0736A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" r="32336" b="2732"/>
          <a:stretch/>
        </p:blipFill>
        <p:spPr bwMode="auto">
          <a:xfrm>
            <a:off x="454152" y="1095555"/>
            <a:ext cx="5641848" cy="466689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849545" y="2005079"/>
            <a:ext cx="32482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Último condición </a:t>
            </a: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abrirse, primero en cerrarse.</a:t>
            </a:r>
          </a:p>
          <a:p>
            <a:pPr>
              <a:buClr>
                <a:srgbClr val="F48473"/>
              </a:buClr>
            </a:pP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Condiciones anidadas</a:t>
            </a:r>
            <a:r>
              <a:rPr lang="es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48473"/>
              </a:buClr>
            </a:pPr>
            <a:r>
              <a:rPr lang="es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Última </a:t>
            </a:r>
            <a:r>
              <a:rPr lang="es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condición en abrirse, primera en cerrarse.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9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B867F-77AD-469E-95E0-B512BDF16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291" y="370936"/>
            <a:ext cx="7953554" cy="724619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5400" dirty="0" smtClean="0"/>
              <a:t>¿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Cómo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pila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c?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65517" y="140501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EFF67"/>
              </a:buClr>
            </a:pPr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pila </a:t>
            </a:r>
            <a:r>
              <a:rPr lang="es-P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contiene:</a:t>
            </a:r>
          </a:p>
          <a:p>
            <a:pPr>
              <a:buClr>
                <a:srgbClr val="FEFF67"/>
              </a:buClr>
            </a:pPr>
            <a:r>
              <a:rPr lang="es-P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dato</a:t>
            </a:r>
          </a:p>
          <a:p>
            <a:pPr lvl="1">
              <a:buClr>
                <a:srgbClr val="FEFF67"/>
              </a:buClr>
            </a:pPr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puntero que apunta al siguiente elemento. (el puntero apunta a la posición debajo en la pila</a:t>
            </a:r>
            <a:r>
              <a:rPr lang="es-P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1">
              <a:buClr>
                <a:srgbClr val="FEFF67"/>
              </a:buClr>
            </a:pPr>
            <a:r>
              <a:rPr lang="es-P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P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dato + el puntero = nodo dentro de la estructura.</a:t>
            </a:r>
          </a:p>
        </p:txBody>
      </p:sp>
      <p:pic>
        <p:nvPicPr>
          <p:cNvPr id="57" name="Picture 4">
            <a:extLst>
              <a:ext uri="{FF2B5EF4-FFF2-40B4-BE49-F238E27FC236}">
                <a16:creationId xmlns:a16="http://schemas.microsoft.com/office/drawing/2014/main" id="{2054CDA2-ED3C-4AF6-8759-54517EE2F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" r="4725" b="-4"/>
          <a:stretch/>
        </p:blipFill>
        <p:spPr>
          <a:xfrm>
            <a:off x="1009291" y="3761116"/>
            <a:ext cx="2588849" cy="2277679"/>
          </a:xfrm>
          <a:prstGeom prst="rect">
            <a:avLst/>
          </a:prstGeom>
          <a:ln w="12700">
            <a:noFill/>
          </a:ln>
        </p:spPr>
      </p:pic>
      <p:sp>
        <p:nvSpPr>
          <p:cNvPr id="6" name="Rectángulo 5"/>
          <p:cNvSpPr/>
          <p:nvPr/>
        </p:nvSpPr>
        <p:spPr>
          <a:xfrm>
            <a:off x="5167224" y="3931884"/>
            <a:ext cx="1173192" cy="250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  <a:endParaRPr lang="es-P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5167224" y="4199950"/>
            <a:ext cx="1173192" cy="2501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Siguiente</a:t>
            </a:r>
            <a:endParaRPr lang="es-P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ángulo 63"/>
          <p:cNvSpPr/>
          <p:nvPr/>
        </p:nvSpPr>
        <p:spPr>
          <a:xfrm>
            <a:off x="6659594" y="3381464"/>
            <a:ext cx="1173192" cy="293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dirty="0" smtClean="0"/>
              <a:t>Inicio</a:t>
            </a:r>
            <a:endParaRPr lang="es-PA" dirty="0"/>
          </a:p>
        </p:txBody>
      </p:sp>
      <p:sp>
        <p:nvSpPr>
          <p:cNvPr id="65" name="Rectángulo 64"/>
          <p:cNvSpPr/>
          <p:nvPr/>
        </p:nvSpPr>
        <p:spPr>
          <a:xfrm>
            <a:off x="5167224" y="4693417"/>
            <a:ext cx="1173192" cy="250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</a:p>
        </p:txBody>
      </p:sp>
      <p:sp>
        <p:nvSpPr>
          <p:cNvPr id="66" name="Rectángulo 65"/>
          <p:cNvSpPr/>
          <p:nvPr/>
        </p:nvSpPr>
        <p:spPr>
          <a:xfrm>
            <a:off x="5167224" y="4946458"/>
            <a:ext cx="1173192" cy="2501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Siguiente</a:t>
            </a:r>
          </a:p>
        </p:txBody>
      </p:sp>
      <p:sp>
        <p:nvSpPr>
          <p:cNvPr id="67" name="Rectángulo 66"/>
          <p:cNvSpPr/>
          <p:nvPr/>
        </p:nvSpPr>
        <p:spPr>
          <a:xfrm>
            <a:off x="5128867" y="5565331"/>
            <a:ext cx="1173192" cy="250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Datos</a:t>
            </a:r>
          </a:p>
        </p:txBody>
      </p:sp>
      <p:sp>
        <p:nvSpPr>
          <p:cNvPr id="68" name="Rectángulo 67"/>
          <p:cNvSpPr/>
          <p:nvPr/>
        </p:nvSpPr>
        <p:spPr>
          <a:xfrm>
            <a:off x="5128867" y="5821248"/>
            <a:ext cx="1173192" cy="2501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Siguiente</a:t>
            </a:r>
          </a:p>
        </p:txBody>
      </p:sp>
      <p:cxnSp>
        <p:nvCxnSpPr>
          <p:cNvPr id="34" name="Conector angular 33"/>
          <p:cNvCxnSpPr/>
          <p:nvPr/>
        </p:nvCxnSpPr>
        <p:spPr>
          <a:xfrm rot="10800000" flipV="1">
            <a:off x="6340416" y="3537415"/>
            <a:ext cx="319178" cy="5288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angular 68"/>
          <p:cNvCxnSpPr>
            <a:stCxn id="62" idx="1"/>
            <a:endCxn id="65" idx="1"/>
          </p:cNvCxnSpPr>
          <p:nvPr/>
        </p:nvCxnSpPr>
        <p:spPr>
          <a:xfrm rot="10800000" flipV="1">
            <a:off x="5167224" y="4325032"/>
            <a:ext cx="12700" cy="493467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angular 69"/>
          <p:cNvCxnSpPr>
            <a:stCxn id="66" idx="3"/>
            <a:endCxn id="67" idx="3"/>
          </p:cNvCxnSpPr>
          <p:nvPr/>
        </p:nvCxnSpPr>
        <p:spPr>
          <a:xfrm flipH="1">
            <a:off x="6302059" y="5071541"/>
            <a:ext cx="38357" cy="618873"/>
          </a:xfrm>
          <a:prstGeom prst="bentConnector3">
            <a:avLst>
              <a:gd name="adj1" fmla="val -5959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/>
          <p:cNvCxnSpPr>
            <a:stCxn id="68" idx="1"/>
          </p:cNvCxnSpPr>
          <p:nvPr/>
        </p:nvCxnSpPr>
        <p:spPr>
          <a:xfrm flipH="1">
            <a:off x="4822166" y="5946331"/>
            <a:ext cx="306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ángulo 87"/>
          <p:cNvSpPr/>
          <p:nvPr/>
        </p:nvSpPr>
        <p:spPr>
          <a:xfrm>
            <a:off x="4045789" y="5815496"/>
            <a:ext cx="776377" cy="255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endParaRPr lang="es-P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944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270</TotalTime>
  <Words>922</Words>
  <Application>Microsoft Office PowerPoint</Application>
  <PresentationFormat>Panorámica</PresentationFormat>
  <Paragraphs>140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Times New Roman</vt:lpstr>
      <vt:lpstr>Trebuchet MS</vt:lpstr>
      <vt:lpstr>Wingdings</vt:lpstr>
      <vt:lpstr>Wingdings 3</vt:lpstr>
      <vt:lpstr>Faceta</vt:lpstr>
      <vt:lpstr>Presentación de PowerPoint</vt:lpstr>
      <vt:lpstr>PILAS</vt:lpstr>
      <vt:lpstr>¿Qué es una pila? </vt:lpstr>
      <vt:lpstr>Importante:</vt:lpstr>
      <vt:lpstr>Operaciones fundamentales </vt:lpstr>
      <vt:lpstr>Operaciones básicas de la PILA </vt:lpstr>
      <vt:lpstr>Llamado de funciones. </vt:lpstr>
      <vt:lpstr>Condiciones </vt:lpstr>
      <vt:lpstr>¿ Cómo se comporta una pila en c?</vt:lpstr>
      <vt:lpstr>Presentación de PowerPoint</vt:lpstr>
      <vt:lpstr>Insertaremos el valor numero 4: insertar(4)  Luego de realizar la inserción la lista tipo pila queda de esta siquiente manera:</vt:lpstr>
      <vt:lpstr>¿Cuál se nodo deberíamos  extraer?</vt:lpstr>
      <vt:lpstr>Pasos para Crear o inicializar una  estructura en c++  </vt:lpstr>
      <vt:lpstr>Función Insertar (push)  </vt:lpstr>
      <vt:lpstr>Función Agregar</vt:lpstr>
      <vt:lpstr>Función eliminar o borrar (pop)  </vt:lpstr>
      <vt:lpstr>Función borrar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PILAS</dc:title>
  <dc:creator>Lisbeth Ramos</dc:creator>
  <cp:lastModifiedBy>PC279311</cp:lastModifiedBy>
  <cp:revision>17</cp:revision>
  <dcterms:created xsi:type="dcterms:W3CDTF">2020-05-11T22:03:14Z</dcterms:created>
  <dcterms:modified xsi:type="dcterms:W3CDTF">2022-09-06T16:56:00Z</dcterms:modified>
</cp:coreProperties>
</file>