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3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66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3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68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6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8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5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3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1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8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7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5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5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0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3889" y="1046604"/>
            <a:ext cx="7381301" cy="1762697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/>
              <a:t>INSTRUMENTOS  PARA LA VALIDACIÓN DE MATERIALES IMPRESOS</a:t>
            </a:r>
            <a:endParaRPr lang="es-PA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95531" y="3029565"/>
            <a:ext cx="8915399" cy="195005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dirty="0"/>
              <a:t>L</a:t>
            </a:r>
            <a:r>
              <a:rPr lang="es-PA" sz="2400" dirty="0" smtClean="0"/>
              <a:t>ista de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dirty="0"/>
              <a:t>C</a:t>
            </a:r>
            <a:r>
              <a:rPr lang="es-PA" sz="2400" dirty="0" smtClean="0"/>
              <a:t>uestionario 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dirty="0"/>
              <a:t>I</a:t>
            </a:r>
            <a:r>
              <a:rPr lang="es-PA" sz="2400" dirty="0" smtClean="0"/>
              <a:t>nstrumento de validación por escrito</a:t>
            </a:r>
          </a:p>
          <a:p>
            <a:endParaRPr lang="es-PA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96" y="209320"/>
            <a:ext cx="3258334" cy="3475557"/>
          </a:xfrm>
          <a:prstGeom prst="rect">
            <a:avLst/>
          </a:prstGeom>
        </p:spPr>
      </p:pic>
      <p:pic>
        <p:nvPicPr>
          <p:cNvPr id="1026" name="Picture 2" descr="Educa Panamá|Mi Portal Educ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67" y="5495218"/>
            <a:ext cx="36195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07614" y="5916058"/>
            <a:ext cx="3893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b="1" dirty="0" smtClean="0"/>
              <a:t>Colaboración de Prof. Lourdes Barreno </a:t>
            </a:r>
            <a:r>
              <a:rPr lang="es-PA" sz="1200" b="1" dirty="0" err="1" smtClean="0"/>
              <a:t>Huffman</a:t>
            </a:r>
            <a:endParaRPr lang="es-PA" sz="1200" b="1" dirty="0"/>
          </a:p>
        </p:txBody>
      </p:sp>
    </p:spTree>
    <p:extLst>
      <p:ext uri="{BB962C8B-B14F-4D97-AF65-F5344CB8AC3E}">
        <p14:creationId xmlns:p14="http://schemas.microsoft.com/office/powerpoint/2010/main" val="359649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duca Panamá|Mi Portal Educ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58" y="5953124"/>
            <a:ext cx="36195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Los Libros, Universidad, Dibujado A Mano, Aprendiza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69" y="804230"/>
            <a:ext cx="8779104" cy="57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287130" y="0"/>
            <a:ext cx="7877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Uso del medio impreso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52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  USO DEL MEDIO IMPRESO UTILIDAD DEL MATERIAL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El tamaño es  manejable y cómodo  _______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Hay buena distribución en la presentación visual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La presentación es adecuada____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De posibles sugerencias para mejorar la misma____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El tamaño de la letra es adecuado al lector___</a:t>
            </a:r>
          </a:p>
          <a:p>
            <a:pPr>
              <a:buAutoNum type="arabicPeriod" startAt="5"/>
            </a:pPr>
            <a:r>
              <a:rPr lang="es-PA" b="1" dirty="0" smtClean="0"/>
              <a:t>Utilidad del material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El material invita y motiva a trabajar  ____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El material aporta nuevas experiencias profesionales____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Es un material abierto a nuevas sugerencias y aportes </a:t>
            </a:r>
          </a:p>
          <a:p>
            <a:pPr marL="0" indent="0">
              <a:buNone/>
            </a:pPr>
            <a:endParaRPr lang="es-PA" dirty="0" smtClean="0"/>
          </a:p>
          <a:p>
            <a:r>
              <a:rPr lang="es-PA" dirty="0"/>
              <a:t>Referencias </a:t>
            </a:r>
            <a:r>
              <a:rPr lang="es-PA" dirty="0" smtClean="0"/>
              <a:t>Bibliográficas </a:t>
            </a:r>
            <a:endParaRPr lang="es-PA" dirty="0"/>
          </a:p>
          <a:p>
            <a:pPr marL="0" indent="0">
              <a:buNone/>
            </a:pPr>
            <a:r>
              <a:rPr lang="es-PA" sz="1400" dirty="0" err="1"/>
              <a:t>Ruggiero</a:t>
            </a:r>
            <a:r>
              <a:rPr lang="es-PA" sz="1400" dirty="0"/>
              <a:t>, María S, (1998), C</a:t>
            </a:r>
            <a:r>
              <a:rPr lang="es-PA" sz="1400" i="1" dirty="0"/>
              <a:t>omponente Recursos para el Aprendizaje</a:t>
            </a:r>
            <a:r>
              <a:rPr lang="es-PA" sz="1400" dirty="0"/>
              <a:t>, Panamá</a:t>
            </a:r>
            <a:endParaRPr lang="es-PA" sz="1400" b="1" dirty="0" smtClean="0"/>
          </a:p>
          <a:p>
            <a:pPr marL="0" indent="0">
              <a:buNone/>
            </a:pPr>
            <a:endParaRPr lang="es-PA" b="1" dirty="0" smtClean="0"/>
          </a:p>
          <a:p>
            <a:pPr>
              <a:buAutoNum type="arabicPeriod" startAt="5"/>
            </a:pPr>
            <a:endParaRPr lang="es-PA" b="1" dirty="0" smtClean="0"/>
          </a:p>
          <a:p>
            <a:endParaRPr lang="es-PA" dirty="0" smtClean="0"/>
          </a:p>
          <a:p>
            <a:pPr marL="0" indent="0">
              <a:buNone/>
            </a:pPr>
            <a:endParaRPr lang="es-PA" dirty="0" smtClean="0"/>
          </a:p>
          <a:p>
            <a:endParaRPr lang="es-PA" dirty="0"/>
          </a:p>
        </p:txBody>
      </p:sp>
      <p:pic>
        <p:nvPicPr>
          <p:cNvPr id="4" name="Picture 2" descr="Educa Panamá|Mi Portal Educ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94" y="5779020"/>
            <a:ext cx="36195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5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USO DE LA LISTA DE CONTROL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dirty="0" smtClean="0"/>
              <a:t>Es una guía de los temas a tratar, la misma no constituye un marco de hierro, usted podrá hacer los cambios pertinentes que usted considere necesarios.</a:t>
            </a:r>
          </a:p>
          <a:p>
            <a:pPr algn="just"/>
            <a:r>
              <a:rPr lang="es-PA" dirty="0" smtClean="0"/>
              <a:t>Se debe tomar nota de las respuestas, observaciones y opiniones del equipo validador.</a:t>
            </a:r>
            <a:endParaRPr lang="es-PA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65" y="3712685"/>
            <a:ext cx="4287488" cy="2858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Educa Panamá|Mi Portal Educ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777662"/>
            <a:ext cx="36195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8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3200" b="1" dirty="0" smtClean="0"/>
              <a:t>USO DEL CUESTIONARIO ORAL</a:t>
            </a:r>
            <a:endParaRPr lang="es-PA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Los temas son similares a los de la lista de control, se deberán hacer interrogantes al respecto y llevar un registro sobre las opiniones, observaciones, actitudes y manejo emocional de los presentes.</a:t>
            </a:r>
          </a:p>
          <a:p>
            <a:pPr marL="0" indent="0">
              <a:buNone/>
            </a:pPr>
            <a:endParaRPr lang="es-PA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32" y="3006334"/>
            <a:ext cx="4450814" cy="385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duca Panamá|Mi Portal Educ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70" y="5856138"/>
            <a:ext cx="36195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1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 CUESTIONARIO ESCRITO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dirty="0" smtClean="0"/>
              <a:t>Deben seguir las instrucciones de cada ítem al pie de la letra.</a:t>
            </a:r>
          </a:p>
          <a:p>
            <a:pPr algn="just"/>
            <a:r>
              <a:rPr lang="es-PA" dirty="0" smtClean="0"/>
              <a:t>Antes de evaluar cualquier instrumento sujeto a validación debemos tener presente información referente  al material, asignatura, temática, beneficiarios, nivel o grado y estrategias pedagógicas.</a:t>
            </a:r>
          </a:p>
          <a:p>
            <a:endParaRPr lang="es-PA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27" y="3525397"/>
            <a:ext cx="3128790" cy="3079213"/>
          </a:xfrm>
          <a:prstGeom prst="rect">
            <a:avLst/>
          </a:prstGeom>
        </p:spPr>
      </p:pic>
      <p:pic>
        <p:nvPicPr>
          <p:cNvPr id="4098" name="Picture 2" descr="Educa Panamá|Mi Portal Educ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85" y="5364057"/>
            <a:ext cx="36195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7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8083"/>
          </a:xfrm>
        </p:spPr>
        <p:txBody>
          <a:bodyPr/>
          <a:lstStyle/>
          <a:p>
            <a:pPr algn="ctr"/>
            <a:r>
              <a:rPr lang="es-PA" dirty="0" smtClean="0"/>
              <a:t>LISTA DE CONTROL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9811" y="1432193"/>
            <a:ext cx="9022815" cy="4479029"/>
          </a:xfrm>
        </p:spPr>
        <p:txBody>
          <a:bodyPr/>
          <a:lstStyle/>
          <a:p>
            <a:pPr marL="0" indent="0">
              <a:buNone/>
            </a:pPr>
            <a:r>
              <a:rPr lang="es-PA" b="1" dirty="0" smtClean="0"/>
              <a:t>Estructura didáctica</a:t>
            </a:r>
          </a:p>
          <a:p>
            <a:pPr algn="just"/>
            <a:r>
              <a:rPr lang="es-PA" dirty="0" smtClean="0"/>
              <a:t>Pertinencia en expectativas y necesidades de los usuarios.</a:t>
            </a:r>
          </a:p>
          <a:p>
            <a:pPr algn="just"/>
            <a:r>
              <a:rPr lang="es-PA" dirty="0" smtClean="0"/>
              <a:t>Propósitos evidentes y definidos del tema en cuestión.</a:t>
            </a:r>
          </a:p>
          <a:p>
            <a:pPr algn="just"/>
            <a:r>
              <a:rPr lang="es-PA" dirty="0" smtClean="0"/>
              <a:t>Expresión oral adecuada con sus semejantes de acuerdo al contexto de la actividad.</a:t>
            </a:r>
          </a:p>
          <a:p>
            <a:pPr algn="just"/>
            <a:r>
              <a:rPr lang="es-PA" dirty="0" smtClean="0"/>
              <a:t>Manejo de expresiones profesionalmente equivalentes en contextos técnicos, locales y regionales.</a:t>
            </a:r>
          </a:p>
          <a:p>
            <a:pPr algn="just"/>
            <a:r>
              <a:rPr lang="es-PA" dirty="0" smtClean="0"/>
              <a:t>Darle relevancia a los procesos prácticos.</a:t>
            </a:r>
          </a:p>
          <a:p>
            <a:pPr algn="just"/>
            <a:r>
              <a:rPr lang="es-PA" dirty="0" smtClean="0"/>
              <a:t>Actividades vinculadas a la aplicación de conocimientos.</a:t>
            </a:r>
          </a:p>
          <a:p>
            <a:pPr algn="just"/>
            <a:r>
              <a:rPr lang="es-PA" dirty="0" smtClean="0"/>
              <a:t>Medios visuales adecuados y de fácil interpretación.</a:t>
            </a:r>
          </a:p>
          <a:p>
            <a:endParaRPr lang="es-PA" dirty="0" smtClean="0"/>
          </a:p>
          <a:p>
            <a:endParaRPr lang="es-PA" dirty="0" smtClean="0"/>
          </a:p>
          <a:p>
            <a:endParaRPr lang="es-PA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es-PA" b="1" dirty="0" smtClean="0"/>
          </a:p>
          <a:p>
            <a:endParaRPr lang="es-PA" b="1" dirty="0" smtClean="0"/>
          </a:p>
          <a:p>
            <a:pPr>
              <a:buAutoNum type="arabicPeriod"/>
            </a:pPr>
            <a:endParaRPr lang="es-PA" dirty="0"/>
          </a:p>
        </p:txBody>
      </p:sp>
      <p:pic>
        <p:nvPicPr>
          <p:cNvPr id="6" name="Picture 2" descr="Educa Panamá|Mi Portal Educ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70" y="5856138"/>
            <a:ext cx="36195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0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ápiz, Verde, Herramientas De Escri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81" y="594126"/>
            <a:ext cx="26193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duca Panamá|Mi Portal Educ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70" y="5856138"/>
            <a:ext cx="36195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382178" y="1531344"/>
            <a:ext cx="83580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/>
              <a:t>CONTENIDOS DE UNA LISTA DE CONTROL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A" sz="3200" dirty="0" smtClean="0"/>
              <a:t>Actualizados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A" sz="3200" dirty="0" err="1" smtClean="0"/>
              <a:t>Congruentess</a:t>
            </a:r>
            <a:endParaRPr lang="es-PA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A" sz="3200" dirty="0" smtClean="0"/>
              <a:t>Útiles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A" sz="3200" dirty="0" smtClean="0"/>
              <a:t>Necesarios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A" sz="3200" dirty="0" smtClean="0"/>
              <a:t>De fácil lectura y entendimiento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A" sz="3200" dirty="0" smtClean="0"/>
              <a:t>Diversidad de temas pedagógicas.</a:t>
            </a:r>
          </a:p>
          <a:p>
            <a:endParaRPr lang="es-PA" sz="2400" dirty="0"/>
          </a:p>
          <a:p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227647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5412" y="0"/>
            <a:ext cx="100584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Validación Marca con una X, la respuesta que lo amerite</a:t>
            </a:r>
          </a:p>
          <a:p>
            <a:r>
              <a:rPr lang="es-PA" b="1" dirty="0" smtClean="0"/>
              <a:t>Cuestionario Oral</a:t>
            </a:r>
          </a:p>
          <a:p>
            <a:r>
              <a:rPr lang="es-PA" dirty="0" smtClean="0"/>
              <a:t>1.  </a:t>
            </a:r>
            <a:r>
              <a:rPr lang="es-PA" b="1" dirty="0" smtClean="0"/>
              <a:t>Identificación del material.  </a:t>
            </a:r>
          </a:p>
          <a:p>
            <a:r>
              <a:rPr lang="es-PA" dirty="0" smtClean="0"/>
              <a:t>Módulo No. ___________________</a:t>
            </a:r>
          </a:p>
          <a:p>
            <a:r>
              <a:rPr lang="es-PA" dirty="0" smtClean="0"/>
              <a:t>Tema: ________________________</a:t>
            </a:r>
          </a:p>
          <a:p>
            <a:r>
              <a:rPr lang="es-PA" dirty="0" smtClean="0"/>
              <a:t>Autor:_________________________</a:t>
            </a:r>
          </a:p>
          <a:p>
            <a:r>
              <a:rPr lang="es-PA" dirty="0" smtClean="0"/>
              <a:t>Validación Parcial:___</a:t>
            </a:r>
          </a:p>
          <a:p>
            <a:r>
              <a:rPr lang="es-PA" dirty="0" smtClean="0"/>
              <a:t>Validación completa:___</a:t>
            </a:r>
          </a:p>
          <a:p>
            <a:endParaRPr lang="es-PA" dirty="0"/>
          </a:p>
          <a:p>
            <a:r>
              <a:rPr lang="es-PA" dirty="0" smtClean="0"/>
              <a:t>Validación de las partes validadas:_____________________________________________</a:t>
            </a:r>
          </a:p>
          <a:p>
            <a:pPr marL="342900" indent="-342900">
              <a:buAutoNum type="arabicPeriod" startAt="2"/>
            </a:pPr>
            <a:r>
              <a:rPr lang="es-PA" b="1" dirty="0" smtClean="0"/>
              <a:t>Estructura didáctica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Se presenta el propósito del material   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Organización correcta del material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Por secciones____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Con títulos adecuados al contenido___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Posee </a:t>
            </a:r>
            <a:r>
              <a:rPr lang="es-PA" dirty="0"/>
              <a:t>í</a:t>
            </a:r>
            <a:r>
              <a:rPr lang="es-PA" dirty="0" smtClean="0"/>
              <a:t>ndice__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Tiene introducción___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Explicación clara de su uso___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El vocabulario es apropiado 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Se abordan ejemplos de la vida diaria___</a:t>
            </a:r>
          </a:p>
          <a:p>
            <a:r>
              <a:rPr lang="es-PA" dirty="0" smtClean="0"/>
              <a:t> y el entorno familiar___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Las actividades presentadas son de utilidad y suficiencia___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Expresión de conocimientos previos___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A" dirty="0" smtClean="0"/>
          </a:p>
          <a:p>
            <a:endParaRPr lang="es-PA" dirty="0" smtClean="0"/>
          </a:p>
          <a:p>
            <a:endParaRPr lang="es-PA" dirty="0" smtClean="0"/>
          </a:p>
          <a:p>
            <a:endParaRPr lang="es-PA" dirty="0" smtClean="0"/>
          </a:p>
          <a:p>
            <a:endParaRPr lang="es-PA" dirty="0" smtClean="0"/>
          </a:p>
          <a:p>
            <a:pPr marL="342900" indent="-342900">
              <a:buAutoNum type="arabicPeriod"/>
            </a:pPr>
            <a:endParaRPr lang="es-PA" dirty="0" smtClean="0"/>
          </a:p>
          <a:p>
            <a:endParaRPr lang="es-PA" dirty="0" smtClean="0"/>
          </a:p>
          <a:p>
            <a:endParaRPr lang="es-PA" dirty="0"/>
          </a:p>
        </p:txBody>
      </p:sp>
      <p:pic>
        <p:nvPicPr>
          <p:cNvPr id="3" name="Picture 2" descr="Educa Panamá|Mi Portal Educ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47" y="5779020"/>
            <a:ext cx="36195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84" y="3122845"/>
            <a:ext cx="4297345" cy="28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85581" y="627961"/>
            <a:ext cx="101024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Se sugieren actividades novedosas______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Actividades presentadas orientadas a la comprensión de contenidos___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Existen refuerzos  o alguna ayuda para facilitar la comprensión de contenidos___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El material visual expresa con claridad los contenidos___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 Posibles sugerencias al documento_______________________________________________________</a:t>
            </a:r>
          </a:p>
          <a:p>
            <a:endParaRPr lang="es-PA" dirty="0"/>
          </a:p>
        </p:txBody>
      </p:sp>
      <p:pic>
        <p:nvPicPr>
          <p:cNvPr id="7170" name="Picture 2" descr="Estudiante, Adolescente, Libro, Aprendizaje, Estu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324" y="2555912"/>
            <a:ext cx="2647676" cy="43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duca Panamá|Mi Portal Educ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46" y="5437497"/>
            <a:ext cx="36195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37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5412" y="925416"/>
            <a:ext cx="100143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3.. </a:t>
            </a:r>
            <a:r>
              <a:rPr lang="es-PA" b="1" dirty="0" smtClean="0"/>
              <a:t>Contenidos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Los contenidos son adecuados al tema considerando recurso, lenguaje y comunicación_____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La temática  corresponde a problemática actual___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Que contenidos considera innecesarios___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Los contenidos  constituyen una ayuda óptima en el campo laboral, familiar y social___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Que ventajas y desventajas puede señalar en los contenidos___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Le parece que los contenidos presentados son de fácil lectura___ ¿Por qué?___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Mencione alguna utilidad en los temas presentados_________________________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dirty="0" smtClean="0"/>
              <a:t>Sugerencias de temas similares que se puedan incluir_________________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A" dirty="0"/>
          </a:p>
        </p:txBody>
      </p:sp>
      <p:pic>
        <p:nvPicPr>
          <p:cNvPr id="7" name="Picture 2" descr="Educa Panamá|Mi Portal Educ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44" y="5668851"/>
            <a:ext cx="36195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7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279</TotalTime>
  <Words>578</Words>
  <Application>Microsoft Office PowerPoint</Application>
  <PresentationFormat>Panorámica</PresentationFormat>
  <Paragraphs>96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Espiral</vt:lpstr>
      <vt:lpstr>INSTRUMENTOS  PARA LA VALIDACIÓN DE MATERIALES IMPRESOS</vt:lpstr>
      <vt:lpstr>USO DE LA LISTA DE CONTROL</vt:lpstr>
      <vt:lpstr>USO DEL CUESTIONARIO ORAL</vt:lpstr>
      <vt:lpstr> CUESTIONARIO ESCRITO</vt:lpstr>
      <vt:lpstr>LISTA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USO DEL MEDIO IMPRESO UTILIDAD DEL MATERIAL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INSTRUMENTOS  PARA LA VALIDACIÓN DE MATERIALES IMPRESOS</dc:title>
  <dc:creator>Administrador</dc:creator>
  <cp:lastModifiedBy>Administrador</cp:lastModifiedBy>
  <cp:revision>22</cp:revision>
  <dcterms:created xsi:type="dcterms:W3CDTF">2017-09-25T16:06:19Z</dcterms:created>
  <dcterms:modified xsi:type="dcterms:W3CDTF">2017-10-02T19:57:05Z</dcterms:modified>
</cp:coreProperties>
</file>