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4" r:id="rId8"/>
    <p:sldId id="263" r:id="rId9"/>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2343F8AF-8F6D-40D4-83E8-5AFD811F70F5}">
          <p14:sldIdLst>
            <p14:sldId id="256"/>
            <p14:sldId id="257"/>
            <p14:sldId id="258"/>
            <p14:sldId id="259"/>
            <p14:sldId id="260"/>
            <p14:sldId id="261"/>
          </p14:sldIdLst>
        </p14:section>
        <p14:section name="Sección sin título" id="{1959E2EC-72F7-4D8F-B6E0-A167205E0B88}">
          <p14:sldIdLst>
            <p14:sldId id="264"/>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B072EC-0866-4A02-AB6D-F37341FDD8E3}" type="datetimeFigureOut">
              <a:rPr lang="es-PA" smtClean="0"/>
              <a:pPr/>
              <a:t>02/15/2012</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D9060F-B207-4259-A1D0-504BB0254CD6}" type="slidenum">
              <a:rPr lang="es-PA" smtClean="0"/>
              <a:pPr/>
              <a:t>‹Nº›</a:t>
            </a:fld>
            <a:endParaRPr lang="es-PA"/>
          </a:p>
        </p:txBody>
      </p:sp>
    </p:spTree>
    <p:extLst>
      <p:ext uri="{BB962C8B-B14F-4D97-AF65-F5344CB8AC3E}">
        <p14:creationId xmlns:p14="http://schemas.microsoft.com/office/powerpoint/2010/main" val="2493093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5" name="Footer Placeholder 4"/>
          <p:cNvSpPr>
            <a:spLocks noGrp="1"/>
          </p:cNvSpPr>
          <p:nvPr>
            <p:ph type="ftr" sz="quarter" idx="11"/>
          </p:nvPr>
        </p:nvSpPr>
        <p:spPr/>
        <p:txBody>
          <a:bodyPr/>
          <a:lstStyle/>
          <a:p>
            <a:endParaRPr lang="es-PA"/>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52B9CD07-0099-44A4-8291-087A0DA9C83C}" type="slidenum">
              <a:rPr lang="es-PA" smtClean="0"/>
              <a:pPr/>
              <a:t>‹Nº›</a:t>
            </a:fld>
            <a:endParaRPr lang="es-PA"/>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52B9CD07-0099-44A4-8291-087A0DA9C83C}" type="slidenum">
              <a:rPr lang="es-PA" smtClean="0"/>
              <a:pPr/>
              <a:t>‹Nº›</a:t>
            </a:fld>
            <a:endParaRPr lang="es-PA"/>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 smtClean="0"/>
              <a:t>Haga clic para modificar el estilo de título del patrón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52B9CD07-0099-44A4-8291-087A0DA9C83C}"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52B9CD07-0099-44A4-8291-087A0DA9C83C}" type="slidenum">
              <a:rPr lang="es-PA" smtClean="0"/>
              <a:pPr/>
              <a:t>‹Nº›</a:t>
            </a:fld>
            <a:endParaRPr lang="es-PA"/>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826E8645-5F1F-4274-A567-B8B4262DF07B}" type="datetimeFigureOut">
              <a:rPr lang="es-PA" smtClean="0"/>
              <a:pPr/>
              <a:t>02/15/2012</a:t>
            </a:fld>
            <a:endParaRPr lang="es-PA"/>
          </a:p>
        </p:txBody>
      </p:sp>
      <p:sp>
        <p:nvSpPr>
          <p:cNvPr id="7" name="Slide Number Placeholder 6"/>
          <p:cNvSpPr>
            <a:spLocks noGrp="1"/>
          </p:cNvSpPr>
          <p:nvPr>
            <p:ph type="sldNum" sz="quarter" idx="12"/>
          </p:nvPr>
        </p:nvSpPr>
        <p:spPr/>
        <p:txBody>
          <a:bodyPr/>
          <a:lstStyle/>
          <a:p>
            <a:fld id="{52B9CD07-0099-44A4-8291-087A0DA9C83C}" type="slidenum">
              <a:rPr lang="es-PA" smtClean="0"/>
              <a:pPr/>
              <a:t>‹Nº›</a:t>
            </a:fld>
            <a:endParaRPr lang="es-PA"/>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PA"/>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26E8645-5F1F-4274-A567-B8B4262DF07B}" type="datetimeFigureOut">
              <a:rPr lang="es-PA" smtClean="0"/>
              <a:pPr/>
              <a:t>02/15/2012</a:t>
            </a:fld>
            <a:endParaRPr lang="es-P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P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52B9CD07-0099-44A4-8291-087A0DA9C83C}" type="slidenum">
              <a:rPr lang="es-PA" smtClean="0"/>
              <a:pPr/>
              <a:t>‹Nº›</a:t>
            </a:fld>
            <a:endParaRPr lang="es-PA"/>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4.bp.blogspot.com/_0r2nWO7IC-g/Ss-diNgC2RI/AAAAAAAACCs/oaLZqyAkElM/s400/familia-ahorr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628800"/>
            <a:ext cx="5904656" cy="3407550"/>
          </a:xfrm>
          <a:prstGeom prst="rect">
            <a:avLst/>
          </a:prstGeom>
          <a:noFill/>
          <a:extLst>
            <a:ext uri="{909E8E84-426E-40DD-AFC4-6F175D3DCCD1}">
              <a14:hiddenFill xmlns:a14="http://schemas.microsoft.com/office/drawing/2010/main">
                <a:solidFill>
                  <a:srgbClr val="FFFFFF"/>
                </a:solidFill>
              </a14:hiddenFill>
            </a:ext>
          </a:extLst>
        </p:spPr>
      </p:pic>
      <p:sp>
        <p:nvSpPr>
          <p:cNvPr id="5" name="4 Elipse"/>
          <p:cNvSpPr/>
          <p:nvPr/>
        </p:nvSpPr>
        <p:spPr>
          <a:xfrm>
            <a:off x="2123728" y="5445224"/>
            <a:ext cx="4536504" cy="11304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A" dirty="0" smtClean="0"/>
              <a:t>PRESENTADO POR: YADIRA DE LYNCH</a:t>
            </a:r>
            <a:endParaRPr lang="es-PA" dirty="0"/>
          </a:p>
        </p:txBody>
      </p:sp>
      <p:sp>
        <p:nvSpPr>
          <p:cNvPr id="2" name="1 Título"/>
          <p:cNvSpPr>
            <a:spLocks noGrp="1"/>
          </p:cNvSpPr>
          <p:nvPr>
            <p:ph type="title"/>
          </p:nvPr>
        </p:nvSpPr>
        <p:spPr/>
        <p:txBody>
          <a:bodyPr>
            <a:normAutofit fontScale="90000"/>
          </a:bodyPr>
          <a:lstStyle/>
          <a:p>
            <a:r>
              <a:rPr lang="es-PA" dirty="0" smtClean="0"/>
              <a:t>El ahorro es primordial en el presupuesto familiar</a:t>
            </a:r>
            <a:endParaRPr lang="es-PA" dirty="0"/>
          </a:p>
        </p:txBody>
      </p:sp>
    </p:spTree>
    <p:extLst>
      <p:ext uri="{BB962C8B-B14F-4D97-AF65-F5344CB8AC3E}">
        <p14:creationId xmlns:p14="http://schemas.microsoft.com/office/powerpoint/2010/main" val="325351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ipe(down)">
                                      <p:cBhvr>
                                        <p:cTn id="14" dur="500"/>
                                        <p:tgtEl>
                                          <p:spTgt spid="1026"/>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anim calcmode="lin" valueType="num">
                                      <p:cBhvr>
                                        <p:cTn id="20" dur="2000" fill="hold"/>
                                        <p:tgtEl>
                                          <p:spTgt spid="5"/>
                                        </p:tgtEl>
                                        <p:attrNameLst>
                                          <p:attrName>ppt_w</p:attrName>
                                        </p:attrNameLst>
                                      </p:cBhvr>
                                      <p:tavLst>
                                        <p:tav tm="0" fmla="#ppt_w*sin(2.5*pi*$)">
                                          <p:val>
                                            <p:fltVal val="0"/>
                                          </p:val>
                                        </p:tav>
                                        <p:tav tm="100000">
                                          <p:val>
                                            <p:fltVal val="1"/>
                                          </p:val>
                                        </p:tav>
                                      </p:tavLst>
                                    </p:anim>
                                    <p:anim calcmode="lin" valueType="num">
                                      <p:cBhvr>
                                        <p:cTn id="21"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marL="457200" indent="-457200">
              <a:buFont typeface="Wingdings" pitchFamily="2" charset="2"/>
              <a:buChar char="Ø"/>
            </a:pPr>
            <a:r>
              <a:rPr lang="es-PA" dirty="0" smtClean="0"/>
              <a:t>objetivos</a:t>
            </a:r>
            <a:endParaRPr lang="es-PA" dirty="0"/>
          </a:p>
        </p:txBody>
      </p:sp>
      <p:sp>
        <p:nvSpPr>
          <p:cNvPr id="4" name="3 Marcador de contenido"/>
          <p:cNvSpPr>
            <a:spLocks noGrp="1"/>
          </p:cNvSpPr>
          <p:nvPr>
            <p:ph idx="1"/>
          </p:nvPr>
        </p:nvSpPr>
        <p:spPr/>
        <p:txBody>
          <a:bodyPr/>
          <a:lstStyle/>
          <a:p>
            <a:pPr>
              <a:buFont typeface="Wingdings" pitchFamily="2" charset="2"/>
              <a:buChar char="v"/>
            </a:pPr>
            <a:r>
              <a:rPr lang="es-PA" dirty="0" smtClean="0"/>
              <a:t>E labora un presupuesto familiar para controlar los gastos, que permita  ahorrar parte de los ingresos.</a:t>
            </a:r>
          </a:p>
          <a:p>
            <a:pPr>
              <a:buFont typeface="Wingdings" pitchFamily="2" charset="2"/>
              <a:buChar char="v"/>
            </a:pPr>
            <a:endParaRPr lang="es-PA" dirty="0" smtClean="0"/>
          </a:p>
          <a:p>
            <a:pPr>
              <a:buFont typeface="Wingdings" pitchFamily="2" charset="2"/>
              <a:buChar char="v"/>
            </a:pPr>
            <a:r>
              <a:rPr lang="es-PA" dirty="0" smtClean="0"/>
              <a:t>Diseña </a:t>
            </a:r>
            <a:r>
              <a:rPr lang="es-PA" dirty="0" smtClean="0"/>
              <a:t>un presupuesto de ingresos y gastos.</a:t>
            </a:r>
          </a:p>
          <a:p>
            <a:pPr>
              <a:buFont typeface="Wingdings" pitchFamily="2" charset="2"/>
              <a:buChar char="v"/>
            </a:pPr>
            <a:endParaRPr lang="es-PA" dirty="0" smtClean="0"/>
          </a:p>
          <a:p>
            <a:pPr>
              <a:buFont typeface="Wingdings" pitchFamily="2" charset="2"/>
              <a:buChar char="v"/>
            </a:pPr>
            <a:endParaRPr lang="es-PA" dirty="0" smtClean="0"/>
          </a:p>
          <a:p>
            <a:pPr>
              <a:buFont typeface="Wingdings" pitchFamily="2" charset="2"/>
              <a:buChar char="Ø"/>
            </a:pPr>
            <a:endParaRPr lang="es-PA" dirty="0"/>
          </a:p>
          <a:p>
            <a:pPr>
              <a:buFont typeface="Wingdings" pitchFamily="2" charset="2"/>
              <a:buChar char="v"/>
            </a:pPr>
            <a:endParaRPr lang="es-PA" dirty="0" smtClean="0"/>
          </a:p>
          <a:p>
            <a:pPr>
              <a:buFont typeface="Wingdings" pitchFamily="2" charset="2"/>
              <a:buChar char="v"/>
            </a:pPr>
            <a:endParaRPr lang="es-PA"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3645024"/>
            <a:ext cx="436245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4637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circle(in)">
                                      <p:cBhvr>
                                        <p:cTn id="2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60672" cy="1039427"/>
          </a:xfrm>
        </p:spPr>
        <p:txBody>
          <a:bodyPr/>
          <a:lstStyle/>
          <a:p>
            <a:r>
              <a:rPr lang="es-PA" dirty="0" smtClean="0"/>
              <a:t>SITUACIÓN DE APRENDIZAJE</a:t>
            </a:r>
            <a:endParaRPr lang="es-PA" dirty="0"/>
          </a:p>
        </p:txBody>
      </p:sp>
      <p:sp>
        <p:nvSpPr>
          <p:cNvPr id="3" name="2 Marcador de contenido"/>
          <p:cNvSpPr>
            <a:spLocks noGrp="1"/>
          </p:cNvSpPr>
          <p:nvPr>
            <p:ph idx="1"/>
          </p:nvPr>
        </p:nvSpPr>
        <p:spPr>
          <a:xfrm>
            <a:off x="457200" y="1484784"/>
            <a:ext cx="6347048" cy="4968552"/>
          </a:xfrm>
        </p:spPr>
        <p:txBody>
          <a:bodyPr/>
          <a:lstStyle/>
          <a:p>
            <a:pPr algn="just"/>
            <a:r>
              <a:rPr lang="es-PA" dirty="0" smtClean="0"/>
              <a:t>Los estudiantes realizaron una gira a diferentes supermercados la mayoría tenía la misma cantidad de dinero .Pablo fue el compró más cantidad de productos para la merienda, los otros compañeros le preguntaron como el hizo, el contesto primero comparó precios en diferentes lugares compró donde está más barato  mis padres desde pequeño me han enseñando ahorrar y no me lo gaste todo.</a:t>
            </a:r>
            <a:endParaRPr lang="es-PA" dirty="0"/>
          </a:p>
        </p:txBody>
      </p:sp>
      <p:pic>
        <p:nvPicPr>
          <p:cNvPr id="7170" name="Picture 2" descr="http://www.datainventarios.com/images/contadores.jpg"/>
          <p:cNvPicPr>
            <a:picLocks noChangeAspect="1" noChangeArrowheads="1"/>
          </p:cNvPicPr>
          <p:nvPr/>
        </p:nvPicPr>
        <p:blipFill>
          <a:blip r:embed="rId2" cstate="print"/>
          <a:srcRect/>
          <a:stretch>
            <a:fillRect/>
          </a:stretch>
        </p:blipFill>
        <p:spPr bwMode="auto">
          <a:xfrm flipH="1">
            <a:off x="6876255" y="1772816"/>
            <a:ext cx="1948103" cy="4692377"/>
          </a:xfrm>
          <a:prstGeom prst="rect">
            <a:avLst/>
          </a:prstGeom>
          <a:noFill/>
        </p:spPr>
      </p:pic>
    </p:spTree>
    <p:extLst>
      <p:ext uri="{BB962C8B-B14F-4D97-AF65-F5344CB8AC3E}">
        <p14:creationId xmlns:p14="http://schemas.microsoft.com/office/powerpoint/2010/main" val="176285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nodeType="clickEffect">
                                  <p:stCondLst>
                                    <p:cond delay="0"/>
                                  </p:stCondLst>
                                  <p:childTnLst>
                                    <p:animEffect transition="out" filter="wheel(1)">
                                      <p:cBhvr>
                                        <p:cTn id="16" dur="2000"/>
                                        <p:tgtEl>
                                          <p:spTgt spid="7170"/>
                                        </p:tgtEl>
                                      </p:cBhvr>
                                    </p:animEffect>
                                    <p:set>
                                      <p:cBhvr>
                                        <p:cTn id="17" dur="1" fill="hold">
                                          <p:stCondLst>
                                            <p:cond delay="1999"/>
                                          </p:stCondLst>
                                        </p:cTn>
                                        <p:tgtEl>
                                          <p:spTgt spid="71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PA" dirty="0" smtClean="0"/>
              <a:t>Pregunta generadora</a:t>
            </a:r>
            <a:endParaRPr lang="es-PA" dirty="0"/>
          </a:p>
        </p:txBody>
      </p:sp>
      <p:sp>
        <p:nvSpPr>
          <p:cNvPr id="5" name="4 Marcador de contenido"/>
          <p:cNvSpPr>
            <a:spLocks noGrp="1"/>
          </p:cNvSpPr>
          <p:nvPr>
            <p:ph idx="1"/>
          </p:nvPr>
        </p:nvSpPr>
        <p:spPr/>
        <p:txBody>
          <a:bodyPr>
            <a:normAutofit/>
          </a:bodyPr>
          <a:lstStyle/>
          <a:p>
            <a:r>
              <a:rPr lang="es-PA" sz="3200" dirty="0"/>
              <a:t>¿</a:t>
            </a:r>
            <a:r>
              <a:rPr lang="es-PA" sz="3200" smtClean="0"/>
              <a:t>POR </a:t>
            </a:r>
            <a:r>
              <a:rPr lang="es-PA" sz="3200" smtClean="0"/>
              <a:t> QUÉ SERÁ </a:t>
            </a:r>
            <a:r>
              <a:rPr lang="es-PA" sz="3200" dirty="0" smtClean="0"/>
              <a:t>IMPORTANTE EL AHORRO?</a:t>
            </a:r>
          </a:p>
          <a:p>
            <a:endParaRPr lang="es-PA" sz="32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9682" y="2996952"/>
            <a:ext cx="5598046" cy="230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3735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circle(in)">
                                      <p:cBhvr>
                                        <p:cTn id="12"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PRODUCTO PRINCIPAL</a:t>
            </a:r>
            <a:endParaRPr lang="es-PA" dirty="0"/>
          </a:p>
        </p:txBody>
      </p:sp>
      <p:sp>
        <p:nvSpPr>
          <p:cNvPr id="3" name="2 Marcador de contenido"/>
          <p:cNvSpPr>
            <a:spLocks noGrp="1"/>
          </p:cNvSpPr>
          <p:nvPr>
            <p:ph idx="1"/>
          </p:nvPr>
        </p:nvSpPr>
        <p:spPr/>
        <p:txBody>
          <a:bodyPr/>
          <a:lstStyle/>
          <a:p>
            <a:r>
              <a:rPr lang="es-PA" dirty="0" smtClean="0"/>
              <a:t>Elabora un presupuesto quincenal de una familia de cincos miembros y comparar los precios de la canasta básica  de los lugares donde ellos compran.</a:t>
            </a:r>
          </a:p>
          <a:p>
            <a:endParaRPr lang="es-PA" dirty="0"/>
          </a:p>
        </p:txBody>
      </p:sp>
      <p:pic>
        <p:nvPicPr>
          <p:cNvPr id="5122" name="Picture 2" descr="http://4.bp.blogspot.com/-HlHDGEKyQbU/TcVgXlYyqTI/AAAAAAAACHg/DFeyKj2gG2I/s320/presupuesto-familiar.jpg"/>
          <p:cNvPicPr>
            <a:picLocks noChangeAspect="1" noChangeArrowheads="1"/>
          </p:cNvPicPr>
          <p:nvPr/>
        </p:nvPicPr>
        <p:blipFill>
          <a:blip r:embed="rId2" cstate="print"/>
          <a:srcRect/>
          <a:stretch>
            <a:fillRect/>
          </a:stretch>
        </p:blipFill>
        <p:spPr bwMode="auto">
          <a:xfrm>
            <a:off x="1907704" y="3573016"/>
            <a:ext cx="5832648" cy="2736304"/>
          </a:xfrm>
          <a:prstGeom prst="rect">
            <a:avLst/>
          </a:prstGeom>
          <a:noFill/>
        </p:spPr>
      </p:pic>
    </p:spTree>
    <p:extLst>
      <p:ext uri="{BB962C8B-B14F-4D97-AF65-F5344CB8AC3E}">
        <p14:creationId xmlns:p14="http://schemas.microsoft.com/office/powerpoint/2010/main" val="407317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5122"/>
                                        </p:tgtEl>
                                      </p:cBhvr>
                                    </p:animEffect>
                                    <p:set>
                                      <p:cBhvr>
                                        <p:cTn id="7" dur="1" fill="hold">
                                          <p:stCondLst>
                                            <p:cond delay="1999"/>
                                          </p:stCondLst>
                                        </p:cTn>
                                        <p:tgtEl>
                                          <p:spTgt spid="51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TAREAS</a:t>
            </a:r>
            <a:endParaRPr lang="es-PA" dirty="0"/>
          </a:p>
        </p:txBody>
      </p:sp>
      <p:sp>
        <p:nvSpPr>
          <p:cNvPr id="3" name="2 Marcador de contenido"/>
          <p:cNvSpPr>
            <a:spLocks noGrp="1"/>
          </p:cNvSpPr>
          <p:nvPr>
            <p:ph idx="1"/>
          </p:nvPr>
        </p:nvSpPr>
        <p:spPr/>
        <p:txBody>
          <a:bodyPr/>
          <a:lstStyle/>
          <a:p>
            <a:pPr>
              <a:buFont typeface="Wingdings" pitchFamily="2" charset="2"/>
              <a:buChar char="v"/>
            </a:pPr>
            <a:r>
              <a:rPr lang="es-PA" dirty="0" smtClean="0"/>
              <a:t>Investigar qué es el ahorro.</a:t>
            </a:r>
          </a:p>
          <a:p>
            <a:pPr>
              <a:buFont typeface="Wingdings" pitchFamily="2" charset="2"/>
              <a:buChar char="v"/>
            </a:pPr>
            <a:r>
              <a:rPr lang="es-PA" dirty="0" smtClean="0"/>
              <a:t>Registrar el informe de ingresos y gastos</a:t>
            </a:r>
          </a:p>
          <a:p>
            <a:pPr>
              <a:buFont typeface="Wingdings" pitchFamily="2" charset="2"/>
              <a:buChar char="v"/>
            </a:pPr>
            <a:r>
              <a:rPr lang="es-PA" dirty="0" smtClean="0"/>
              <a:t>Realizar un cuadro comparativo de los productos de la canasta básica de los lugares donde ellos compran.</a:t>
            </a:r>
            <a:endParaRPr lang="es-PA"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4005064"/>
            <a:ext cx="2329061" cy="232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descr="http://ts2.mm.bing.net/images/thumbnail.aspx?q=1058088753321&amp;id=47f6183828352298113c8b5e2281abd9"/>
          <p:cNvPicPr>
            <a:picLocks noChangeAspect="1" noChangeArrowheads="1"/>
          </p:cNvPicPr>
          <p:nvPr/>
        </p:nvPicPr>
        <p:blipFill>
          <a:blip r:embed="rId3" cstate="print"/>
          <a:srcRect/>
          <a:stretch>
            <a:fillRect/>
          </a:stretch>
        </p:blipFill>
        <p:spPr bwMode="auto">
          <a:xfrm>
            <a:off x="1285319" y="3797623"/>
            <a:ext cx="2736304" cy="2736306"/>
          </a:xfrm>
          <a:prstGeom prst="rect">
            <a:avLst/>
          </a:prstGeom>
          <a:noFill/>
        </p:spPr>
      </p:pic>
    </p:spTree>
    <p:extLst>
      <p:ext uri="{BB962C8B-B14F-4D97-AF65-F5344CB8AC3E}">
        <p14:creationId xmlns:p14="http://schemas.microsoft.com/office/powerpoint/2010/main" val="33235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2" presetClass="emph" presetSubtype="0" fill="hold" nodeType="clickEffect">
                                  <p:stCondLst>
                                    <p:cond delay="0"/>
                                  </p:stCondLst>
                                  <p:childTnLst>
                                    <p:animRot by="120000">
                                      <p:cBhvr>
                                        <p:cTn id="18" dur="100" fill="hold">
                                          <p:stCondLst>
                                            <p:cond delay="0"/>
                                          </p:stCondLst>
                                        </p:cTn>
                                        <p:tgtEl>
                                          <p:spTgt spid="4098"/>
                                        </p:tgtEl>
                                        <p:attrNameLst>
                                          <p:attrName>r</p:attrName>
                                        </p:attrNameLst>
                                      </p:cBhvr>
                                    </p:animRot>
                                    <p:animRot by="-240000">
                                      <p:cBhvr>
                                        <p:cTn id="19" dur="200" fill="hold">
                                          <p:stCondLst>
                                            <p:cond delay="200"/>
                                          </p:stCondLst>
                                        </p:cTn>
                                        <p:tgtEl>
                                          <p:spTgt spid="4098"/>
                                        </p:tgtEl>
                                        <p:attrNameLst>
                                          <p:attrName>r</p:attrName>
                                        </p:attrNameLst>
                                      </p:cBhvr>
                                    </p:animRot>
                                    <p:animRot by="240000">
                                      <p:cBhvr>
                                        <p:cTn id="20" dur="200" fill="hold">
                                          <p:stCondLst>
                                            <p:cond delay="400"/>
                                          </p:stCondLst>
                                        </p:cTn>
                                        <p:tgtEl>
                                          <p:spTgt spid="4098"/>
                                        </p:tgtEl>
                                        <p:attrNameLst>
                                          <p:attrName>r</p:attrName>
                                        </p:attrNameLst>
                                      </p:cBhvr>
                                    </p:animRot>
                                    <p:animRot by="-240000">
                                      <p:cBhvr>
                                        <p:cTn id="21" dur="200" fill="hold">
                                          <p:stCondLst>
                                            <p:cond delay="600"/>
                                          </p:stCondLst>
                                        </p:cTn>
                                        <p:tgtEl>
                                          <p:spTgt spid="4098"/>
                                        </p:tgtEl>
                                        <p:attrNameLst>
                                          <p:attrName>r</p:attrName>
                                        </p:attrNameLst>
                                      </p:cBhvr>
                                    </p:animRot>
                                    <p:animRot by="120000">
                                      <p:cBhvr>
                                        <p:cTn id="22" dur="200" fill="hold">
                                          <p:stCondLst>
                                            <p:cond delay="800"/>
                                          </p:stCondLst>
                                        </p:cTn>
                                        <p:tgtEl>
                                          <p:spTgt spid="4098"/>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53" presetClass="exit" presetSubtype="32" fill="hold" nodeType="clickEffect">
                                  <p:stCondLst>
                                    <p:cond delay="0"/>
                                  </p:stCondLst>
                                  <p:childTnLst>
                                    <p:anim calcmode="lin" valueType="num">
                                      <p:cBhvr>
                                        <p:cTn id="26" dur="500"/>
                                        <p:tgtEl>
                                          <p:spTgt spid="4"/>
                                        </p:tgtEl>
                                        <p:attrNameLst>
                                          <p:attrName>ppt_w</p:attrName>
                                        </p:attrNameLst>
                                      </p:cBhvr>
                                      <p:tavLst>
                                        <p:tav tm="0">
                                          <p:val>
                                            <p:strVal val="ppt_w"/>
                                          </p:val>
                                        </p:tav>
                                        <p:tav tm="100000">
                                          <p:val>
                                            <p:fltVal val="0"/>
                                          </p:val>
                                        </p:tav>
                                      </p:tavLst>
                                    </p:anim>
                                    <p:anim calcmode="lin" valueType="num">
                                      <p:cBhvr>
                                        <p:cTn id="27" dur="500"/>
                                        <p:tgtEl>
                                          <p:spTgt spid="4"/>
                                        </p:tgtEl>
                                        <p:attrNameLst>
                                          <p:attrName>ppt_h</p:attrName>
                                        </p:attrNameLst>
                                      </p:cBhvr>
                                      <p:tavLst>
                                        <p:tav tm="0">
                                          <p:val>
                                            <p:strVal val="ppt_h"/>
                                          </p:val>
                                        </p:tav>
                                        <p:tav tm="100000">
                                          <p:val>
                                            <p:fltVal val="0"/>
                                          </p:val>
                                        </p:tav>
                                      </p:tavLst>
                                    </p:anim>
                                    <p:animEffect transition="out" filter="fade">
                                      <p:cBhvr>
                                        <p:cTn id="28" dur="500"/>
                                        <p:tgtEl>
                                          <p:spTgt spid="4"/>
                                        </p:tgtEl>
                                      </p:cBhvr>
                                    </p:animEffect>
                                    <p:set>
                                      <p:cBhvr>
                                        <p:cTn id="29"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t> rúbricas</a:t>
            </a:r>
            <a:endParaRPr lang="es-PA" dirty="0"/>
          </a:p>
        </p:txBody>
      </p:sp>
      <p:graphicFrame>
        <p:nvGraphicFramePr>
          <p:cNvPr id="3" name="2 Tabla"/>
          <p:cNvGraphicFramePr>
            <a:graphicFrameLocks noGrp="1"/>
          </p:cNvGraphicFramePr>
          <p:nvPr>
            <p:extLst>
              <p:ext uri="{D42A27DB-BD31-4B8C-83A1-F6EECF244321}">
                <p14:modId xmlns:p14="http://schemas.microsoft.com/office/powerpoint/2010/main" val="3241422671"/>
              </p:ext>
            </p:extLst>
          </p:nvPr>
        </p:nvGraphicFramePr>
        <p:xfrm>
          <a:off x="1547664" y="2060848"/>
          <a:ext cx="6096000" cy="4480560"/>
        </p:xfrm>
        <a:graphic>
          <a:graphicData uri="http://schemas.openxmlformats.org/drawingml/2006/table">
            <a:tbl>
              <a:tblPr firstRow="1" bandRow="1">
                <a:tableStyleId>{5C22544A-7EE6-4342-B048-85BDC9FD1C3A}</a:tableStyleId>
              </a:tblPr>
              <a:tblGrid>
                <a:gridCol w="1656184"/>
                <a:gridCol w="1656184"/>
                <a:gridCol w="1259632"/>
                <a:gridCol w="1524000"/>
              </a:tblGrid>
              <a:tr h="460850">
                <a:tc>
                  <a:txBody>
                    <a:bodyPr/>
                    <a:lstStyle/>
                    <a:p>
                      <a:r>
                        <a:rPr lang="es-PA" dirty="0" smtClean="0"/>
                        <a:t>Criterio</a:t>
                      </a:r>
                      <a:endParaRPr lang="es-PA" dirty="0"/>
                    </a:p>
                  </a:txBody>
                  <a:tcPr/>
                </a:tc>
                <a:tc>
                  <a:txBody>
                    <a:bodyPr/>
                    <a:lstStyle/>
                    <a:p>
                      <a:r>
                        <a:rPr lang="es-PA" dirty="0" smtClean="0"/>
                        <a:t>Excelente</a:t>
                      </a:r>
                    </a:p>
                    <a:p>
                      <a:endParaRPr lang="es-PA" dirty="0" smtClean="0"/>
                    </a:p>
                    <a:p>
                      <a:r>
                        <a:rPr lang="es-PA" dirty="0" smtClean="0"/>
                        <a:t>10</a:t>
                      </a:r>
                      <a:r>
                        <a:rPr lang="es-PA" baseline="0" dirty="0" smtClean="0"/>
                        <a:t> Puntos</a:t>
                      </a:r>
                      <a:endParaRPr lang="es-PA" dirty="0"/>
                    </a:p>
                  </a:txBody>
                  <a:tcPr/>
                </a:tc>
                <a:tc>
                  <a:txBody>
                    <a:bodyPr/>
                    <a:lstStyle/>
                    <a:p>
                      <a:r>
                        <a:rPr lang="es-PA" dirty="0" smtClean="0"/>
                        <a:t>Regular</a:t>
                      </a:r>
                    </a:p>
                    <a:p>
                      <a:endParaRPr lang="es-PA" dirty="0" smtClean="0"/>
                    </a:p>
                    <a:p>
                      <a:r>
                        <a:rPr lang="es-PA" dirty="0" smtClean="0"/>
                        <a:t>7 Puntos</a:t>
                      </a:r>
                      <a:endParaRPr lang="es-PA" dirty="0"/>
                    </a:p>
                  </a:txBody>
                  <a:tcPr/>
                </a:tc>
                <a:tc>
                  <a:txBody>
                    <a:bodyPr/>
                    <a:lstStyle/>
                    <a:p>
                      <a:r>
                        <a:rPr lang="es-PA" dirty="0" smtClean="0"/>
                        <a:t>Mala</a:t>
                      </a:r>
                    </a:p>
                    <a:p>
                      <a:endParaRPr lang="es-PA" dirty="0" smtClean="0"/>
                    </a:p>
                    <a:p>
                      <a:r>
                        <a:rPr lang="es-PA" dirty="0" smtClean="0"/>
                        <a:t>2 Puntos</a:t>
                      </a:r>
                      <a:endParaRPr lang="es-PA" dirty="0"/>
                    </a:p>
                  </a:txBody>
                  <a:tcPr/>
                </a:tc>
              </a:tr>
              <a:tr h="460850">
                <a:tc>
                  <a:txBody>
                    <a:bodyPr/>
                    <a:lstStyle/>
                    <a:p>
                      <a:r>
                        <a:rPr lang="es-PA" dirty="0" smtClean="0"/>
                        <a:t>Puntualidad</a:t>
                      </a:r>
                      <a:endParaRPr lang="es-PA" dirty="0"/>
                    </a:p>
                  </a:txBody>
                  <a:tcPr/>
                </a:tc>
                <a:tc>
                  <a:txBody>
                    <a:bodyPr/>
                    <a:lstStyle/>
                    <a:p>
                      <a:r>
                        <a:rPr lang="es-PA" dirty="0" smtClean="0"/>
                        <a:t>Entrego</a:t>
                      </a:r>
                      <a:r>
                        <a:rPr lang="es-PA" baseline="0" dirty="0" smtClean="0"/>
                        <a:t> en fecha asignada</a:t>
                      </a:r>
                      <a:endParaRPr lang="es-PA" dirty="0"/>
                    </a:p>
                  </a:txBody>
                  <a:tcPr/>
                </a:tc>
                <a:tc>
                  <a:txBody>
                    <a:bodyPr/>
                    <a:lstStyle/>
                    <a:p>
                      <a:r>
                        <a:rPr lang="es-PA" dirty="0" smtClean="0"/>
                        <a:t>Entrego</a:t>
                      </a:r>
                      <a:r>
                        <a:rPr lang="es-PA" baseline="0" dirty="0" smtClean="0"/>
                        <a:t> dos  días después</a:t>
                      </a:r>
                      <a:endParaRPr lang="es-PA" dirty="0"/>
                    </a:p>
                  </a:txBody>
                  <a:tcPr/>
                </a:tc>
                <a:tc>
                  <a:txBody>
                    <a:bodyPr/>
                    <a:lstStyle/>
                    <a:p>
                      <a:r>
                        <a:rPr lang="es-PA" dirty="0" smtClean="0"/>
                        <a:t>Nunca entregó</a:t>
                      </a:r>
                      <a:endParaRPr lang="es-PA" dirty="0"/>
                    </a:p>
                  </a:txBody>
                  <a:tcPr/>
                </a:tc>
              </a:tr>
              <a:tr h="460850">
                <a:tc>
                  <a:txBody>
                    <a:bodyPr/>
                    <a:lstStyle/>
                    <a:p>
                      <a:r>
                        <a:rPr lang="es-PA" dirty="0" smtClean="0"/>
                        <a:t>Presentación</a:t>
                      </a:r>
                      <a:endParaRPr lang="es-PA" dirty="0"/>
                    </a:p>
                  </a:txBody>
                  <a:tcPr/>
                </a:tc>
                <a:tc>
                  <a:txBody>
                    <a:bodyPr/>
                    <a:lstStyle/>
                    <a:p>
                      <a:r>
                        <a:rPr lang="es-PA" dirty="0" smtClean="0"/>
                        <a:t>Siguió todas las</a:t>
                      </a:r>
                      <a:r>
                        <a:rPr lang="es-PA" baseline="0" dirty="0" smtClean="0"/>
                        <a:t> indicaciones dadas</a:t>
                      </a:r>
                      <a:endParaRPr lang="es-PA" dirty="0"/>
                    </a:p>
                  </a:txBody>
                  <a:tcPr/>
                </a:tc>
                <a:tc>
                  <a:txBody>
                    <a:bodyPr/>
                    <a:lstStyle/>
                    <a:p>
                      <a:r>
                        <a:rPr lang="es-PA" dirty="0" smtClean="0"/>
                        <a:t>Le</a:t>
                      </a:r>
                      <a:r>
                        <a:rPr lang="es-PA" baseline="0" dirty="0" smtClean="0"/>
                        <a:t> faltaron algunas</a:t>
                      </a:r>
                    </a:p>
                    <a:p>
                      <a:r>
                        <a:rPr lang="es-PA" baseline="0" dirty="0" smtClean="0"/>
                        <a:t>pasos</a:t>
                      </a:r>
                      <a:endParaRPr lang="es-PA" dirty="0"/>
                    </a:p>
                  </a:txBody>
                  <a:tcPr/>
                </a:tc>
                <a:tc>
                  <a:txBody>
                    <a:bodyPr/>
                    <a:lstStyle/>
                    <a:p>
                      <a:r>
                        <a:rPr lang="es-PA" dirty="0" smtClean="0"/>
                        <a:t>No</a:t>
                      </a:r>
                      <a:r>
                        <a:rPr lang="es-PA" baseline="0" dirty="0" smtClean="0"/>
                        <a:t> Presento nada</a:t>
                      </a:r>
                      <a:endParaRPr lang="es-PA" dirty="0"/>
                    </a:p>
                  </a:txBody>
                  <a:tcPr/>
                </a:tc>
              </a:tr>
              <a:tr h="460850">
                <a:tc>
                  <a:txBody>
                    <a:bodyPr/>
                    <a:lstStyle/>
                    <a:p>
                      <a:r>
                        <a:rPr lang="es-PA" dirty="0" smtClean="0"/>
                        <a:t>Contenido</a:t>
                      </a:r>
                      <a:endParaRPr lang="es-PA" dirty="0"/>
                    </a:p>
                  </a:txBody>
                  <a:tcPr/>
                </a:tc>
                <a:tc>
                  <a:txBody>
                    <a:bodyPr/>
                    <a:lstStyle/>
                    <a:p>
                      <a:r>
                        <a:rPr lang="es-PA" dirty="0" smtClean="0"/>
                        <a:t>Utilizó</a:t>
                      </a:r>
                      <a:r>
                        <a:rPr lang="es-PA" baseline="0" dirty="0" smtClean="0"/>
                        <a:t> todas fuentes asignadas</a:t>
                      </a:r>
                      <a:endParaRPr lang="es-PA" dirty="0"/>
                    </a:p>
                  </a:txBody>
                  <a:tcPr/>
                </a:tc>
                <a:tc>
                  <a:txBody>
                    <a:bodyPr/>
                    <a:lstStyle/>
                    <a:p>
                      <a:r>
                        <a:rPr lang="es-PA" dirty="0" smtClean="0"/>
                        <a:t>Le faltaron algunas fuentes</a:t>
                      </a:r>
                      <a:endParaRPr lang="es-PA" dirty="0"/>
                    </a:p>
                  </a:txBody>
                  <a:tcPr/>
                </a:tc>
                <a:tc>
                  <a:txBody>
                    <a:bodyPr/>
                    <a:lstStyle/>
                    <a:p>
                      <a:r>
                        <a:rPr lang="es-PA" dirty="0" smtClean="0"/>
                        <a:t>N o consulto</a:t>
                      </a:r>
                      <a:r>
                        <a:rPr lang="es-PA" baseline="0" dirty="0" smtClean="0"/>
                        <a:t> ninguna fuente asignada</a:t>
                      </a:r>
                      <a:endParaRPr lang="es-PA" dirty="0"/>
                    </a:p>
                  </a:txBody>
                  <a:tcPr/>
                </a:tc>
              </a:tr>
            </a:tbl>
          </a:graphicData>
        </a:graphic>
      </p:graphicFrame>
    </p:spTree>
    <p:extLst>
      <p:ext uri="{BB962C8B-B14F-4D97-AF65-F5344CB8AC3E}">
        <p14:creationId xmlns:p14="http://schemas.microsoft.com/office/powerpoint/2010/main" val="172286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xit" presetSubtype="0" fill="hold" nodeType="clickEffect">
                                  <p:stCondLst>
                                    <p:cond delay="0"/>
                                  </p:stCondLst>
                                  <p:childTnLst>
                                    <p:animEffect transition="out" filter="fade">
                                      <p:cBhvr>
                                        <p:cTn id="11" dur="1000"/>
                                        <p:tgtEl>
                                          <p:spTgt spid="3"/>
                                        </p:tgtEl>
                                      </p:cBhvr>
                                    </p:animEffect>
                                    <p:anim calcmode="lin" valueType="num">
                                      <p:cBhvr>
                                        <p:cTn id="12" dur="1000"/>
                                        <p:tgtEl>
                                          <p:spTgt spid="3"/>
                                        </p:tgtEl>
                                        <p:attrNameLst>
                                          <p:attrName>ppt_x</p:attrName>
                                        </p:attrNameLst>
                                      </p:cBhvr>
                                      <p:tavLst>
                                        <p:tav tm="0">
                                          <p:val>
                                            <p:strVal val="ppt_x"/>
                                          </p:val>
                                        </p:tav>
                                        <p:tav tm="100000">
                                          <p:val>
                                            <p:strVal val="ppt_x"/>
                                          </p:val>
                                        </p:tav>
                                      </p:tavLst>
                                    </p:anim>
                                    <p:anim calcmode="lin" valueType="num">
                                      <p:cBhvr>
                                        <p:cTn id="13" dur="1000"/>
                                        <p:tgtEl>
                                          <p:spTgt spid="3"/>
                                        </p:tgtEl>
                                        <p:attrNameLst>
                                          <p:attrName>ppt_y</p:attrName>
                                        </p:attrNameLst>
                                      </p:cBhvr>
                                      <p:tavLst>
                                        <p:tav tm="0">
                                          <p:val>
                                            <p:strVal val="ppt_y"/>
                                          </p:val>
                                        </p:tav>
                                        <p:tav tm="100000">
                                          <p:val>
                                            <p:strVal val="ppt_y+.1"/>
                                          </p:val>
                                        </p:tav>
                                      </p:tavLst>
                                    </p:anim>
                                    <p:set>
                                      <p:cBhvr>
                                        <p:cTn id="14" dur="1" fill="hold">
                                          <p:stCondLst>
                                            <p:cond delay="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15616" y="2636912"/>
            <a:ext cx="7416824" cy="923330"/>
          </a:xfrm>
          <a:prstGeom prst="rect">
            <a:avLst/>
          </a:prstGeom>
          <a:noFill/>
        </p:spPr>
        <p:txBody>
          <a:bodyPr wrap="square" lIns="91440" tIns="45720" rIns="91440" bIns="45720">
            <a:spAutoFit/>
          </a:bodyPr>
          <a:lstStyle/>
          <a:p>
            <a:pPr algn="ctr"/>
            <a:r>
              <a:rPr lang="es-ES"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Muchas Gracias</a:t>
            </a:r>
            <a:endParaRPr lang="es-E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165496031"/>
      </p:ext>
    </p:extLst>
  </p:cSld>
  <p:clrMapOvr>
    <a:masterClrMapping/>
  </p:clrMapOvr>
  <p:transition>
    <p:dissolve/>
    <p:sndAc>
      <p:stSnd>
        <p:snd r:embed="rId2" name="coin.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Botica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a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a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363</TotalTime>
  <Words>232</Words>
  <Application>Microsoft Office PowerPoint</Application>
  <PresentationFormat>Presentación en pantalla (4:3)</PresentationFormat>
  <Paragraphs>44</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Boticario</vt:lpstr>
      <vt:lpstr>El ahorro es primordial en el presupuesto familiar</vt:lpstr>
      <vt:lpstr>objetivos</vt:lpstr>
      <vt:lpstr>SITUACIÓN DE APRENDIZAJE</vt:lpstr>
      <vt:lpstr>Pregunta generadora</vt:lpstr>
      <vt:lpstr>PRODUCTO PRINCIPAL</vt:lpstr>
      <vt:lpstr>TAREAS</vt:lpstr>
      <vt:lpstr> rúbricas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AHORRO ES PRIMORDIAL EN EL PRESUPUESTO FAMILIAR</dc:title>
  <dc:creator>Estudiante</dc:creator>
  <cp:lastModifiedBy>meduca</cp:lastModifiedBy>
  <cp:revision>38</cp:revision>
  <dcterms:created xsi:type="dcterms:W3CDTF">2011-07-21T15:28:52Z</dcterms:created>
  <dcterms:modified xsi:type="dcterms:W3CDTF">2012-02-15T14:44:28Z</dcterms:modified>
</cp:coreProperties>
</file>