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A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A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072BA8-8631-476C-A717-2F68F9A12D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E2FF-7D15-44E0-8A2A-C22D6E12D1D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FDCC-BF42-400A-8919-2B4FD1D6C9C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AC2C2-C46E-44D6-BA4F-578A607B12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9822-464C-4E51-B81B-F21C953156E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64D06-3974-47C2-851F-9341BA2351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7A9A-DC76-4ACC-8E76-109FCBECBF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7AF8-8D6C-4192-8D52-1D91F92445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CEDB-0FCA-4B4D-93CD-EF8BDE4009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590D3-B9DF-4F0C-9B0F-1BEBF6398DC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B85B-2ED2-4D60-8CA1-80F59AD3C6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A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A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F58942F-C240-4BE3-AC17-A4551E88F00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0800" cy="1635968"/>
          </a:xfrm>
          <a:solidFill>
            <a:schemeClr val="bg1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es-P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PASOS  GENERALES PARA EL DESARROLLO DE UN PROYECTO</a:t>
            </a:r>
            <a:r>
              <a:rPr kumimoji="0" lang="es-PA" sz="2800" b="1" i="0" u="none" strike="noStrike" kern="120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 EDUCATIVO</a:t>
            </a:r>
            <a:endParaRPr lang="es-PA" sz="2800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1200"/>
            <a:ext cx="5903813" cy="411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1691680" y="6165304"/>
            <a:ext cx="727280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ELABORADO POR LOURDES BARRENO, PORTAL </a:t>
            </a:r>
            <a:r>
              <a:rPr lang="es-ES" b="1" dirty="0" smtClean="0"/>
              <a:t>EDUCA PANAMÁ</a:t>
            </a:r>
            <a:r>
              <a:rPr lang="es-ES" dirty="0" smtClean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691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iño, Niña, De La Mano, Kids, La Escuela"/>
          <p:cNvSpPr>
            <a:spLocks noChangeAspect="1" noChangeArrowheads="1"/>
          </p:cNvSpPr>
          <p:nvPr/>
        </p:nvSpPr>
        <p:spPr bwMode="auto">
          <a:xfrm>
            <a:off x="155575" y="-1965325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es-P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Localización Física</a:t>
            </a:r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PA" dirty="0" smtClean="0"/>
              <a:t> La localización </a:t>
            </a:r>
            <a:r>
              <a:rPr lang="es-PA" dirty="0" smtClean="0"/>
              <a:t>Física </a:t>
            </a:r>
            <a:r>
              <a:rPr lang="es-PA" dirty="0" smtClean="0"/>
              <a:t>contempla diversos elementos como : marco geográfico, situación socio-económica, características de las relaciones de género, datos demográficos, etc.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484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09600"/>
            <a:ext cx="735072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/>
              <a:t>ACTIVIDADES A REALIZAR</a:t>
            </a:r>
            <a:endParaRPr lang="es-PA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Actividades, tareas y metodología: ¿Qué tipo de acciones formarán parte del proyecto? y ¿cómo se realizarán?</a:t>
            </a:r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844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09600"/>
            <a:ext cx="735072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/>
              <a:t>MÉTODOS Y TÉCNICAS A UTILIZAR</a:t>
            </a:r>
            <a:endParaRPr lang="es-PA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4125" y="1981200"/>
            <a:ext cx="7772400" cy="4616152"/>
          </a:xfrm>
        </p:spPr>
        <p:txBody>
          <a:bodyPr/>
          <a:lstStyle/>
          <a:p>
            <a:pPr algn="just"/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Sobre cada actividad: contenido, metodología, período de ejecución, responsables (relacionar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cada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actividad con el resultado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correspondiente).</a:t>
            </a:r>
            <a:endParaRPr lang="es-PA" dirty="0"/>
          </a:p>
        </p:txBody>
      </p:sp>
      <p:pic>
        <p:nvPicPr>
          <p:cNvPr id="12290" name="Picture 2" descr="C:\Documents and Settings\admin\Escritorio\school-84519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9" y="3101742"/>
            <a:ext cx="4712066" cy="3495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68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94736" cy="1296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CRONOGRAMA DE ACTIVIDADES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1148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s-PA" dirty="0" smtClean="0"/>
              <a:t>   Deben especificarse las actividades y los lapsos tentativos para la ejecución del proyecto. Se debe organizar el trabajo en fechas probables.</a:t>
            </a:r>
          </a:p>
          <a:p>
            <a:pPr algn="just"/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393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UTILIZADOS</a:t>
            </a:r>
            <a:endParaRPr lang="es-PA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92" y="1916832"/>
            <a:ext cx="6235633" cy="415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7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947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RECURSOS UTILIZADOS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772816"/>
            <a:ext cx="7406852" cy="49685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500" b="1" kern="1200" dirty="0">
                <a:solidFill>
                  <a:prstClr val="black"/>
                </a:solidFill>
                <a:latin typeface="Lucida Sans Unicode"/>
              </a:rPr>
              <a:t>Recursos Humanos: 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personas que intervienen en la ejecución del proyecto.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endParaRPr lang="es-PA" sz="2500" kern="120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500" b="1" kern="1200" dirty="0" smtClean="0">
                <a:solidFill>
                  <a:prstClr val="black"/>
                </a:solidFill>
                <a:latin typeface="Lucida Sans Unicode"/>
              </a:rPr>
              <a:t>Recursos </a:t>
            </a:r>
            <a:r>
              <a:rPr lang="es-PA" sz="2500" b="1" kern="1200" dirty="0">
                <a:solidFill>
                  <a:prstClr val="black"/>
                </a:solidFill>
                <a:latin typeface="Lucida Sans Unicode"/>
              </a:rPr>
              <a:t>Materiales y Técnicos</a:t>
            </a: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: detallar material y equipos previstos y su valor, precisando 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 diversos aportes orientados a sustentar el proyecto.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endParaRPr lang="es-PA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500" b="1" kern="1200" dirty="0">
                <a:solidFill>
                  <a:prstClr val="black"/>
                </a:solidFill>
                <a:latin typeface="Lucida Sans Unicode"/>
              </a:rPr>
              <a:t>Recursos Financieros:</a:t>
            </a: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 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l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os </a:t>
            </a: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recursos financieros hacen referencia al presupuesto necesario para 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llevar a cabo el proyecto.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448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EL PRESUPUESTO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65125" lvl="0" indent="-255588" algn="just">
              <a:spcBef>
                <a:spcPts val="400"/>
              </a:spcBef>
              <a:buClr>
                <a:srgbClr val="0F6FC6"/>
              </a:buClr>
              <a:buSzPct val="68000"/>
              <a:buFont typeface="Wingdings 3" pitchFamily="18" charset="2"/>
              <a:buChar char=""/>
            </a:pPr>
            <a:r>
              <a:rPr lang="es-PA" sz="2000" kern="1200" dirty="0">
                <a:solidFill>
                  <a:prstClr val="black"/>
                </a:solidFill>
                <a:latin typeface="Lucida Sans Unicode"/>
              </a:rPr>
              <a:t>El Presupuesto: </a:t>
            </a:r>
            <a:r>
              <a:rPr lang="es-PA" sz="2000" kern="1200" dirty="0" smtClean="0">
                <a:solidFill>
                  <a:prstClr val="black"/>
                </a:solidFill>
                <a:latin typeface="Lucida Sans Unicode"/>
              </a:rPr>
              <a:t>  gastos del desarrollo de la investigación.  Esto contempla: </a:t>
            </a:r>
            <a:r>
              <a:rPr lang="es-PA" sz="2000" kern="1200" dirty="0">
                <a:solidFill>
                  <a:prstClr val="black"/>
                </a:solidFill>
                <a:latin typeface="Lucida Sans Unicode"/>
              </a:rPr>
              <a:t>equipos, material fungible, gastos de transporte, adquisición de bibliografía, sueldos, </a:t>
            </a:r>
            <a:r>
              <a:rPr lang="es-PA" sz="2000" kern="1200" dirty="0" smtClean="0">
                <a:solidFill>
                  <a:prstClr val="black"/>
                </a:solidFill>
                <a:latin typeface="Lucida Sans Unicode"/>
              </a:rPr>
              <a:t>etc</a:t>
            </a:r>
            <a:r>
              <a:rPr lang="es-PA" sz="2000" kern="1200" dirty="0" smtClean="0">
                <a:solidFill>
                  <a:prstClr val="black"/>
                </a:solidFill>
                <a:latin typeface="Lucida Sans Unicode"/>
              </a:rPr>
              <a:t>. S</a:t>
            </a:r>
            <a:r>
              <a:rPr lang="es-PA" sz="2000" kern="1200" dirty="0" smtClean="0">
                <a:solidFill>
                  <a:prstClr val="black"/>
                </a:solidFill>
                <a:latin typeface="Lucida Sans Unicode"/>
              </a:rPr>
              <a:t>uministrando </a:t>
            </a:r>
            <a:r>
              <a:rPr lang="es-PA" sz="2000" kern="1200" dirty="0">
                <a:solidFill>
                  <a:prstClr val="black"/>
                </a:solidFill>
                <a:latin typeface="Lucida Sans Unicode"/>
              </a:rPr>
              <a:t>una descripción de cada uno, conjuntamente con su justificación. </a:t>
            </a:r>
          </a:p>
          <a:p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5" y="2132856"/>
            <a:ext cx="3810000" cy="3173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15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/>
              <a:t>DENOMINACIÓN DEL PROYECTO</a:t>
            </a:r>
            <a:endParaRPr lang="es-PA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3" y="1981200"/>
            <a:ext cx="7478861" cy="4114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65125" lvl="0" indent="-255588" algn="just">
              <a:spcBef>
                <a:spcPts val="400"/>
              </a:spcBef>
              <a:buClr>
                <a:srgbClr val="0F6FC6"/>
              </a:buClr>
              <a:buSzPct val="68000"/>
              <a:buFont typeface="Wingdings 3" pitchFamily="18" charset="2"/>
              <a:buChar char=""/>
            </a:pPr>
            <a:r>
              <a:rPr kumimoji="0" lang="es-PA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 título ayuda a establecer diferencias</a:t>
            </a:r>
            <a:r>
              <a:rPr kumimoji="0" lang="es-PA" sz="2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entre</a:t>
            </a:r>
            <a:r>
              <a:rPr kumimoji="0" lang="es-PA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un proyecto y</a:t>
            </a:r>
            <a:r>
              <a:rPr kumimoji="0" lang="es-PA" sz="2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ot</a:t>
            </a:r>
            <a:r>
              <a:rPr kumimoji="0" lang="es-PA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ro, al tiempo que permite definir características</a:t>
            </a:r>
            <a:r>
              <a:rPr kumimoji="0" lang="es-PA" sz="2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del tema </a:t>
            </a:r>
            <a:r>
              <a:rPr kumimoji="0" lang="es-PA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y anticipa una idea sobre su contenido. </a:t>
            </a:r>
          </a:p>
          <a:p>
            <a:pPr marL="365125" lvl="0" indent="-255588" algn="just">
              <a:spcBef>
                <a:spcPts val="400"/>
              </a:spcBef>
              <a:buClr>
                <a:srgbClr val="0F6FC6"/>
              </a:buClr>
              <a:buSzPct val="68000"/>
              <a:buNone/>
            </a:pPr>
            <a:endParaRPr kumimoji="0" lang="es-PA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lvl="0" indent="-255588" algn="just">
              <a:spcBef>
                <a:spcPts val="400"/>
              </a:spcBef>
              <a:buClr>
                <a:srgbClr val="0F6FC6"/>
              </a:buClr>
              <a:buSzPct val="68000"/>
              <a:buFont typeface="Wingdings 3" pitchFamily="18" charset="2"/>
              <a:buChar char=""/>
            </a:pPr>
            <a:r>
              <a:rPr kumimoji="0" lang="es-PA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Debe describir el contenido de forma específica, clara y concisa en unas 15 o 20 palabras.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995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9961" y="476672"/>
            <a:ext cx="742272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tx1"/>
                </a:solidFill>
              </a:rPr>
              <a:t>FUNDAMENTACIÓN Y JUSTIFICACIÓN</a:t>
            </a:r>
            <a:endParaRPr lang="es-PA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81200"/>
            <a:ext cx="7478861" cy="4544144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Fundamentación de la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necesidad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del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proyecto.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Para fundamentar el punto se podrá incluir resultados de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 estudios hechos con anterioridad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o proyectos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 ya realizados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sobre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el tema tratado.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400" b="1" kern="1200" dirty="0" smtClean="0">
                <a:solidFill>
                  <a:prstClr val="black"/>
                </a:solidFill>
                <a:latin typeface="Lucida Sans Unicode"/>
              </a:rPr>
              <a:t>Describir</a:t>
            </a:r>
            <a:r>
              <a:rPr lang="es-PA" sz="2400" b="1" kern="1200" dirty="0">
                <a:solidFill>
                  <a:prstClr val="black"/>
                </a:solidFill>
                <a:latin typeface="Lucida Sans Unicode"/>
              </a:rPr>
              <a:t>: 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None/>
              <a:defRPr/>
            </a:pP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a) La importancia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del problema de intervención. 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None/>
              <a:defRPr/>
            </a:pP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b) ¿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Por qué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es éste </a:t>
            </a:r>
            <a:r>
              <a:rPr lang="es-PA" sz="2400" kern="1200" dirty="0" smtClean="0">
                <a:solidFill>
                  <a:prstClr val="black"/>
                </a:solidFill>
                <a:latin typeface="Lucida Sans Unicode"/>
              </a:rPr>
              <a:t>proyecto? </a:t>
            </a:r>
            <a:r>
              <a:rPr lang="es-PA" sz="2400" kern="1200" dirty="0">
                <a:solidFill>
                  <a:prstClr val="black"/>
                </a:solidFill>
                <a:latin typeface="Lucida Sans Unicode"/>
              </a:rPr>
              <a:t>(y no otras soluciones) la respuesta más adecuada para  resolver el problema (sea por razones técnicas, o políticas, u otras).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823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/>
              <a:t>MARCO INSTITUCIONAL</a:t>
            </a:r>
            <a:endParaRPr lang="es-PA" sz="3600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688160"/>
          </a:xfrm>
        </p:spPr>
        <p:txBody>
          <a:bodyPr/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El Centro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 Entidad de la que depende: </a:t>
            </a:r>
            <a:r>
              <a:rPr lang="es-PA" sz="2800" dirty="0" smtClean="0"/>
              <a:t>Público ó privado</a:t>
            </a:r>
            <a:r>
              <a:rPr lang="es-PA" sz="2800" dirty="0"/>
              <a:t>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Tipo de centro: E. Infantil (1º ciclo, 2º ciclo</a:t>
            </a:r>
            <a:r>
              <a:rPr lang="es-PA" sz="2800" dirty="0" smtClean="0"/>
              <a:t>), Primaria, secundaria, etc.</a:t>
            </a:r>
            <a:endParaRPr lang="es-PA" sz="2800" dirty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 Número total de </a:t>
            </a:r>
            <a:r>
              <a:rPr lang="es-PA" sz="2800" dirty="0" smtClean="0"/>
              <a:t>alumnos </a:t>
            </a:r>
            <a:r>
              <a:rPr lang="es-PA" sz="2800" dirty="0"/>
              <a:t>del centro.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 Número total de </a:t>
            </a:r>
            <a:r>
              <a:rPr lang="es-PA" sz="2800" dirty="0" smtClean="0"/>
              <a:t>profesores </a:t>
            </a:r>
            <a:r>
              <a:rPr lang="es-PA" sz="2800" dirty="0"/>
              <a:t>del centro.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/>
              <a:t> Número total de aulas.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PA" sz="2800" dirty="0" smtClean="0"/>
              <a:t>Servicios </a:t>
            </a:r>
            <a:r>
              <a:rPr lang="es-PA" sz="2800" dirty="0"/>
              <a:t>con que cuenta el centro: residencia, comedor, transporte, gabinetes...</a:t>
            </a:r>
          </a:p>
          <a:p>
            <a:pPr marL="365760" indent="-256032" algn="just" fontAlgn="auto">
              <a:spcAft>
                <a:spcPts val="0"/>
              </a:spcAft>
              <a:buNone/>
              <a:defRPr/>
            </a:pPr>
            <a:endParaRPr lang="es-PA" sz="2800" dirty="0"/>
          </a:p>
          <a:p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7465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tx1"/>
                </a:solidFill>
              </a:rPr>
              <a:t>FINALIDAD DEL PROYECTO</a:t>
            </a:r>
            <a:endParaRPr lang="es-PA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114800"/>
          </a:xfrm>
        </p:spPr>
        <p:txBody>
          <a:bodyPr/>
          <a:lstStyle/>
          <a:p>
            <a:pPr algn="just"/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¿Qué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problema social se contribuye a resolver con el logro de los objetivos del </a:t>
            </a: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proyecto?</a:t>
            </a:r>
          </a:p>
          <a:p>
            <a:endParaRPr lang="es-PA" dirty="0"/>
          </a:p>
        </p:txBody>
      </p:sp>
      <p:pic>
        <p:nvPicPr>
          <p:cNvPr id="6146" name="Picture 2" descr="C:\Documents and Settings\admin\Escritorio\PROYE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9297"/>
            <a:ext cx="4896544" cy="345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43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OBJETIVOS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76016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500" b="1" kern="1200" dirty="0">
                <a:solidFill>
                  <a:prstClr val="black"/>
                </a:solidFill>
                <a:latin typeface="Lucida Sans Unicode"/>
              </a:rPr>
              <a:t>Objetivo General 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None/>
              <a:defRPr/>
            </a:pP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   Fin hacia el que se orienta la propuesta, desde una perspectiva amplia y a largo 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plazo.</a:t>
            </a:r>
            <a:endParaRPr lang="es-PA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None/>
              <a:defRPr/>
            </a:pPr>
            <a:endParaRPr lang="es-PA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Font typeface="Wingdings 3"/>
              <a:buChar char=""/>
              <a:defRPr/>
            </a:pP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es-PA" sz="2500" b="1" kern="1200" dirty="0">
                <a:solidFill>
                  <a:prstClr val="black"/>
                </a:solidFill>
                <a:latin typeface="Lucida Sans Unicode"/>
              </a:rPr>
              <a:t>Objetivos Específicos</a:t>
            </a:r>
          </a:p>
          <a:p>
            <a:pPr marL="365760" lvl="0" indent="-256032" algn="just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buNone/>
              <a:defRPr/>
            </a:pPr>
            <a:r>
              <a:rPr lang="es-PA" sz="2500" kern="1200" dirty="0">
                <a:solidFill>
                  <a:prstClr val="black"/>
                </a:solidFill>
                <a:latin typeface="Lucida Sans Unicode"/>
              </a:rPr>
              <a:t>   Fines sustentables que el proyecto se propone obtener, con sus propios recursos y actividades, y dentro del período de tiempo </a:t>
            </a:r>
            <a:r>
              <a:rPr lang="es-PA" sz="2500" kern="1200" dirty="0" smtClean="0">
                <a:solidFill>
                  <a:prstClr val="black"/>
                </a:solidFill>
                <a:latin typeface="Lucida Sans Unicode"/>
              </a:rPr>
              <a:t>definido.</a:t>
            </a:r>
            <a:endParaRPr lang="es-PA" sz="2500" kern="1200" dirty="0">
              <a:solidFill>
                <a:prstClr val="black"/>
              </a:solidFill>
              <a:latin typeface="Lucida Sans Unicode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284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609600"/>
            <a:ext cx="749473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METAS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Es el producto 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de la ejecución del </a:t>
            </a: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proyecto,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necesarios </a:t>
            </a: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y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suficientes para </a:t>
            </a: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 el logro 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de los Objetivos Específicos.</a:t>
            </a:r>
            <a:endParaRPr lang="es-PA" dirty="0"/>
          </a:p>
        </p:txBody>
      </p:sp>
      <p:pic>
        <p:nvPicPr>
          <p:cNvPr id="10243" name="Picture 3" descr="C:\Documents and Settings\admin\Escritorio\boy-16016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928320" cy="309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6668144" cy="7200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800" dirty="0" smtClean="0"/>
              <a:t>BENEFICIARIOS</a:t>
            </a:r>
            <a:endParaRPr lang="es-PA" sz="2800" dirty="0"/>
          </a:p>
        </p:txBody>
      </p:sp>
      <p:pic>
        <p:nvPicPr>
          <p:cNvPr id="11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620688"/>
            <a:ext cx="5328592" cy="362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6740152" cy="1296144"/>
          </a:xfrm>
        </p:spPr>
        <p:txBody>
          <a:bodyPr/>
          <a:lstStyle/>
          <a:p>
            <a:pPr algn="just"/>
            <a:r>
              <a:rPr lang="es-PA" sz="2000" b="1" dirty="0" smtClean="0"/>
              <a:t>Describir con precisión las características (sexo, edad, condición, etc.) y el número de beneficiarios. Si se prevé una selección de los beneficiarios describir los criterios y las modalidades </a:t>
            </a:r>
            <a:r>
              <a:rPr lang="es-PA" sz="2000" dirty="0" smtClean="0"/>
              <a:t>.</a:t>
            </a:r>
          </a:p>
          <a:p>
            <a:pPr algn="just"/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24051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09600"/>
            <a:ext cx="742272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tx1"/>
                </a:solidFill>
              </a:rPr>
              <a:t>PRODUCTOS</a:t>
            </a:r>
            <a:endParaRPr lang="es-PA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1" y="1981200"/>
            <a:ext cx="7406853" cy="4114800"/>
          </a:xfrm>
        </p:spPr>
        <p:txBody>
          <a:bodyPr/>
          <a:lstStyle/>
          <a:p>
            <a:pPr marL="0" indent="0">
              <a:buNone/>
            </a:pP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¿Qué </a:t>
            </a:r>
            <a:r>
              <a:rPr lang="es-PA" sz="2700" kern="1200" dirty="0">
                <a:solidFill>
                  <a:prstClr val="black"/>
                </a:solidFill>
                <a:latin typeface="Lucida Sans Unicode"/>
              </a:rPr>
              <a:t>instrumentos y materiales deben adquirirse o producirse para conseguir los objetivos del </a:t>
            </a:r>
            <a:r>
              <a:rPr lang="es-PA" sz="2700" kern="1200" dirty="0" smtClean="0">
                <a:solidFill>
                  <a:prstClr val="black"/>
                </a:solidFill>
                <a:latin typeface="Lucida Sans Unicode"/>
              </a:rPr>
              <a:t>proyecto?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8195" name="Picture 3" descr="C:\Documents and Settings\admin\Escritorio\proyec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33" y="3284984"/>
            <a:ext cx="4799856" cy="319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148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uzzl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a de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TM02455519[[fn=Invierno]]</Template>
  <TotalTime>218</TotalTime>
  <Words>555</Words>
  <Application>Microsoft Office PowerPoint</Application>
  <PresentationFormat>Presentación en pantalla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 de diseño de puzzle</vt:lpstr>
      <vt:lpstr>PASOS  GENERALES PARA EL DESARROLLO DE UN PROYECTO EDUCATIVO</vt:lpstr>
      <vt:lpstr>DENOMINACIÓN DEL PROYECTO</vt:lpstr>
      <vt:lpstr>FUNDAMENTACIÓN Y JUSTIFICACIÓN</vt:lpstr>
      <vt:lpstr>MARCO INSTITUCIONAL</vt:lpstr>
      <vt:lpstr>FINALIDAD DEL PROYECTO</vt:lpstr>
      <vt:lpstr>OBJETIVOS</vt:lpstr>
      <vt:lpstr>METAS</vt:lpstr>
      <vt:lpstr>BENEFICIARIOS</vt:lpstr>
      <vt:lpstr>PRODUCTOS</vt:lpstr>
      <vt:lpstr>Localización Física</vt:lpstr>
      <vt:lpstr>ACTIVIDADES A REALIZAR</vt:lpstr>
      <vt:lpstr>MÉTODOS Y TÉCNICAS A UTILIZAR</vt:lpstr>
      <vt:lpstr>CRONOGRAMA DE ACTIVIDADES</vt:lpstr>
      <vt:lpstr>RECURSOS UTILIZADOS</vt:lpstr>
      <vt:lpstr>RECURSOS UTILIZADOS</vt:lpstr>
      <vt:lpstr>EL PRESUPUESTO</vt:lpstr>
    </vt:vector>
  </TitlesOfParts>
  <Manager/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GENERAL PARA EL DESARROLLO DE UN PROYECTO</dc:title>
  <dc:subject/>
  <dc:creator>portal-15</dc:creator>
  <cp:keywords/>
  <dc:description/>
  <cp:lastModifiedBy>Portal_A</cp:lastModifiedBy>
  <cp:revision>23</cp:revision>
  <dcterms:created xsi:type="dcterms:W3CDTF">2015-10-14T11:58:09Z</dcterms:created>
  <dcterms:modified xsi:type="dcterms:W3CDTF">2016-05-13T15:23:37Z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TC010690323082</vt:lpwstr>
  </property>
</Properties>
</file>