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sldIdLst>
    <p:sldId id="256" r:id="rId2"/>
    <p:sldId id="268" r:id="rId3"/>
    <p:sldId id="269" r:id="rId4"/>
    <p:sldId id="266" r:id="rId5"/>
    <p:sldId id="259" r:id="rId6"/>
    <p:sldId id="265" r:id="rId7"/>
    <p:sldId id="270" r:id="rId8"/>
    <p:sldId id="264" r:id="rId9"/>
    <p:sldId id="263" r:id="rId10"/>
    <p:sldId id="257" r:id="rId11"/>
    <p:sldId id="262" r:id="rId12"/>
    <p:sldId id="260" r:id="rId13"/>
    <p:sldId id="267" r:id="rId14"/>
    <p:sldId id="272" r:id="rId15"/>
    <p:sldId id="271" r:id="rId16"/>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96" d="100"/>
          <a:sy n="96" d="100"/>
        </p:scale>
        <p:origin x="9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715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7211C3D0-B6C4-402A-97DB-7D773B4BA491}" type="datetimeFigureOut">
              <a:rPr lang="es-PA" smtClean="0"/>
              <a:t>08/10/2018</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418843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4431139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58904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1114995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936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195928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124065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704132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10194164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1C3D0-B6C4-402A-97DB-7D773B4BA491}" type="datetimeFigureOut">
              <a:rPr lang="es-PA" smtClean="0"/>
              <a:t>08/10/2018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17899707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211C3D0-B6C4-402A-97DB-7D773B4BA491}" type="datetimeFigureOut">
              <a:rPr lang="es-PA" smtClean="0"/>
              <a:t>08/10/2018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2067486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11C3D0-B6C4-402A-97DB-7D773B4BA491}" type="datetimeFigureOut">
              <a:rPr lang="es-PA" smtClean="0"/>
              <a:t>08/10/2018</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7799627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11C3D0-B6C4-402A-97DB-7D773B4BA491}" type="datetimeFigureOut">
              <a:rPr lang="es-PA" smtClean="0"/>
              <a:t>08/10/2018</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7230654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1C3D0-B6C4-402A-97DB-7D773B4BA491}" type="datetimeFigureOut">
              <a:rPr lang="es-PA" smtClean="0"/>
              <a:t>08/10/2018</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730336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211C3D0-B6C4-402A-97DB-7D773B4BA491}" type="datetimeFigureOut">
              <a:rPr lang="es-PA" smtClean="0"/>
              <a:t>08/10/2018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14228251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211C3D0-B6C4-402A-97DB-7D773B4BA491}" type="datetimeFigureOut">
              <a:rPr lang="es-PA" smtClean="0"/>
              <a:t>08/10/2018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E60B7D4-9305-40BC-8DD6-F26B6F57F21C}" type="slidenum">
              <a:rPr lang="es-PA" smtClean="0"/>
              <a:t>‹Nº›</a:t>
            </a:fld>
            <a:endParaRPr lang="es-PA"/>
          </a:p>
        </p:txBody>
      </p:sp>
    </p:spTree>
    <p:extLst>
      <p:ext uri="{BB962C8B-B14F-4D97-AF65-F5344CB8AC3E}">
        <p14:creationId xmlns:p14="http://schemas.microsoft.com/office/powerpoint/2010/main" val="360633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211C3D0-B6C4-402A-97DB-7D773B4BA491}" type="datetimeFigureOut">
              <a:rPr lang="es-PA" smtClean="0"/>
              <a:t>08/10/2018</a:t>
            </a:fld>
            <a:endParaRPr lang="es-P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P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E60B7D4-9305-40BC-8DD6-F26B6F57F21C}" type="slidenum">
              <a:rPr lang="es-PA" smtClean="0"/>
              <a:t>‹Nº›</a:t>
            </a:fld>
            <a:endParaRPr lang="es-PA"/>
          </a:p>
        </p:txBody>
      </p:sp>
    </p:spTree>
    <p:extLst>
      <p:ext uri="{BB962C8B-B14F-4D97-AF65-F5344CB8AC3E}">
        <p14:creationId xmlns:p14="http://schemas.microsoft.com/office/powerpoint/2010/main" val="2920433070"/>
      </p:ext>
    </p:extLst>
  </p:cSld>
  <p:clrMap bg1="dk1" tx1="lt1" bg2="dk2" tx2="lt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0" y="268288"/>
            <a:ext cx="12192000" cy="622300"/>
          </a:xfrm>
          <a:solidFill>
            <a:schemeClr val="accent5">
              <a:lumMod val="60000"/>
              <a:lumOff val="40000"/>
            </a:schemeClr>
          </a:solidFill>
        </p:spPr>
        <p:txBody>
          <a:bodyPr>
            <a:normAutofit fontScale="90000"/>
          </a:bodyPr>
          <a:lstStyle/>
          <a:p>
            <a:pPr algn="ctr"/>
            <a:r>
              <a:rPr lang="es-PA" b="1" dirty="0">
                <a:solidFill>
                  <a:schemeClr val="bg1"/>
                </a:solidFill>
              </a:rPr>
              <a:t>UNA AVENTURA EN el CANAL de panamá</a:t>
            </a:r>
          </a:p>
        </p:txBody>
      </p:sp>
      <p:sp>
        <p:nvSpPr>
          <p:cNvPr id="3" name="Subtítulo 2"/>
          <p:cNvSpPr>
            <a:spLocks noGrp="1"/>
          </p:cNvSpPr>
          <p:nvPr>
            <p:ph type="subTitle" idx="4294967295"/>
          </p:nvPr>
        </p:nvSpPr>
        <p:spPr>
          <a:xfrm>
            <a:off x="0" y="6211888"/>
            <a:ext cx="6813550" cy="627062"/>
          </a:xfrm>
        </p:spPr>
        <p:txBody>
          <a:bodyPr>
            <a:normAutofit fontScale="77500" lnSpcReduction="20000"/>
          </a:bodyPr>
          <a:lstStyle/>
          <a:p>
            <a:pPr marL="0" indent="0">
              <a:buNone/>
            </a:pPr>
            <a:r>
              <a:rPr lang="es-PA" b="1" dirty="0">
                <a:solidFill>
                  <a:schemeClr val="tx1"/>
                </a:solidFill>
              </a:rPr>
              <a:t>Colaboración de:  Prof. Lourdes Barreno </a:t>
            </a:r>
            <a:r>
              <a:rPr lang="es-PA" b="1" dirty="0" err="1">
                <a:solidFill>
                  <a:schemeClr val="tx1"/>
                </a:solidFill>
              </a:rPr>
              <a:t>Huffman</a:t>
            </a:r>
            <a:endParaRPr lang="es-PA" b="1" dirty="0">
              <a:solidFill>
                <a:schemeClr val="tx1"/>
              </a:solidFill>
            </a:endParaRPr>
          </a:p>
          <a:p>
            <a:pPr marL="0" indent="0">
              <a:buNone/>
            </a:pPr>
            <a:r>
              <a:rPr lang="es-PA" b="1" dirty="0">
                <a:solidFill>
                  <a:schemeClr val="tx1"/>
                </a:solidFill>
              </a:rPr>
              <a:t>Imágenes de micanaldepanama.com</a:t>
            </a:r>
          </a:p>
        </p:txBody>
      </p:sp>
      <p:pic>
        <p:nvPicPr>
          <p:cNvPr id="1026" name="Picture 2" descr="Educa Panamá|Mi Portal Educ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054" y="5797541"/>
            <a:ext cx="3594137" cy="898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micanaldepanama.com/ampliacion/wp-content/uploads/2017/05/2017-05-02-148-N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73" y="1177242"/>
            <a:ext cx="7987832" cy="51593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87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icanaldepanama.com/ampliacion/wp-content/uploads/2014/10/Compuert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6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3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2736" y="908835"/>
            <a:ext cx="11725254" cy="2923877"/>
          </a:xfrm>
          <a:prstGeom prst="rect">
            <a:avLst/>
          </a:prstGeom>
        </p:spPr>
        <p:txBody>
          <a:bodyPr wrap="square">
            <a:spAutoFit/>
          </a:bodyPr>
          <a:lstStyle/>
          <a:p>
            <a:endParaRPr lang="es-PA" sz="2400" b="0" i="0" dirty="0">
              <a:solidFill>
                <a:srgbClr val="555555"/>
              </a:solidFill>
              <a:effectLst/>
              <a:latin typeface="Open Sans"/>
            </a:endParaRPr>
          </a:p>
          <a:p>
            <a:pPr algn="just"/>
            <a:r>
              <a:rPr lang="es-PA" sz="2000" b="0" i="0" dirty="0">
                <a:solidFill>
                  <a:srgbClr val="555555"/>
                </a:solidFill>
                <a:effectLst/>
                <a:latin typeface="Century Gothic" panose="020B0502020202020204" pitchFamily="34" charset="0"/>
                <a:cs typeface="Arial" panose="020B0604020202020204" pitchFamily="34" charset="0"/>
              </a:rPr>
              <a:t>Desde su inauguración el 26 de junio de 2016, el Canal Ampliado aumentó la capacidad de la vía para atender la creciente demanda del comercio marítimo por utilizar buques de mayores dimensiones.</a:t>
            </a:r>
          </a:p>
          <a:p>
            <a:pPr algn="just"/>
            <a:r>
              <a:rPr lang="es-PA" sz="2000" b="0" i="0" dirty="0">
                <a:solidFill>
                  <a:srgbClr val="555555"/>
                </a:solidFill>
                <a:effectLst/>
                <a:latin typeface="Century Gothic" panose="020B0502020202020204" pitchFamily="34" charset="0"/>
                <a:cs typeface="Arial" panose="020B0604020202020204" pitchFamily="34" charset="0"/>
              </a:rPr>
              <a:t>La Ampliación del Canal de Panamá añadió un tercer carril para el tránsito de buques de mayor tamaño, con la construcción de un complejo de esclusas en el Atlántico y otro en el Pacífico. Las nuevas esclusas son 70 pies más anchas y 18 pies más profundas que las actuales, pero utilizan menos agua gracias a las tinas de reutilización de agua que reciclan el 60% del agua utilizada en cada </a:t>
            </a:r>
            <a:r>
              <a:rPr lang="es-PA" sz="2000" b="0" i="0" dirty="0" err="1">
                <a:solidFill>
                  <a:srgbClr val="555555"/>
                </a:solidFill>
                <a:effectLst/>
                <a:latin typeface="Century Gothic" panose="020B0502020202020204" pitchFamily="34" charset="0"/>
                <a:cs typeface="Arial" panose="020B0604020202020204" pitchFamily="34" charset="0"/>
              </a:rPr>
              <a:t>esclusaje</a:t>
            </a:r>
            <a:r>
              <a:rPr lang="es-PA" sz="2000" b="0" i="0" dirty="0">
                <a:solidFill>
                  <a:srgbClr val="555555"/>
                </a:solidFill>
                <a:effectLst/>
                <a:latin typeface="Century Gothic" panose="020B0502020202020204" pitchFamily="34" charset="0"/>
                <a:cs typeface="Arial" panose="020B0604020202020204" pitchFamily="34" charset="0"/>
              </a:rPr>
              <a:t>.</a:t>
            </a:r>
          </a:p>
        </p:txBody>
      </p:sp>
      <p:pic>
        <p:nvPicPr>
          <p:cNvPr id="3" name="Picture 2" descr="https://micanaldepanama.com/ampliacion/wp-content/uploads/2017/05/f227bb35afe91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493" y="4121975"/>
            <a:ext cx="4859724" cy="2736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duca Panamá|Mi Portal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616" y="5765180"/>
            <a:ext cx="3791407" cy="94785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556164" y="385614"/>
            <a:ext cx="6972300" cy="523220"/>
          </a:xfrm>
          <a:prstGeom prst="rect">
            <a:avLst/>
          </a:prstGeom>
          <a:solidFill>
            <a:srgbClr val="00B050"/>
          </a:solidFill>
        </p:spPr>
        <p:txBody>
          <a:bodyPr wrap="square" rtlCol="0">
            <a:spAutoFit/>
          </a:bodyPr>
          <a:lstStyle/>
          <a:p>
            <a:r>
              <a:rPr lang="es-PA" sz="2800" b="1" dirty="0"/>
              <a:t>INAUGURACIÓN DEL CANAL AMPLIADO</a:t>
            </a:r>
          </a:p>
        </p:txBody>
      </p:sp>
    </p:spTree>
    <p:extLst>
      <p:ext uri="{BB962C8B-B14F-4D97-AF65-F5344CB8AC3E}">
        <p14:creationId xmlns:p14="http://schemas.microsoft.com/office/powerpoint/2010/main" val="169922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icanaldepanama.com/ampliacion/wp-content/uploads/2017/05/2017-05-24-022-A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66" y="273678"/>
            <a:ext cx="11758275" cy="6151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144966" y="853542"/>
            <a:ext cx="11758275" cy="1815882"/>
          </a:xfrm>
          <a:prstGeom prst="rect">
            <a:avLst/>
          </a:prstGeom>
        </p:spPr>
        <p:txBody>
          <a:bodyPr wrap="square">
            <a:spAutoFit/>
          </a:bodyPr>
          <a:lstStyle/>
          <a:p>
            <a:r>
              <a:rPr lang="es-PA" sz="2800" i="0" dirty="0">
                <a:solidFill>
                  <a:srgbClr val="262626"/>
                </a:solidFill>
                <a:effectLst/>
                <a:latin typeface="Open Sans"/>
              </a:rPr>
              <a:t>Tránsito del barco portacontenedores “OOCL France” por las esclusas de </a:t>
            </a:r>
            <a:r>
              <a:rPr lang="es-PA" sz="2800" i="0" dirty="0" err="1">
                <a:solidFill>
                  <a:srgbClr val="262626"/>
                </a:solidFill>
                <a:effectLst/>
                <a:latin typeface="Open Sans"/>
              </a:rPr>
              <a:t>Cocolí</a:t>
            </a:r>
            <a:r>
              <a:rPr lang="es-PA" sz="2800" i="0" dirty="0">
                <a:solidFill>
                  <a:srgbClr val="262626"/>
                </a:solidFill>
                <a:effectLst/>
                <a:latin typeface="Open Sans"/>
              </a:rPr>
              <a:t> con dirección al norte con una capacidad máxima para su paso por el Canal de Panamá de 13,926 </a:t>
            </a:r>
            <a:r>
              <a:rPr lang="es-PA" sz="2800" i="0" dirty="0" err="1">
                <a:solidFill>
                  <a:srgbClr val="262626"/>
                </a:solidFill>
                <a:effectLst/>
                <a:latin typeface="Open Sans"/>
              </a:rPr>
              <a:t>TEU’s</a:t>
            </a:r>
            <a:r>
              <a:rPr lang="es-PA" sz="2800" i="0" dirty="0">
                <a:solidFill>
                  <a:srgbClr val="262626"/>
                </a:solidFill>
                <a:effectLst/>
                <a:latin typeface="Open Sans"/>
              </a:rPr>
              <a:t> (contenedores de 20 pies).</a:t>
            </a:r>
            <a:endParaRPr lang="es-PA" sz="2800" dirty="0"/>
          </a:p>
        </p:txBody>
      </p:sp>
    </p:spTree>
    <p:extLst>
      <p:ext uri="{BB962C8B-B14F-4D97-AF65-F5344CB8AC3E}">
        <p14:creationId xmlns:p14="http://schemas.microsoft.com/office/powerpoint/2010/main" val="2822737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666" y="1212806"/>
            <a:ext cx="12096334" cy="2677656"/>
          </a:xfrm>
          <a:prstGeom prst="rect">
            <a:avLst/>
          </a:prstGeom>
          <a:noFill/>
        </p:spPr>
        <p:txBody>
          <a:bodyPr wrap="square" rtlCol="0">
            <a:spAutoFit/>
          </a:bodyPr>
          <a:lstStyle/>
          <a:p>
            <a:r>
              <a:rPr lang="es-PA" sz="2800" dirty="0">
                <a:solidFill>
                  <a:schemeClr val="bg1"/>
                </a:solidFill>
              </a:rPr>
              <a:t>Una locomotora está encargada de dar estabilidad a los barcos  en las Esclusas, utilizando unos cables  para evitar que se golpeen contra las mismas.</a:t>
            </a:r>
          </a:p>
          <a:p>
            <a:r>
              <a:rPr lang="es-PA" sz="2800" dirty="0">
                <a:solidFill>
                  <a:schemeClr val="bg1"/>
                </a:solidFill>
              </a:rPr>
              <a:t>La torre de control es la encargada de abrir y cerrar las  compuertas y controlar el nivel de agua en las cámaras.</a:t>
            </a:r>
          </a:p>
          <a:p>
            <a:endParaRPr lang="es-PA" sz="2800" dirty="0"/>
          </a:p>
        </p:txBody>
      </p:sp>
      <p:sp>
        <p:nvSpPr>
          <p:cNvPr id="3" name="CuadroTexto 2"/>
          <p:cNvSpPr txBox="1"/>
          <p:nvPr/>
        </p:nvSpPr>
        <p:spPr>
          <a:xfrm>
            <a:off x="561703" y="535577"/>
            <a:ext cx="11181806" cy="523220"/>
          </a:xfrm>
          <a:prstGeom prst="rect">
            <a:avLst/>
          </a:prstGeom>
          <a:solidFill>
            <a:srgbClr val="92D050"/>
          </a:solidFill>
        </p:spPr>
        <p:txBody>
          <a:bodyPr wrap="square" rtlCol="0">
            <a:spAutoFit/>
          </a:bodyPr>
          <a:lstStyle/>
          <a:p>
            <a:r>
              <a:rPr lang="es-PA" sz="2800" b="1" dirty="0">
                <a:solidFill>
                  <a:schemeClr val="bg1"/>
                </a:solidFill>
              </a:rPr>
              <a:t>UTILIDAD DE UNA LOCOMOTORA EN EL CANAL DE PANAMÁ</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694" y="3428917"/>
            <a:ext cx="5159915" cy="3284116"/>
          </a:xfrm>
          <a:prstGeom prst="ellipse">
            <a:avLst/>
          </a:prstGeom>
          <a:ln>
            <a:noFill/>
          </a:ln>
          <a:effectLst>
            <a:softEdge rad="112500"/>
          </a:effectLst>
        </p:spPr>
      </p:pic>
      <p:pic>
        <p:nvPicPr>
          <p:cNvPr id="5" name="Picture 2" descr="Educa Panamá|Mi Portal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616" y="5765180"/>
            <a:ext cx="3791407" cy="94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426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45514" y="279891"/>
            <a:ext cx="4447668" cy="925454"/>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INFOGRAFÍA</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ángulo 3"/>
          <p:cNvSpPr/>
          <p:nvPr/>
        </p:nvSpPr>
        <p:spPr>
          <a:xfrm>
            <a:off x="704807" y="1461570"/>
            <a:ext cx="11017405" cy="646331"/>
          </a:xfrm>
          <a:prstGeom prst="rect">
            <a:avLst/>
          </a:prstGeom>
        </p:spPr>
        <p:txBody>
          <a:bodyPr wrap="square">
            <a:spAutoFit/>
          </a:bodyPr>
          <a:lstStyle/>
          <a:p>
            <a:pPr algn="ctr"/>
            <a:r>
              <a:rPr lang="es-PA" b="1" dirty="0">
                <a:solidFill>
                  <a:srgbClr val="0070C0"/>
                </a:solidFill>
              </a:rPr>
              <a:t>micanaldepanama.com</a:t>
            </a:r>
          </a:p>
          <a:p>
            <a:pPr algn="ctr"/>
            <a:r>
              <a:rPr lang="es-PA" b="1" dirty="0">
                <a:solidFill>
                  <a:srgbClr val="0070C0"/>
                </a:solidFill>
              </a:rPr>
              <a:t>Pixabay.com</a:t>
            </a:r>
          </a:p>
        </p:txBody>
      </p:sp>
      <p:pic>
        <p:nvPicPr>
          <p:cNvPr id="2050" name="Picture 2" descr="Canal De Panamá, Puente Centenario, Noche, Reflex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514" y="2679506"/>
            <a:ext cx="5686430" cy="3785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72748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07580" y="5398301"/>
            <a:ext cx="6659195" cy="923330"/>
          </a:xfrm>
          <a:prstGeom prst="rect">
            <a:avLst/>
          </a:prstGeom>
          <a:solidFill>
            <a:schemeClr val="accent5">
              <a:lumMod val="60000"/>
              <a:lumOff val="40000"/>
            </a:schemeClr>
          </a:solidFill>
        </p:spPr>
        <p:txBody>
          <a:bodyPr wrap="none" lIns="91440" tIns="45720" rIns="91440" bIns="45720">
            <a:spAutoFit/>
          </a:bodyPr>
          <a:lstStyle/>
          <a:p>
            <a:pPr algn="ctr"/>
            <a:r>
              <a:rPr lang="es-ES" sz="5400" b="1" spc="50" dirty="0">
                <a:ln w="0"/>
                <a:effectLst>
                  <a:innerShdw blurRad="63500" dist="50800" dir="13500000">
                    <a:srgbClr val="000000">
                      <a:alpha val="50000"/>
                    </a:srgbClr>
                  </a:innerShdw>
                </a:effectLst>
              </a:rPr>
              <a:t>Muchas Gracias….</a:t>
            </a:r>
            <a:endParaRPr lang="es-ES" sz="5400" b="1" cap="none" spc="50" dirty="0">
              <a:ln w="0"/>
              <a:effectLst>
                <a:innerShdw blurRad="63500" dist="50800" dir="13500000">
                  <a:srgbClr val="000000">
                    <a:alpha val="50000"/>
                  </a:srgbClr>
                </a:inn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284" y="252738"/>
            <a:ext cx="6379833" cy="4799875"/>
          </a:xfrm>
          <a:prstGeom prst="rect">
            <a:avLst/>
          </a:prstGeom>
          <a:ln>
            <a:noFill/>
          </a:ln>
          <a:effectLst>
            <a:softEdge rad="112500"/>
          </a:effectLst>
        </p:spPr>
      </p:pic>
    </p:spTree>
    <p:extLst>
      <p:ext uri="{BB962C8B-B14F-4D97-AF65-F5344CB8AC3E}">
        <p14:creationId xmlns:p14="http://schemas.microsoft.com/office/powerpoint/2010/main" val="2652755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141" y="211872"/>
            <a:ext cx="4516244" cy="671355"/>
          </a:xfrm>
          <a:solidFill>
            <a:schemeClr val="accent4"/>
          </a:solidFill>
          <a:ln>
            <a:solidFill>
              <a:schemeClr val="tx1"/>
            </a:solidFill>
          </a:ln>
        </p:spPr>
        <p:txBody>
          <a:bodyPr/>
          <a:lstStyle/>
          <a:p>
            <a:r>
              <a:rPr lang="es-PA" sz="3600" b="1" dirty="0">
                <a:solidFill>
                  <a:schemeClr val="bg1"/>
                </a:solidFill>
              </a:rPr>
              <a:t>DATOS HISTÓRICOS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480" y="758283"/>
            <a:ext cx="7238727" cy="5092226"/>
          </a:xfrm>
          <a:prstGeom prst="rect">
            <a:avLst/>
          </a:prstGeom>
          <a:ln>
            <a:noFill/>
          </a:ln>
          <a:effectLst>
            <a:softEdge rad="112500"/>
          </a:effectLst>
        </p:spPr>
      </p:pic>
      <p:sp>
        <p:nvSpPr>
          <p:cNvPr id="4" name="Marcador de texto 3"/>
          <p:cNvSpPr>
            <a:spLocks noGrp="1"/>
          </p:cNvSpPr>
          <p:nvPr>
            <p:ph type="body" sz="half" idx="2"/>
          </p:nvPr>
        </p:nvSpPr>
        <p:spPr>
          <a:xfrm>
            <a:off x="437431" y="1205345"/>
            <a:ext cx="4030660" cy="4935682"/>
          </a:xfrm>
          <a:noFill/>
        </p:spPr>
        <p:txBody>
          <a:bodyPr>
            <a:noAutofit/>
          </a:bodyPr>
          <a:lstStyle/>
          <a:p>
            <a:pPr algn="just"/>
            <a:r>
              <a:rPr lang="es-PA" sz="2800" dirty="0">
                <a:solidFill>
                  <a:schemeClr val="bg1"/>
                </a:solidFill>
                <a:latin typeface="Arial" panose="020B0604020202020204" pitchFamily="34" charset="0"/>
                <a:cs typeface="Arial" panose="020B0604020202020204" pitchFamily="34" charset="0"/>
              </a:rPr>
              <a:t>La construcción del canal empezó en el año  </a:t>
            </a:r>
            <a:r>
              <a:rPr lang="es-PA" sz="2800" b="1" dirty="0">
                <a:solidFill>
                  <a:schemeClr val="bg1"/>
                </a:solidFill>
                <a:latin typeface="Arial" panose="020B0604020202020204" pitchFamily="34" charset="0"/>
                <a:cs typeface="Arial" panose="020B0604020202020204" pitchFamily="34" charset="0"/>
              </a:rPr>
              <a:t>1880</a:t>
            </a:r>
            <a:r>
              <a:rPr lang="es-PA" sz="2800" dirty="0">
                <a:solidFill>
                  <a:schemeClr val="bg1"/>
                </a:solidFill>
                <a:latin typeface="Arial" panose="020B0604020202020204" pitchFamily="34" charset="0"/>
                <a:cs typeface="Arial" panose="020B0604020202020204" pitchFamily="34" charset="0"/>
              </a:rPr>
              <a:t> por  el francés, </a:t>
            </a:r>
            <a:r>
              <a:rPr lang="es-PA" sz="2800" b="1" dirty="0">
                <a:solidFill>
                  <a:schemeClr val="bg1"/>
                </a:solidFill>
                <a:latin typeface="Arial" panose="020B0604020202020204" pitchFamily="34" charset="0"/>
                <a:cs typeface="Arial" panose="020B0604020202020204" pitchFamily="34" charset="0"/>
              </a:rPr>
              <a:t>Ferdinand </a:t>
            </a:r>
            <a:r>
              <a:rPr lang="es-PA" sz="2800" b="1" dirty="0" err="1">
                <a:solidFill>
                  <a:schemeClr val="bg1"/>
                </a:solidFill>
                <a:latin typeface="Arial" panose="020B0604020202020204" pitchFamily="34" charset="0"/>
                <a:cs typeface="Arial" panose="020B0604020202020204" pitchFamily="34" charset="0"/>
              </a:rPr>
              <a:t>Lesseps</a:t>
            </a:r>
            <a:r>
              <a:rPr lang="es-PA" sz="2800" dirty="0">
                <a:solidFill>
                  <a:schemeClr val="bg1"/>
                </a:solidFill>
                <a:latin typeface="Arial" panose="020B0604020202020204" pitchFamily="34" charset="0"/>
                <a:cs typeface="Arial" panose="020B0604020202020204" pitchFamily="34" charset="0"/>
              </a:rPr>
              <a:t>.  Esta obra fracasó debido a enfermedades como: la malaria y la fiebre amarilla.  Además  los altos costos de la obra entorpecieron su construcción.</a:t>
            </a:r>
          </a:p>
        </p:txBody>
      </p:sp>
      <p:pic>
        <p:nvPicPr>
          <p:cNvPr id="6" name="Picture 2" descr="Educa Panamá|Mi Portal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751" y="5850509"/>
            <a:ext cx="3560684" cy="89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39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53" y="352357"/>
            <a:ext cx="9311928" cy="896580"/>
          </a:xfrm>
          <a:solidFill>
            <a:schemeClr val="accent5">
              <a:lumMod val="60000"/>
              <a:lumOff val="40000"/>
            </a:schemeClr>
          </a:solidFill>
        </p:spPr>
        <p:txBody>
          <a:bodyPr>
            <a:normAutofit fontScale="90000"/>
          </a:bodyPr>
          <a:lstStyle/>
          <a:p>
            <a:pPr algn="ctr"/>
            <a:r>
              <a:rPr lang="es-PA" sz="2800" b="1" dirty="0">
                <a:solidFill>
                  <a:schemeClr val="bg1"/>
                </a:solidFill>
              </a:rPr>
              <a:t>NUEVA ETAPA EN LA CONSTRUCCIÓN DEL CANAL, </a:t>
            </a:r>
            <a:br>
              <a:rPr lang="es-PA" sz="2800" b="1" dirty="0">
                <a:solidFill>
                  <a:schemeClr val="bg1"/>
                </a:solidFill>
              </a:rPr>
            </a:br>
            <a:r>
              <a:rPr lang="es-PA" sz="2800" b="1" dirty="0">
                <a:solidFill>
                  <a:schemeClr val="bg1"/>
                </a:solidFill>
              </a:rPr>
              <a:t>AÑO 1904</a:t>
            </a:r>
          </a:p>
        </p:txBody>
      </p:sp>
      <p:sp>
        <p:nvSpPr>
          <p:cNvPr id="3" name="Marcador de contenido 2"/>
          <p:cNvSpPr>
            <a:spLocks noGrp="1"/>
          </p:cNvSpPr>
          <p:nvPr>
            <p:ph idx="1"/>
          </p:nvPr>
        </p:nvSpPr>
        <p:spPr>
          <a:xfrm>
            <a:off x="621165" y="1371600"/>
            <a:ext cx="10722928" cy="2486721"/>
          </a:xfrm>
        </p:spPr>
        <p:txBody>
          <a:bodyPr>
            <a:normAutofit fontScale="70000" lnSpcReduction="20000"/>
          </a:bodyPr>
          <a:lstStyle/>
          <a:p>
            <a:pPr algn="just"/>
            <a:r>
              <a:rPr lang="es-PA" sz="2300" dirty="0">
                <a:cs typeface="Arial" panose="020B0604020202020204" pitchFamily="34" charset="0"/>
              </a:rPr>
              <a:t>Después que el senado colombiano no ratificó el Tratado Herrán Hay (entre Colombia y Estados Unidos).  En 1903, Panamá y Estados Unidos firmaron el tratado Hay </a:t>
            </a:r>
            <a:r>
              <a:rPr lang="es-PA" sz="2300" dirty="0" err="1">
                <a:cs typeface="Arial" panose="020B0604020202020204" pitchFamily="34" charset="0"/>
              </a:rPr>
              <a:t>Bunau</a:t>
            </a:r>
            <a:r>
              <a:rPr lang="es-PA" sz="2300" dirty="0">
                <a:cs typeface="Arial" panose="020B0604020202020204" pitchFamily="34" charset="0"/>
              </a:rPr>
              <a:t> Varilla mediante el cual Estados Unidos emprendió la construcción de un canal interoceánico a través del Istmo de Panamá. El año siguiente, Estados Unidos compró a la Compañía Francesa del Canal de Panamá sus derechos y propiedades por $40 millones y comenzó la construcción. Este monumental proyecto fue terminado en10 años a un costo aproximado de $387 millones.</a:t>
            </a:r>
            <a:r>
              <a:rPr lang="es-PA" sz="2300" dirty="0">
                <a:latin typeface="Arial" panose="020B0604020202020204" pitchFamily="34" charset="0"/>
                <a:cs typeface="Arial" panose="020B0604020202020204" pitchFamily="34" charset="0"/>
              </a:rPr>
              <a:t>   </a:t>
            </a:r>
          </a:p>
          <a:p>
            <a:r>
              <a:rPr lang="es-PA" sz="2400" dirty="0"/>
              <a:t>Estados Unidos  retoma la construcción del canal, el ingeniero a cargo de la obra fue </a:t>
            </a:r>
            <a:r>
              <a:rPr lang="es-PA" sz="2400" b="1" dirty="0"/>
              <a:t>George </a:t>
            </a:r>
            <a:r>
              <a:rPr lang="es-PA" sz="2400" b="1" dirty="0" err="1"/>
              <a:t>Goethals</a:t>
            </a:r>
            <a:r>
              <a:rPr lang="es-PA" sz="2400" b="1" dirty="0"/>
              <a:t>.</a:t>
            </a:r>
          </a:p>
          <a:p>
            <a:r>
              <a:rPr lang="es-PA" sz="2400" dirty="0"/>
              <a:t>75,000 hombres, 10 millones de dólares y 10 años fueron necesarios para cumplir el sueño de unir dos océanos, el </a:t>
            </a:r>
            <a:r>
              <a:rPr lang="es-PA" sz="2400" b="1" dirty="0"/>
              <a:t>Atlántico y el Pacífico </a:t>
            </a:r>
            <a:r>
              <a:rPr lang="es-PA" sz="2400" dirty="0"/>
              <a:t>a través de la majestuosa obra del </a:t>
            </a:r>
            <a:r>
              <a:rPr lang="es-PA" sz="2400" b="1" dirty="0"/>
              <a:t>Canal de Panamá</a:t>
            </a:r>
            <a:r>
              <a:rPr lang="es-PA" sz="2400" dirty="0"/>
              <a:t>.</a:t>
            </a:r>
          </a:p>
        </p:txBody>
      </p:sp>
      <p:pic>
        <p:nvPicPr>
          <p:cNvPr id="7170" name="Picture 2" descr="https://micanaldepanama.com/ampliacion/wp-content/uploads/2016/05/vuelo-2016-mayo15-wl-1-43-1024x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24167"/>
            <a:ext cx="5082931" cy="3233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Educa Panamá|Mi Portal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064" y="5864133"/>
            <a:ext cx="3243936" cy="81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47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785067"/>
          </a:xfrm>
          <a:solidFill>
            <a:schemeClr val="accent5">
              <a:lumMod val="60000"/>
              <a:lumOff val="40000"/>
            </a:schemeClr>
          </a:solidFill>
        </p:spPr>
        <p:txBody>
          <a:bodyPr/>
          <a:lstStyle/>
          <a:p>
            <a:r>
              <a:rPr lang="es-PA" sz="3200" b="1" dirty="0"/>
              <a:t>Datos Curiosos del canal de Panamá</a:t>
            </a:r>
          </a:p>
        </p:txBody>
      </p:sp>
      <p:sp>
        <p:nvSpPr>
          <p:cNvPr id="3" name="Marcador de contenido 2"/>
          <p:cNvSpPr>
            <a:spLocks noGrp="1"/>
          </p:cNvSpPr>
          <p:nvPr>
            <p:ph idx="1"/>
          </p:nvPr>
        </p:nvSpPr>
        <p:spPr>
          <a:xfrm>
            <a:off x="724830" y="1572323"/>
            <a:ext cx="9325024" cy="4412000"/>
          </a:xfrm>
        </p:spPr>
        <p:txBody>
          <a:bodyPr>
            <a:noAutofit/>
          </a:bodyPr>
          <a:lstStyle/>
          <a:p>
            <a:pPr algn="just"/>
            <a:r>
              <a:rPr lang="es-PA" sz="2800" dirty="0"/>
              <a:t>El Vapor Ancón fue el primero en atravesar el Canal de Panamá.</a:t>
            </a:r>
          </a:p>
          <a:p>
            <a:pPr algn="just"/>
            <a:r>
              <a:rPr lang="es-PA" sz="2800" dirty="0"/>
              <a:t>Corte culebra es la parte más estrecha del Canal y va desde donde desemboca el Río Chagres  hasta  las Esclusas de  Pedro Miguel.</a:t>
            </a:r>
          </a:p>
          <a:p>
            <a:pPr algn="just"/>
            <a:r>
              <a:rPr lang="es-PA" sz="2800" dirty="0"/>
              <a:t>El Cerro de Oro es el punto más alto del Canal.</a:t>
            </a:r>
          </a:p>
          <a:p>
            <a:pPr algn="just"/>
            <a:r>
              <a:rPr lang="es-PA" sz="2800" dirty="0"/>
              <a:t>El peaje más bajo pagado al pasar por el canal es de 0.36 centésimos por Richard Halliburton.</a:t>
            </a:r>
          </a:p>
          <a:p>
            <a:pPr algn="just"/>
            <a:r>
              <a:rPr lang="es-PA" sz="2800" dirty="0"/>
              <a:t>El Canal fue inaugurado el </a:t>
            </a:r>
            <a:r>
              <a:rPr lang="es-PA" sz="2800" b="1" dirty="0"/>
              <a:t>15 de agosto de 1914</a:t>
            </a:r>
            <a:r>
              <a:rPr lang="es-PA" sz="2800" dirty="0"/>
              <a:t>.</a:t>
            </a:r>
          </a:p>
        </p:txBody>
      </p:sp>
      <p:pic>
        <p:nvPicPr>
          <p:cNvPr id="6" name="Picture 2" descr="Educa Panamá|Mi Portal Educ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185" y="5984323"/>
            <a:ext cx="2914838" cy="72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98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icanaldepanama.com/ampliacion/wp-content/uploads/2017/05/2017-04-29-147-N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65"/>
            <a:ext cx="12192000" cy="681183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24918" y="5565268"/>
            <a:ext cx="10271796" cy="830997"/>
          </a:xfrm>
          <a:prstGeom prst="rect">
            <a:avLst/>
          </a:prstGeom>
          <a:noFill/>
        </p:spPr>
        <p:txBody>
          <a:bodyPr wrap="square" rtlCol="0">
            <a:spAutoFit/>
          </a:bodyPr>
          <a:lstStyle/>
          <a:p>
            <a:pPr algn="ctr"/>
            <a:r>
              <a:rPr lang="es-PA" sz="2400" b="1" dirty="0">
                <a:solidFill>
                  <a:schemeClr val="accent1"/>
                </a:solidFill>
              </a:rPr>
              <a:t>Un canal es un medio o camino de agua que nos permite ir de un lugar a otro.</a:t>
            </a:r>
          </a:p>
        </p:txBody>
      </p:sp>
      <p:pic>
        <p:nvPicPr>
          <p:cNvPr id="4" name="Picture 2" descr="Educa Panamá|Mi Portal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90" y="6082128"/>
            <a:ext cx="3103484" cy="77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437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130" y="452718"/>
            <a:ext cx="9404723" cy="1097302"/>
          </a:xfrm>
          <a:solidFill>
            <a:schemeClr val="accent5">
              <a:lumMod val="60000"/>
              <a:lumOff val="40000"/>
            </a:schemeClr>
          </a:solidFill>
        </p:spPr>
        <p:txBody>
          <a:bodyPr/>
          <a:lstStyle/>
          <a:p>
            <a:pPr algn="ctr"/>
            <a:r>
              <a:rPr lang="es-PA" sz="3200" b="1" dirty="0"/>
              <a:t>ATRAVESANDO EL CANAL POR EL OCÉANO ATLÁNTICO</a:t>
            </a:r>
          </a:p>
        </p:txBody>
      </p:sp>
      <p:sp>
        <p:nvSpPr>
          <p:cNvPr id="3" name="Marcador de contenido 2"/>
          <p:cNvSpPr>
            <a:spLocks noGrp="1"/>
          </p:cNvSpPr>
          <p:nvPr>
            <p:ph idx="1"/>
          </p:nvPr>
        </p:nvSpPr>
        <p:spPr>
          <a:xfrm>
            <a:off x="645130" y="1750742"/>
            <a:ext cx="11052499" cy="4761570"/>
          </a:xfrm>
        </p:spPr>
        <p:txBody>
          <a:bodyPr>
            <a:normAutofit/>
          </a:bodyPr>
          <a:lstStyle/>
          <a:p>
            <a:pPr algn="just"/>
            <a:r>
              <a:rPr lang="es-PA" sz="2400" dirty="0">
                <a:solidFill>
                  <a:schemeClr val="bg1"/>
                </a:solidFill>
              </a:rPr>
              <a:t>Después de pasar el Rompeolas de Cristóbal llegamos a las aguas del canal por Bahía Limón. </a:t>
            </a:r>
          </a:p>
          <a:p>
            <a:pPr algn="just"/>
            <a:r>
              <a:rPr lang="es-PA" sz="2400" dirty="0">
                <a:solidFill>
                  <a:schemeClr val="bg1"/>
                </a:solidFill>
              </a:rPr>
              <a:t>Al transitar por el Lago Gatún, pasamos por la Isla Barro Colorado, hogar de muchas especies de flora y fauna como el manatí, la misma es considerada una reserva biológica desde 1923.</a:t>
            </a:r>
          </a:p>
          <a:p>
            <a:pPr algn="just"/>
            <a:r>
              <a:rPr lang="es-PA" sz="2400" dirty="0">
                <a:solidFill>
                  <a:schemeClr val="bg1"/>
                </a:solidFill>
              </a:rPr>
              <a:t>Al llegar a las esclusas de Gatún, los barcos son elevados 26 metros sobre el nivel del mar, a través de tres cámaras.  Por ello,  a las Esclusas  se les llama elevadores de agua. Estas Esclusas tienen aproximadamente dos kilómetros de largo.  </a:t>
            </a:r>
          </a:p>
          <a:p>
            <a:pPr algn="just"/>
            <a:r>
              <a:rPr lang="es-PA" sz="2400" dirty="0">
                <a:solidFill>
                  <a:schemeClr val="bg1"/>
                </a:solidFill>
              </a:rPr>
              <a:t>Después de pasar las Esclusas de Miraflores llegamos al Océano Pacífico.</a:t>
            </a:r>
          </a:p>
        </p:txBody>
      </p:sp>
      <p:pic>
        <p:nvPicPr>
          <p:cNvPr id="4" name="Picture 2" descr="Educa Panamá|Mi Portal Educ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33" y="5776331"/>
            <a:ext cx="3723580" cy="930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920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711" y="430416"/>
            <a:ext cx="9403742" cy="1052697"/>
          </a:xfrm>
          <a:solidFill>
            <a:schemeClr val="accent2"/>
          </a:solidFill>
        </p:spPr>
        <p:txBody>
          <a:bodyPr>
            <a:normAutofit fontScale="90000"/>
          </a:bodyPr>
          <a:lstStyle/>
          <a:p>
            <a:pPr algn="ctr"/>
            <a:r>
              <a:rPr lang="es-PA" sz="3200" b="1" dirty="0"/>
              <a:t>TRANSICIÓN HISTÓRICA DEL CANAL DE PANAMÁ</a:t>
            </a:r>
          </a:p>
        </p:txBody>
      </p:sp>
      <p:sp>
        <p:nvSpPr>
          <p:cNvPr id="3" name="Marcador de contenido 2"/>
          <p:cNvSpPr>
            <a:spLocks noGrp="1"/>
          </p:cNvSpPr>
          <p:nvPr>
            <p:ph idx="1"/>
          </p:nvPr>
        </p:nvSpPr>
        <p:spPr>
          <a:xfrm>
            <a:off x="874712" y="1706137"/>
            <a:ext cx="9175142" cy="4542263"/>
          </a:xfrm>
        </p:spPr>
        <p:txBody>
          <a:bodyPr>
            <a:normAutofit/>
          </a:bodyPr>
          <a:lstStyle/>
          <a:p>
            <a:pPr algn="just"/>
            <a:r>
              <a:rPr lang="es-PA" sz="2400" dirty="0"/>
              <a:t>El 31 de diciembre 1999 el gobierno panameño toma las riendas del canal, gracias a lo Tratados Torrijos Carter.  Ahora orgullosamente el canal es de todos los  panameños.</a:t>
            </a:r>
          </a:p>
          <a:p>
            <a:pPr algn="just"/>
            <a:r>
              <a:rPr lang="es-PA" sz="2400" dirty="0"/>
              <a:t>Por eso motivo y muchos más, necesitamos cuidar  nuestra cuenca hidrográfica y por ende del agua,  valioso recurso natural, hábitat de muchas especies y fuente primaria de agua potable de las provincias de Panamá y Colón, además el agua es un factor muy importante en el funcionamiento del canal.</a:t>
            </a:r>
          </a:p>
        </p:txBody>
      </p:sp>
      <p:pic>
        <p:nvPicPr>
          <p:cNvPr id="4" name="Picture 2" descr="Educa Panamá|Mi Portal Educ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507" y="5805904"/>
            <a:ext cx="3628516" cy="90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69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4294967295"/>
          </p:nvPr>
        </p:nvSpPr>
        <p:spPr>
          <a:xfrm>
            <a:off x="690563" y="2073275"/>
            <a:ext cx="11501437" cy="2227263"/>
          </a:xfrm>
        </p:spPr>
        <p:txBody>
          <a:bodyPr>
            <a:normAutofit fontScale="92500" lnSpcReduction="20000"/>
          </a:bodyPr>
          <a:lstStyle/>
          <a:p>
            <a:pPr marL="0" indent="0">
              <a:buNone/>
            </a:pPr>
            <a:r>
              <a:rPr lang="es-PA" dirty="0"/>
              <a:t>Los productos panameños son empacados y colocados en contenedores que llevan el producto a diversas partes del mundo como Oceanía, Asia y Suramérica.</a:t>
            </a:r>
          </a:p>
          <a:p>
            <a:pPr marL="0" indent="0">
              <a:buNone/>
            </a:pPr>
            <a:r>
              <a:rPr lang="es-PA" dirty="0"/>
              <a:t>El tránsito por el canal toma de ocho a diez horas a través de los tres juegos de esclusas:</a:t>
            </a:r>
          </a:p>
          <a:p>
            <a:r>
              <a:rPr lang="es-PA" b="1" dirty="0"/>
              <a:t>Pedro Miguel</a:t>
            </a:r>
          </a:p>
          <a:p>
            <a:r>
              <a:rPr lang="es-PA" b="1" dirty="0"/>
              <a:t>Miraflores</a:t>
            </a:r>
          </a:p>
          <a:p>
            <a:r>
              <a:rPr lang="es-PA" b="1" dirty="0"/>
              <a:t>Gatún.</a:t>
            </a:r>
          </a:p>
          <a:p>
            <a:pPr marL="0" indent="0">
              <a:buNone/>
            </a:pPr>
            <a:endParaRPr lang="es-PA" dirty="0"/>
          </a:p>
        </p:txBody>
      </p:sp>
      <p:sp>
        <p:nvSpPr>
          <p:cNvPr id="3" name="Rectángulo 2"/>
          <p:cNvSpPr/>
          <p:nvPr/>
        </p:nvSpPr>
        <p:spPr>
          <a:xfrm>
            <a:off x="1137424" y="267629"/>
            <a:ext cx="8606369" cy="1077218"/>
          </a:xfrm>
          <a:prstGeom prst="rect">
            <a:avLst/>
          </a:prstGeom>
          <a:noFill/>
        </p:spPr>
        <p:txBody>
          <a:bodyPr wrap="square" lIns="91440" tIns="45720" rIns="91440" bIns="45720">
            <a:spAutoFit/>
          </a:bodyPr>
          <a:lstStyle/>
          <a:p>
            <a:pPr algn="ctr"/>
            <a:r>
              <a:rPr lang="es-ES" sz="3200" b="1" cap="none" spc="0" dirty="0">
                <a:ln w="6600">
                  <a:solidFill>
                    <a:schemeClr val="accent2"/>
                  </a:solidFill>
                  <a:prstDash val="solid"/>
                </a:ln>
                <a:solidFill>
                  <a:srgbClr val="FFFFFF"/>
                </a:solidFill>
                <a:effectLst>
                  <a:outerShdw dist="38100" dir="2700000" algn="tl" rotWithShape="0">
                    <a:schemeClr val="accent2"/>
                  </a:outerShdw>
                </a:effectLst>
              </a:rPr>
              <a:t>GENERALIDADES DEL TRÁNSITO POR EL CANAL DE PANAMÁ</a:t>
            </a:r>
          </a:p>
        </p:txBody>
      </p:sp>
      <p:pic>
        <p:nvPicPr>
          <p:cNvPr id="5" name="Picture 2" descr="Educa Panamá|Mi Portal Educa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893" y="5886750"/>
            <a:ext cx="3305130" cy="8262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644" y="3152502"/>
            <a:ext cx="4747374" cy="3560531"/>
          </a:xfrm>
          <a:prstGeom prst="rect">
            <a:avLst/>
          </a:prstGeom>
          <a:ln>
            <a:noFill/>
          </a:ln>
          <a:effectLst>
            <a:softEdge rad="112500"/>
          </a:effectLst>
        </p:spPr>
      </p:pic>
    </p:spTree>
    <p:extLst>
      <p:ext uri="{BB962C8B-B14F-4D97-AF65-F5344CB8AC3E}">
        <p14:creationId xmlns:p14="http://schemas.microsoft.com/office/powerpoint/2010/main" val="32510407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371279" y="685800"/>
            <a:ext cx="5943600" cy="630044"/>
          </a:xfrm>
          <a:solidFill>
            <a:schemeClr val="accent2">
              <a:lumMod val="75000"/>
            </a:schemeClr>
          </a:solidFill>
        </p:spPr>
        <p:txBody>
          <a:bodyPr>
            <a:normAutofit fontScale="90000"/>
          </a:bodyPr>
          <a:lstStyle/>
          <a:p>
            <a:r>
              <a:rPr lang="es-PA" sz="3600" b="1" dirty="0"/>
              <a:t>EL CANAL AMPLIADO</a:t>
            </a:r>
          </a:p>
        </p:txBody>
      </p:sp>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802" y="1483113"/>
            <a:ext cx="6719212" cy="4906536"/>
          </a:xfrm>
          <a:prstGeom prst="ellipse">
            <a:avLst/>
          </a:prstGeom>
          <a:ln>
            <a:noFill/>
          </a:ln>
          <a:effectLst>
            <a:softEdge rad="112500"/>
          </a:effectLst>
        </p:spPr>
      </p:pic>
      <p:sp>
        <p:nvSpPr>
          <p:cNvPr id="6" name="Marcador de texto 5"/>
          <p:cNvSpPr>
            <a:spLocks noGrp="1"/>
          </p:cNvSpPr>
          <p:nvPr>
            <p:ph type="body" sz="half" idx="2"/>
          </p:nvPr>
        </p:nvSpPr>
        <p:spPr>
          <a:xfrm>
            <a:off x="7085011" y="1752599"/>
            <a:ext cx="4657809" cy="3702628"/>
          </a:xfrm>
        </p:spPr>
        <p:txBody>
          <a:bodyPr>
            <a:normAutofit fontScale="92500" lnSpcReduction="20000"/>
          </a:bodyPr>
          <a:lstStyle/>
          <a:p>
            <a:pPr algn="ctr"/>
            <a:r>
              <a:rPr lang="es-PA" sz="3300" b="1" dirty="0">
                <a:solidFill>
                  <a:srgbClr val="0070C0"/>
                </a:solidFill>
              </a:rPr>
              <a:t>Tercer Juego de Esclusas</a:t>
            </a:r>
          </a:p>
          <a:p>
            <a:r>
              <a:rPr lang="es-PA" sz="2800" b="1" dirty="0"/>
              <a:t>-Permite el paso de buque más grandes denominados  Post-</a:t>
            </a:r>
            <a:r>
              <a:rPr lang="es-PA" sz="2800" b="1" dirty="0" err="1"/>
              <a:t>Panamax</a:t>
            </a:r>
            <a:r>
              <a:rPr lang="es-PA" sz="2800" b="1" dirty="0"/>
              <a:t>.</a:t>
            </a:r>
          </a:p>
          <a:p>
            <a:r>
              <a:rPr lang="es-PA" sz="2800" b="1" dirty="0"/>
              <a:t>-Las nuevas esclusas estarán ubicadas en el Lago Gatún y la otra en Miraflores.</a:t>
            </a:r>
          </a:p>
        </p:txBody>
      </p:sp>
      <p:pic>
        <p:nvPicPr>
          <p:cNvPr id="7" name="Picture 2" descr="Educa Panamá|Mi Portal Educ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893" y="5886750"/>
            <a:ext cx="3305130" cy="82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22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Sector">
  <a:themeElements>
    <a:clrScheme name="Personalizado 10">
      <a:dk1>
        <a:sysClr val="windowText" lastClr="000000"/>
      </a:dk1>
      <a:lt1>
        <a:sysClr val="window" lastClr="FFFFFF"/>
      </a:lt1>
      <a:dk2>
        <a:srgbClr val="1C647B"/>
      </a:dk2>
      <a:lt2>
        <a:srgbClr val="98B7D3"/>
      </a:lt2>
      <a:accent1>
        <a:srgbClr val="274FA4"/>
      </a:accent1>
      <a:accent2>
        <a:srgbClr val="4FB6D7"/>
      </a:accent2>
      <a:accent3>
        <a:srgbClr val="53B18F"/>
      </a:accent3>
      <a:accent4>
        <a:srgbClr val="D78D38"/>
      </a:accent4>
      <a:accent5>
        <a:srgbClr val="BA3F51"/>
      </a:accent5>
      <a:accent6>
        <a:srgbClr val="AE52D9"/>
      </a:accent6>
      <a:hlink>
        <a:srgbClr val="2AA2DA"/>
      </a:hlink>
      <a:folHlink>
        <a:srgbClr val="76A3B8"/>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596</TotalTime>
  <Words>793</Words>
  <Application>Microsoft Office PowerPoint</Application>
  <PresentationFormat>Panorámica</PresentationFormat>
  <Paragraphs>46</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Century Gothic</vt:lpstr>
      <vt:lpstr>Open Sans</vt:lpstr>
      <vt:lpstr>Wingdings 3</vt:lpstr>
      <vt:lpstr>Sector</vt:lpstr>
      <vt:lpstr>UNA AVENTURA EN el CANAL de panamá</vt:lpstr>
      <vt:lpstr>DATOS HISTÓRICOS</vt:lpstr>
      <vt:lpstr>NUEVA ETAPA EN LA CONSTRUCCIÓN DEL CANAL,  AÑO 1904</vt:lpstr>
      <vt:lpstr>Datos Curiosos del canal de Panamá</vt:lpstr>
      <vt:lpstr>Presentación de PowerPoint</vt:lpstr>
      <vt:lpstr>ATRAVESANDO EL CANAL POR EL OCÉANO ATLÁNTICO</vt:lpstr>
      <vt:lpstr>TRANSICIÓN HISTÓRICA DEL CANAL DE PANAMÁ</vt:lpstr>
      <vt:lpstr>Presentación de PowerPoint</vt:lpstr>
      <vt:lpstr>EL CANAL AMPLIADO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aventura en la Historia de nuestro canal</dc:title>
  <dc:creator>Administrador</dc:creator>
  <cp:lastModifiedBy>Lourdes barreno</cp:lastModifiedBy>
  <cp:revision>41</cp:revision>
  <dcterms:created xsi:type="dcterms:W3CDTF">2017-08-10T15:33:27Z</dcterms:created>
  <dcterms:modified xsi:type="dcterms:W3CDTF">2018-08-10T16:35:53Z</dcterms:modified>
</cp:coreProperties>
</file>