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 id="262" r:id="rId8"/>
    <p:sldId id="263" r:id="rId9"/>
    <p:sldId id="265" r:id="rId10"/>
    <p:sldId id="264" r:id="rId11"/>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B4F20E5-2B06-401D-99D5-BF796825B4AB}" type="datetimeFigureOut">
              <a:rPr lang="es-PA" smtClean="0"/>
              <a:t>07/01/2011</a:t>
            </a:fld>
            <a:endParaRPr lang="es-PA"/>
          </a:p>
        </p:txBody>
      </p:sp>
      <p:sp>
        <p:nvSpPr>
          <p:cNvPr id="19" name="Footer Placeholder 18"/>
          <p:cNvSpPr>
            <a:spLocks noGrp="1"/>
          </p:cNvSpPr>
          <p:nvPr>
            <p:ph type="ftr" sz="quarter" idx="11"/>
          </p:nvPr>
        </p:nvSpPr>
        <p:spPr/>
        <p:txBody>
          <a:bodyPr/>
          <a:lstStyle/>
          <a:p>
            <a:endParaRPr lang="es-PA"/>
          </a:p>
        </p:txBody>
      </p:sp>
      <p:sp>
        <p:nvSpPr>
          <p:cNvPr id="27" name="Slide Number Placeholder 26"/>
          <p:cNvSpPr>
            <a:spLocks noGrp="1"/>
          </p:cNvSpPr>
          <p:nvPr>
            <p:ph type="sldNum" sz="quarter" idx="12"/>
          </p:nvPr>
        </p:nvSpPr>
        <p:spPr/>
        <p:txBody>
          <a:bodyPr/>
          <a:lstStyle/>
          <a:p>
            <a:fld id="{E069B003-DE0B-4207-87C6-1C597C132397}" type="slidenum">
              <a:rPr lang="es-PA" smtClean="0"/>
              <a:t>‹Nº›</a:t>
            </a:fld>
            <a:endParaRPr lang="es-P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B4F20E5-2B06-401D-99D5-BF796825B4AB}" type="datetimeFigureOut">
              <a:rPr lang="es-PA" smtClean="0"/>
              <a:t>07/01/2011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069B003-DE0B-4207-87C6-1C597C132397}"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B4F20E5-2B06-401D-99D5-BF796825B4AB}" type="datetimeFigureOut">
              <a:rPr lang="es-PA" smtClean="0"/>
              <a:t>07/01/2011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069B003-DE0B-4207-87C6-1C597C132397}"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B4F20E5-2B06-401D-99D5-BF796825B4AB}" type="datetimeFigureOut">
              <a:rPr lang="es-PA" smtClean="0"/>
              <a:t>07/01/2011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069B003-DE0B-4207-87C6-1C597C132397}"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B4F20E5-2B06-401D-99D5-BF796825B4AB}" type="datetimeFigureOut">
              <a:rPr lang="es-PA" smtClean="0"/>
              <a:t>07/01/2011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069B003-DE0B-4207-87C6-1C597C132397}" type="slidenum">
              <a:rPr lang="es-PA" smtClean="0"/>
              <a:t>‹Nº›</a:t>
            </a:fld>
            <a:endParaRPr lang="es-P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B4F20E5-2B06-401D-99D5-BF796825B4AB}" type="datetimeFigureOut">
              <a:rPr lang="es-PA" smtClean="0"/>
              <a:t>07/01/2011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E069B003-DE0B-4207-87C6-1C597C132397}"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B4F20E5-2B06-401D-99D5-BF796825B4AB}" type="datetimeFigureOut">
              <a:rPr lang="es-PA" smtClean="0"/>
              <a:t>07/01/2011</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E069B003-DE0B-4207-87C6-1C597C132397}"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B4F20E5-2B06-401D-99D5-BF796825B4AB}" type="datetimeFigureOut">
              <a:rPr lang="es-PA" smtClean="0"/>
              <a:t>07/01/2011</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E069B003-DE0B-4207-87C6-1C597C132397}"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F20E5-2B06-401D-99D5-BF796825B4AB}" type="datetimeFigureOut">
              <a:rPr lang="es-PA" smtClean="0"/>
              <a:t>07/01/2011</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E069B003-DE0B-4207-87C6-1C597C132397}"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B4F20E5-2B06-401D-99D5-BF796825B4AB}" type="datetimeFigureOut">
              <a:rPr lang="es-PA" smtClean="0"/>
              <a:t>07/01/2011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E069B003-DE0B-4207-87C6-1C597C132397}"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B4F20E5-2B06-401D-99D5-BF796825B4AB}" type="datetimeFigureOut">
              <a:rPr lang="es-PA" smtClean="0"/>
              <a:t>07/01/2011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a:xfrm>
            <a:off x="8077200" y="6356350"/>
            <a:ext cx="609600" cy="365125"/>
          </a:xfrm>
        </p:spPr>
        <p:txBody>
          <a:bodyPr/>
          <a:lstStyle/>
          <a:p>
            <a:fld id="{E069B003-DE0B-4207-87C6-1C597C132397}" type="slidenum">
              <a:rPr lang="es-PA" smtClean="0"/>
              <a:t>‹Nº›</a:t>
            </a:fld>
            <a:endParaRPr lang="es-P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4F20E5-2B06-401D-99D5-BF796825B4AB}" type="datetimeFigureOut">
              <a:rPr lang="es-PA" smtClean="0"/>
              <a:t>07/01/2011</a:t>
            </a:fld>
            <a:endParaRPr lang="es-P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P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69B003-DE0B-4207-87C6-1C597C132397}" type="slidenum">
              <a:rPr lang="es-PA" smtClean="0"/>
              <a:t>‹Nº›</a:t>
            </a:fld>
            <a:endParaRPr lang="es-P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fortaleciendovalores-elvis.blogspot.com/2011/06/los-valore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68761"/>
            <a:ext cx="7772400" cy="1728192"/>
          </a:xfrm>
        </p:spPr>
        <p:txBody>
          <a:bodyPr>
            <a:normAutofit fontScale="90000"/>
          </a:bodyPr>
          <a:lstStyle/>
          <a:p>
            <a:r>
              <a:rPr lang="es-MX" dirty="0">
                <a:solidFill>
                  <a:schemeClr val="tx1">
                    <a:lumMod val="95000"/>
                  </a:schemeClr>
                </a:solidFill>
              </a:rPr>
              <a:t>Fortaleciendo los Valores mediante el uso de las TICS</a:t>
            </a:r>
            <a:endParaRPr lang="es-PA" dirty="0">
              <a:solidFill>
                <a:schemeClr val="tx1">
                  <a:lumMod val="95000"/>
                </a:schemeClr>
              </a:solidFill>
            </a:endParaRPr>
          </a:p>
        </p:txBody>
      </p:sp>
      <p:sp>
        <p:nvSpPr>
          <p:cNvPr id="3" name="2 Subtítulo"/>
          <p:cNvSpPr>
            <a:spLocks noGrp="1"/>
          </p:cNvSpPr>
          <p:nvPr>
            <p:ph type="subTitle" idx="1"/>
          </p:nvPr>
        </p:nvSpPr>
        <p:spPr>
          <a:xfrm>
            <a:off x="1043608" y="3429000"/>
            <a:ext cx="7056784" cy="2209800"/>
          </a:xfrm>
        </p:spPr>
        <p:txBody>
          <a:bodyPr>
            <a:noAutofit/>
          </a:bodyPr>
          <a:lstStyle/>
          <a:p>
            <a:r>
              <a:rPr lang="es-PA" sz="3200" dirty="0" smtClean="0"/>
              <a:t>Preparado por:</a:t>
            </a:r>
          </a:p>
          <a:p>
            <a:r>
              <a:rPr lang="es-PA" sz="3200" dirty="0" smtClean="0"/>
              <a:t>Elvis Hernández</a:t>
            </a:r>
          </a:p>
          <a:p>
            <a:endParaRPr lang="es-PA" sz="3200" dirty="0" smtClean="0"/>
          </a:p>
          <a:p>
            <a:r>
              <a:rPr lang="es-PA" sz="3200" dirty="0" smtClean="0"/>
              <a:t>Quinto Grado</a:t>
            </a:r>
            <a:endParaRPr lang="es-PA" sz="3200" dirty="0"/>
          </a:p>
        </p:txBody>
      </p:sp>
      <p:sp>
        <p:nvSpPr>
          <p:cNvPr id="4" name="3 Estrella de 5 puntas"/>
          <p:cNvSpPr/>
          <p:nvPr/>
        </p:nvSpPr>
        <p:spPr>
          <a:xfrm>
            <a:off x="611560" y="5517232"/>
            <a:ext cx="914400" cy="914400"/>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PA"/>
          </a:p>
        </p:txBody>
      </p:sp>
      <p:sp>
        <p:nvSpPr>
          <p:cNvPr id="5" name="4 Estrella de 4 puntas"/>
          <p:cNvSpPr/>
          <p:nvPr/>
        </p:nvSpPr>
        <p:spPr>
          <a:xfrm>
            <a:off x="7355160" y="476672"/>
            <a:ext cx="914400" cy="914400"/>
          </a:xfrm>
          <a:prstGeom prst="star4">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PA"/>
          </a:p>
        </p:txBody>
      </p:sp>
    </p:spTree>
    <p:extLst>
      <p:ext uri="{BB962C8B-B14F-4D97-AF65-F5344CB8AC3E}">
        <p14:creationId xmlns:p14="http://schemas.microsoft.com/office/powerpoint/2010/main" val="3522386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487888"/>
          </a:xfrm>
        </p:spPr>
        <p:txBody>
          <a:bodyPr>
            <a:normAutofit/>
          </a:bodyPr>
          <a:lstStyle/>
          <a:p>
            <a:pPr marL="0" indent="0" algn="ctr">
              <a:buNone/>
            </a:pPr>
            <a:endParaRPr lang="es-PA" sz="8000" dirty="0" smtClean="0"/>
          </a:p>
          <a:p>
            <a:pPr marL="0" indent="0" algn="ctr">
              <a:buNone/>
            </a:pPr>
            <a:r>
              <a:rPr lang="es-PA" sz="8000" dirty="0" smtClean="0"/>
              <a:t>Muchas Gracias</a:t>
            </a:r>
            <a:endParaRPr lang="es-PA" sz="8000" dirty="0"/>
          </a:p>
        </p:txBody>
      </p:sp>
      <p:sp>
        <p:nvSpPr>
          <p:cNvPr id="4" name="3 Cara sonriente"/>
          <p:cNvSpPr/>
          <p:nvPr/>
        </p:nvSpPr>
        <p:spPr>
          <a:xfrm>
            <a:off x="3851920" y="3717032"/>
            <a:ext cx="1944216" cy="1418456"/>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PA" b="1" spc="5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514253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Descripción:</a:t>
            </a:r>
            <a:endParaRPr lang="es-PA" dirty="0"/>
          </a:p>
        </p:txBody>
      </p:sp>
      <p:sp>
        <p:nvSpPr>
          <p:cNvPr id="3" name="2 Marcador de contenido"/>
          <p:cNvSpPr>
            <a:spLocks noGrp="1"/>
          </p:cNvSpPr>
          <p:nvPr>
            <p:ph idx="1"/>
          </p:nvPr>
        </p:nvSpPr>
        <p:spPr/>
        <p:txBody>
          <a:bodyPr/>
          <a:lstStyle/>
          <a:p>
            <a:r>
              <a:rPr lang="es-MX" dirty="0" smtClean="0"/>
              <a:t>Este </a:t>
            </a:r>
            <a:r>
              <a:rPr lang="es-MX" dirty="0"/>
              <a:t>proyecto está dirigido a estudiantes de Primaria, en el cual  fortalecerán los valores mediante el uso de las TICS (intervenciones de opinión en un foro). Además desarrollan las competencias de lectura y escritura.</a:t>
            </a:r>
            <a:endParaRPr lang="es-PA" dirty="0"/>
          </a:p>
          <a:p>
            <a:endParaRPr lang="es-P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476070"/>
            <a:ext cx="3478746" cy="32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9034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068960"/>
            <a:ext cx="3226168" cy="340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57200" y="548680"/>
            <a:ext cx="8229600" cy="5577483"/>
          </a:xfrm>
        </p:spPr>
        <p:txBody>
          <a:bodyPr/>
          <a:lstStyle/>
          <a:p>
            <a:pPr marL="0" indent="0">
              <a:buNone/>
            </a:pPr>
            <a:r>
              <a:rPr lang="es-MX" sz="4400" dirty="0" smtClean="0"/>
              <a:t>Objetivos Generales: </a:t>
            </a:r>
          </a:p>
          <a:p>
            <a:pPr marL="0" indent="0">
              <a:buNone/>
            </a:pPr>
            <a:endParaRPr lang="es-PA" dirty="0"/>
          </a:p>
          <a:p>
            <a:pPr lvl="0"/>
            <a:r>
              <a:rPr lang="es-MX" dirty="0"/>
              <a:t>Fortalecer los valores en los estudiantes mediante el uso de las tecnologías</a:t>
            </a:r>
            <a:endParaRPr lang="es-PA" dirty="0"/>
          </a:p>
          <a:p>
            <a:pPr lvl="0"/>
            <a:r>
              <a:rPr lang="es-MX" dirty="0"/>
              <a:t>Disfrutar de la lectura y escritura como formas de comunicación mediante el uso de un foro.</a:t>
            </a:r>
            <a:endParaRPr lang="es-PA" dirty="0"/>
          </a:p>
          <a:p>
            <a:pPr marL="0" indent="0">
              <a:buNone/>
            </a:pPr>
            <a:endParaRPr lang="es-PA" dirty="0"/>
          </a:p>
        </p:txBody>
      </p:sp>
    </p:spTree>
    <p:extLst>
      <p:ext uri="{BB962C8B-B14F-4D97-AF65-F5344CB8AC3E}">
        <p14:creationId xmlns:p14="http://schemas.microsoft.com/office/powerpoint/2010/main" val="28140799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a:bodyPr>
          <a:lstStyle/>
          <a:p>
            <a:pPr marL="0" indent="0" algn="ctr">
              <a:buNone/>
            </a:pPr>
            <a:r>
              <a:rPr lang="es-MX" sz="4400" b="1" dirty="0"/>
              <a:t>Situación de aprendizaje</a:t>
            </a:r>
            <a:endParaRPr lang="es-MX" sz="4400" dirty="0" smtClean="0"/>
          </a:p>
          <a:p>
            <a:pPr marL="0" indent="0">
              <a:buNone/>
            </a:pPr>
            <a:endParaRPr lang="es-MX" sz="2800" dirty="0"/>
          </a:p>
          <a:p>
            <a:r>
              <a:rPr lang="es-MX" sz="2800" dirty="0" smtClean="0"/>
              <a:t>Los </a:t>
            </a:r>
            <a:r>
              <a:rPr lang="es-MX" sz="2800" dirty="0"/>
              <a:t>padres, madres e hijos(as) conocen lo bonito que es </a:t>
            </a:r>
            <a:r>
              <a:rPr lang="es-MX" sz="2800" dirty="0" smtClean="0"/>
              <a:t>practicar </a:t>
            </a:r>
            <a:r>
              <a:rPr lang="es-MX" sz="2800" dirty="0"/>
              <a:t>los valores en el seno familiar, pero debido a los tiempos en que vivimos existen factores externos que tratan de evitar que las familias utilicen los valores como una prioridad. Aunque contamos con algunos recursos tecnológicos que podemos utilizar para fortalecer, entusiasmar a los </a:t>
            </a:r>
            <a:r>
              <a:rPr lang="es-MX" sz="2800" dirty="0" smtClean="0"/>
              <a:t>estudiantes para </a:t>
            </a:r>
            <a:r>
              <a:rPr lang="es-MX" sz="2800" dirty="0"/>
              <a:t>propiciar esta hermosa práctica en el seno familiar. </a:t>
            </a:r>
            <a:endParaRPr lang="es-PA" sz="2800" dirty="0" smtClean="0"/>
          </a:p>
          <a:p>
            <a:endParaRPr lang="es-PA" sz="2800" dirty="0"/>
          </a:p>
        </p:txBody>
      </p:sp>
    </p:spTree>
    <p:extLst>
      <p:ext uri="{BB962C8B-B14F-4D97-AF65-F5344CB8AC3E}">
        <p14:creationId xmlns:p14="http://schemas.microsoft.com/office/powerpoint/2010/main" val="14798012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Pregunta generadora</a:t>
            </a:r>
            <a:endParaRPr lang="es-PA" dirty="0"/>
          </a:p>
        </p:txBody>
      </p:sp>
      <p:sp>
        <p:nvSpPr>
          <p:cNvPr id="3" name="2 Marcador de contenido"/>
          <p:cNvSpPr>
            <a:spLocks noGrp="1"/>
          </p:cNvSpPr>
          <p:nvPr>
            <p:ph idx="1"/>
          </p:nvPr>
        </p:nvSpPr>
        <p:spPr/>
        <p:txBody>
          <a:bodyPr/>
          <a:lstStyle/>
          <a:p>
            <a:r>
              <a:rPr lang="es-MX" dirty="0"/>
              <a:t>¿Cómo fortalecerías la práctica de los valores en el seno familiar?</a:t>
            </a:r>
            <a:endParaRPr lang="es-PA"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420888"/>
            <a:ext cx="2973808" cy="39626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7302845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Producto principal</a:t>
            </a:r>
            <a:endParaRPr lang="es-P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212976"/>
            <a:ext cx="3528392" cy="34471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2 Marcador de contenido"/>
          <p:cNvSpPr>
            <a:spLocks noGrp="1"/>
          </p:cNvSpPr>
          <p:nvPr>
            <p:ph idx="1"/>
          </p:nvPr>
        </p:nvSpPr>
        <p:spPr/>
        <p:txBody>
          <a:bodyPr/>
          <a:lstStyle/>
          <a:p>
            <a:r>
              <a:rPr lang="es-MX" dirty="0"/>
              <a:t>Los estudiantes crearán su correo electrónico el cual le permitirá participar en los foros que servirán para fortalecer  los valores.</a:t>
            </a:r>
            <a:endParaRPr lang="es-PA" dirty="0"/>
          </a:p>
        </p:txBody>
      </p:sp>
    </p:spTree>
    <p:extLst>
      <p:ext uri="{BB962C8B-B14F-4D97-AF65-F5344CB8AC3E}">
        <p14:creationId xmlns:p14="http://schemas.microsoft.com/office/powerpoint/2010/main" val="23024337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T</a:t>
            </a:r>
            <a:r>
              <a:rPr lang="es-PA" dirty="0" smtClean="0"/>
              <a:t>areas</a:t>
            </a:r>
            <a:endParaRPr lang="es-PA" dirty="0"/>
          </a:p>
        </p:txBody>
      </p:sp>
      <p:sp>
        <p:nvSpPr>
          <p:cNvPr id="3" name="2 Marcador de contenido"/>
          <p:cNvSpPr>
            <a:spLocks noGrp="1"/>
          </p:cNvSpPr>
          <p:nvPr>
            <p:ph idx="1"/>
          </p:nvPr>
        </p:nvSpPr>
        <p:spPr/>
        <p:txBody>
          <a:bodyPr/>
          <a:lstStyle/>
          <a:p>
            <a:pPr lvl="0"/>
            <a:r>
              <a:rPr lang="es-MX" dirty="0"/>
              <a:t>Elabora conclusiones sobre los beneficios de tener correo electrónico</a:t>
            </a:r>
            <a:endParaRPr lang="es-PA" dirty="0"/>
          </a:p>
          <a:p>
            <a:pPr lvl="0"/>
            <a:r>
              <a:rPr lang="es-MX" dirty="0"/>
              <a:t>Crea tu propia cuenta de correo y envía el informe de la investigación realizada</a:t>
            </a:r>
            <a:endParaRPr lang="es-PA" dirty="0"/>
          </a:p>
          <a:p>
            <a:pPr lvl="0"/>
            <a:r>
              <a:rPr lang="es-MX" dirty="0"/>
              <a:t>De los valores escritos, ¿cuáles prácticas? y ¿cómo los prácticas?</a:t>
            </a:r>
            <a:endParaRPr lang="es-PA" dirty="0"/>
          </a:p>
          <a:p>
            <a:pPr marL="0" indent="0">
              <a:buNone/>
            </a:pPr>
            <a:endParaRPr lang="es-PA" dirty="0"/>
          </a:p>
        </p:txBody>
      </p:sp>
    </p:spTree>
    <p:extLst>
      <p:ext uri="{BB962C8B-B14F-4D97-AF65-F5344CB8AC3E}">
        <p14:creationId xmlns:p14="http://schemas.microsoft.com/office/powerpoint/2010/main" val="10082121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76713291"/>
              </p:ext>
            </p:extLst>
          </p:nvPr>
        </p:nvGraphicFramePr>
        <p:xfrm>
          <a:off x="107504" y="116633"/>
          <a:ext cx="9001000" cy="6624734"/>
        </p:xfrm>
        <a:graphic>
          <a:graphicData uri="http://schemas.openxmlformats.org/drawingml/2006/table">
            <a:tbl>
              <a:tblPr firstRow="1" firstCol="1" bandRow="1"/>
              <a:tblGrid>
                <a:gridCol w="3168778"/>
                <a:gridCol w="1151890"/>
                <a:gridCol w="1151890"/>
                <a:gridCol w="1151890"/>
                <a:gridCol w="2376552"/>
              </a:tblGrid>
              <a:tr h="477853">
                <a:tc>
                  <a:txBody>
                    <a:bodyPr/>
                    <a:lstStyle/>
                    <a:p>
                      <a:pPr algn="l">
                        <a:lnSpc>
                          <a:spcPct val="115000"/>
                        </a:lnSpc>
                        <a:spcAft>
                          <a:spcPts val="0"/>
                        </a:spcAft>
                      </a:pPr>
                      <a:r>
                        <a:rPr lang="es-MX" sz="1600" b="1" i="1">
                          <a:effectLst/>
                          <a:latin typeface="Arial"/>
                          <a:ea typeface="Times New Roman"/>
                          <a:cs typeface="Times New Roman"/>
                        </a:rPr>
                        <a:t>Indicadores</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MX" sz="1200" b="1" i="1">
                          <a:effectLst/>
                          <a:latin typeface="Arial"/>
                          <a:ea typeface="Times New Roman"/>
                          <a:cs typeface="Times New Roman"/>
                        </a:rPr>
                        <a:t>Excelente</a:t>
                      </a:r>
                      <a:endParaRPr lang="es-PA" sz="1100">
                        <a:effectLst/>
                        <a:latin typeface="Calibri"/>
                        <a:ea typeface="Calibri"/>
                        <a:cs typeface="Times New Roman"/>
                      </a:endParaRPr>
                    </a:p>
                    <a:p>
                      <a:pPr algn="ctr">
                        <a:lnSpc>
                          <a:spcPct val="115000"/>
                        </a:lnSpc>
                        <a:spcAft>
                          <a:spcPts val="0"/>
                        </a:spcAft>
                      </a:pPr>
                      <a:r>
                        <a:rPr lang="es-MX" sz="1200" b="1" i="1">
                          <a:effectLst/>
                          <a:latin typeface="Arial"/>
                          <a:ea typeface="Times New Roman"/>
                          <a:cs typeface="Times New Roman"/>
                        </a:rPr>
                        <a:t>5</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MX" sz="1200" b="1" i="1">
                          <a:effectLst/>
                          <a:latin typeface="Arial"/>
                          <a:ea typeface="Times New Roman"/>
                          <a:cs typeface="Times New Roman"/>
                        </a:rPr>
                        <a:t>Bueno</a:t>
                      </a:r>
                      <a:endParaRPr lang="es-PA" sz="1100">
                        <a:effectLst/>
                        <a:latin typeface="Calibri"/>
                        <a:ea typeface="Calibri"/>
                        <a:cs typeface="Times New Roman"/>
                      </a:endParaRPr>
                    </a:p>
                    <a:p>
                      <a:pPr algn="ctr">
                        <a:lnSpc>
                          <a:spcPct val="115000"/>
                        </a:lnSpc>
                        <a:spcAft>
                          <a:spcPts val="0"/>
                        </a:spcAft>
                      </a:pPr>
                      <a:r>
                        <a:rPr lang="es-MX" sz="1200" b="1" i="1">
                          <a:effectLst/>
                          <a:latin typeface="Arial"/>
                          <a:ea typeface="Times New Roman"/>
                          <a:cs typeface="Times New Roman"/>
                        </a:rPr>
                        <a:t>4</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MX" sz="1200" b="1" i="1">
                          <a:effectLst/>
                          <a:latin typeface="Arial"/>
                          <a:ea typeface="Times New Roman"/>
                          <a:cs typeface="Times New Roman"/>
                        </a:rPr>
                        <a:t>Regular</a:t>
                      </a:r>
                      <a:endParaRPr lang="es-PA" sz="1100">
                        <a:effectLst/>
                        <a:latin typeface="Calibri"/>
                        <a:ea typeface="Calibri"/>
                        <a:cs typeface="Times New Roman"/>
                      </a:endParaRPr>
                    </a:p>
                    <a:p>
                      <a:pPr algn="ctr">
                        <a:lnSpc>
                          <a:spcPct val="115000"/>
                        </a:lnSpc>
                        <a:spcAft>
                          <a:spcPts val="0"/>
                        </a:spcAft>
                      </a:pPr>
                      <a:r>
                        <a:rPr lang="es-MX" sz="1200" b="1" i="1">
                          <a:effectLst/>
                          <a:latin typeface="Arial"/>
                          <a:ea typeface="Times New Roman"/>
                          <a:cs typeface="Times New Roman"/>
                        </a:rPr>
                        <a:t>3</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MX" sz="1200" b="1" i="1">
                          <a:effectLst/>
                          <a:latin typeface="Arial"/>
                          <a:ea typeface="Times New Roman"/>
                          <a:cs typeface="Times New Roman"/>
                        </a:rPr>
                        <a:t>Deficiente</a:t>
                      </a:r>
                      <a:endParaRPr lang="es-PA" sz="1100">
                        <a:effectLst/>
                        <a:latin typeface="Calibri"/>
                        <a:ea typeface="Calibri"/>
                        <a:cs typeface="Times New Roman"/>
                      </a:endParaRPr>
                    </a:p>
                    <a:p>
                      <a:pPr algn="ctr">
                        <a:lnSpc>
                          <a:spcPct val="115000"/>
                        </a:lnSpc>
                        <a:spcAft>
                          <a:spcPts val="0"/>
                        </a:spcAft>
                      </a:pPr>
                      <a:r>
                        <a:rPr lang="es-MX" sz="1200" b="1" i="1">
                          <a:effectLst/>
                          <a:latin typeface="Arial"/>
                          <a:ea typeface="Times New Roman"/>
                          <a:cs typeface="Times New Roman"/>
                        </a:rPr>
                        <a:t>2</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095081">
                <a:tc>
                  <a:txBody>
                    <a:bodyPr/>
                    <a:lstStyle/>
                    <a:p>
                      <a:pPr algn="just">
                        <a:lnSpc>
                          <a:spcPct val="115000"/>
                        </a:lnSpc>
                        <a:spcBef>
                          <a:spcPts val="100"/>
                        </a:spcBef>
                        <a:spcAft>
                          <a:spcPts val="100"/>
                        </a:spcAft>
                      </a:pPr>
                      <a:r>
                        <a:rPr lang="es-MX" sz="1100" b="1">
                          <a:effectLst/>
                          <a:latin typeface="Arial"/>
                          <a:ea typeface="Times New Roman"/>
                          <a:cs typeface="Times New Roman"/>
                        </a:rPr>
                        <a:t>Domina y maneja los conceptos básicos utilizados en el Proyecto</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a:effectLst/>
                          <a:latin typeface="Arial"/>
                          <a:ea typeface="Times New Roman"/>
                          <a:cs typeface="Times New Roman"/>
                        </a:rPr>
                        <a:t>Domina y maneja todos los  Conceptos Básicos</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a:effectLst/>
                          <a:latin typeface="Arial"/>
                          <a:ea typeface="Times New Roman"/>
                          <a:cs typeface="Times New Roman"/>
                        </a:rPr>
                        <a:t>Domina y maneja la mayoría de  los  Conceptos Básicos</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a:effectLst/>
                          <a:latin typeface="Arial"/>
                          <a:ea typeface="Times New Roman"/>
                          <a:cs typeface="Times New Roman"/>
                        </a:rPr>
                        <a:t>Domina y maneja algunos de  los  Conceptos Básicos</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a:effectLst/>
                          <a:latin typeface="Arial"/>
                          <a:ea typeface="Times New Roman"/>
                          <a:cs typeface="Times New Roman"/>
                        </a:rPr>
                        <a:t> NO domina y NO maneja  los  Conceptos Básicos</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95081">
                <a:tc>
                  <a:txBody>
                    <a:bodyPr/>
                    <a:lstStyle/>
                    <a:p>
                      <a:pPr algn="just">
                        <a:lnSpc>
                          <a:spcPct val="115000"/>
                        </a:lnSpc>
                        <a:spcBef>
                          <a:spcPts val="100"/>
                        </a:spcBef>
                        <a:spcAft>
                          <a:spcPts val="100"/>
                        </a:spcAft>
                      </a:pPr>
                      <a:r>
                        <a:rPr lang="es-MX" sz="1100" b="1" dirty="0">
                          <a:effectLst/>
                          <a:latin typeface="Arial"/>
                          <a:ea typeface="Times New Roman"/>
                          <a:cs typeface="Times New Roman"/>
                        </a:rPr>
                        <a:t>Crea su cuenta de correo electrónico siguiendo los pasos sugeridos</a:t>
                      </a:r>
                      <a:endParaRPr lang="es-PA" sz="1100" dirty="0">
                        <a:effectLst/>
                        <a:latin typeface="Calibri"/>
                        <a:ea typeface="Calibri"/>
                        <a:cs typeface="Times New Roman"/>
                      </a:endParaRPr>
                    </a:p>
                    <a:p>
                      <a:pPr algn="l">
                        <a:lnSpc>
                          <a:spcPct val="115000"/>
                        </a:lnSpc>
                        <a:spcAft>
                          <a:spcPts val="0"/>
                        </a:spcAft>
                        <a:tabLst>
                          <a:tab pos="1419225" algn="l"/>
                        </a:tabLst>
                      </a:pPr>
                      <a:r>
                        <a:rPr lang="es-MX" sz="1100" b="1" dirty="0">
                          <a:effectLst/>
                          <a:latin typeface="Arial"/>
                          <a:ea typeface="Times New Roman"/>
                          <a:cs typeface="Times New Roman"/>
                        </a:rPr>
                        <a:t>	</a:t>
                      </a:r>
                      <a:endParaRPr lang="es-PA"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s-MX" sz="1100">
                          <a:effectLst/>
                          <a:latin typeface="Arial"/>
                          <a:ea typeface="Times New Roman"/>
                          <a:cs typeface="Times New Roman"/>
                        </a:rPr>
                        <a:t>Crea su cuenta de correo electrónico correctamente</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s-MX" sz="1100">
                          <a:effectLst/>
                          <a:latin typeface="Arial"/>
                          <a:ea typeface="Times New Roman"/>
                          <a:cs typeface="Times New Roman"/>
                        </a:rPr>
                        <a:t>Crea su cuenta de correo electrónico con dificultades</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s-MX" sz="1100">
                          <a:effectLst/>
                          <a:latin typeface="Arial"/>
                          <a:ea typeface="Times New Roman"/>
                          <a:cs typeface="Times New Roman"/>
                        </a:rPr>
                        <a:t>Crea su cuenta de correo electrónico con un mayor grado de dificultades</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s-MX" sz="1100" b="1">
                          <a:effectLst/>
                          <a:latin typeface="Arial"/>
                          <a:ea typeface="Times New Roman"/>
                          <a:cs typeface="Times New Roman"/>
                        </a:rPr>
                        <a:t>NO crea su correo electrónico </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314097">
                <a:tc>
                  <a:txBody>
                    <a:bodyPr/>
                    <a:lstStyle/>
                    <a:p>
                      <a:pPr algn="just">
                        <a:lnSpc>
                          <a:spcPct val="115000"/>
                        </a:lnSpc>
                        <a:spcBef>
                          <a:spcPts val="100"/>
                        </a:spcBef>
                        <a:spcAft>
                          <a:spcPts val="100"/>
                        </a:spcAft>
                      </a:pPr>
                      <a:r>
                        <a:rPr lang="es-MX" sz="1100" b="1" dirty="0">
                          <a:effectLst/>
                          <a:latin typeface="Arial"/>
                          <a:ea typeface="Times New Roman"/>
                          <a:cs typeface="Times New Roman"/>
                        </a:rPr>
                        <a:t>Logra entrar al foro e interactuar en el mismo</a:t>
                      </a:r>
                      <a:endParaRPr lang="es-PA"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a:effectLst/>
                          <a:latin typeface="Arial"/>
                          <a:ea typeface="Times New Roman"/>
                          <a:cs typeface="Times New Roman"/>
                        </a:rPr>
                        <a:t>Entra e interactúa correctamente en el foro</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a:effectLst/>
                          <a:latin typeface="Arial"/>
                          <a:ea typeface="Times New Roman"/>
                          <a:cs typeface="Times New Roman"/>
                        </a:rPr>
                        <a:t>Entra e interactúa con dificultades en el foro</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a:effectLst/>
                          <a:latin typeface="Arial"/>
                          <a:ea typeface="Times New Roman"/>
                          <a:cs typeface="Times New Roman"/>
                        </a:rPr>
                        <a:t>Entra e interactúa con un mayor grado de  dificultades en el foro</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dirty="0">
                          <a:effectLst/>
                          <a:latin typeface="Arial"/>
                          <a:ea typeface="Times New Roman"/>
                          <a:cs typeface="Times New Roman"/>
                        </a:rPr>
                        <a:t>No entra y no interactúa en el foro</a:t>
                      </a:r>
                      <a:endParaRPr lang="es-PA"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109509">
                <a:tc>
                  <a:txBody>
                    <a:bodyPr/>
                    <a:lstStyle/>
                    <a:p>
                      <a:pPr algn="just">
                        <a:lnSpc>
                          <a:spcPct val="115000"/>
                        </a:lnSpc>
                        <a:spcBef>
                          <a:spcPts val="100"/>
                        </a:spcBef>
                        <a:spcAft>
                          <a:spcPts val="100"/>
                        </a:spcAft>
                      </a:pPr>
                      <a:r>
                        <a:rPr lang="es-MX" sz="1100" b="1">
                          <a:effectLst/>
                          <a:latin typeface="Arial"/>
                          <a:ea typeface="Times New Roman"/>
                          <a:cs typeface="Times New Roman"/>
                        </a:rPr>
                        <a:t>Aporta comentarios valiosos al foro</a:t>
                      </a:r>
                      <a:endParaRPr lang="es-PA" sz="1100">
                        <a:effectLst/>
                        <a:latin typeface="Calibri"/>
                        <a:ea typeface="Calibri"/>
                        <a:cs typeface="Times New Roman"/>
                      </a:endParaRPr>
                    </a:p>
                    <a:p>
                      <a:pPr algn="l">
                        <a:lnSpc>
                          <a:spcPct val="115000"/>
                        </a:lnSpc>
                        <a:spcAft>
                          <a:spcPts val="0"/>
                        </a:spcAft>
                      </a:pPr>
                      <a:r>
                        <a:rPr lang="es-MX" sz="1100" b="1">
                          <a:effectLst/>
                          <a:latin typeface="Arial"/>
                          <a:ea typeface="Times New Roman"/>
                          <a:cs typeface="Times New Roman"/>
                        </a:rPr>
                        <a:t> </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Bef>
                          <a:spcPts val="100"/>
                        </a:spcBef>
                        <a:spcAft>
                          <a:spcPts val="100"/>
                        </a:spcAft>
                      </a:pPr>
                      <a:r>
                        <a:rPr lang="es-MX" sz="1100">
                          <a:effectLst/>
                          <a:latin typeface="Arial"/>
                          <a:ea typeface="Times New Roman"/>
                          <a:cs typeface="Times New Roman"/>
                        </a:rPr>
                        <a:t>Aporta comentarios sobresalientes al foro</a:t>
                      </a:r>
                      <a:endParaRPr lang="es-PA" sz="1100">
                        <a:effectLst/>
                        <a:latin typeface="Calibri"/>
                        <a:ea typeface="Calibri"/>
                        <a:cs typeface="Times New Roman"/>
                      </a:endParaRPr>
                    </a:p>
                    <a:p>
                      <a:pPr algn="l">
                        <a:lnSpc>
                          <a:spcPct val="115000"/>
                        </a:lnSpc>
                        <a:spcAft>
                          <a:spcPts val="0"/>
                        </a:spcAft>
                      </a:pPr>
                      <a:r>
                        <a:rPr lang="es-MX" sz="1100" b="1">
                          <a:effectLst/>
                          <a:latin typeface="Arial"/>
                          <a:ea typeface="Times New Roman"/>
                          <a:cs typeface="Times New Roman"/>
                        </a:rPr>
                        <a:t> </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Bef>
                          <a:spcPts val="100"/>
                        </a:spcBef>
                        <a:spcAft>
                          <a:spcPts val="100"/>
                        </a:spcAft>
                      </a:pPr>
                      <a:r>
                        <a:rPr lang="es-MX" sz="1100">
                          <a:effectLst/>
                          <a:latin typeface="Arial"/>
                          <a:ea typeface="Times New Roman"/>
                          <a:cs typeface="Times New Roman"/>
                        </a:rPr>
                        <a:t>Aporta comentarios buenos al foro</a:t>
                      </a:r>
                      <a:endParaRPr lang="es-PA" sz="1100">
                        <a:effectLst/>
                        <a:latin typeface="Calibri"/>
                        <a:ea typeface="Calibri"/>
                        <a:cs typeface="Times New Roman"/>
                      </a:endParaRPr>
                    </a:p>
                    <a:p>
                      <a:pPr algn="l">
                        <a:lnSpc>
                          <a:spcPct val="115000"/>
                        </a:lnSpc>
                        <a:spcAft>
                          <a:spcPts val="0"/>
                        </a:spcAft>
                      </a:pPr>
                      <a:r>
                        <a:rPr lang="es-MX" sz="1100" b="1">
                          <a:effectLst/>
                          <a:latin typeface="Arial"/>
                          <a:ea typeface="Times New Roman"/>
                          <a:cs typeface="Times New Roman"/>
                        </a:rPr>
                        <a:t> </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Bef>
                          <a:spcPts val="100"/>
                        </a:spcBef>
                        <a:spcAft>
                          <a:spcPts val="100"/>
                        </a:spcAft>
                      </a:pPr>
                      <a:r>
                        <a:rPr lang="es-MX" sz="1100">
                          <a:effectLst/>
                          <a:latin typeface="Arial"/>
                          <a:ea typeface="Times New Roman"/>
                          <a:cs typeface="Times New Roman"/>
                        </a:rPr>
                        <a:t>Aporta comentarios regulares al foro</a:t>
                      </a:r>
                      <a:endParaRPr lang="es-PA" sz="1100">
                        <a:effectLst/>
                        <a:latin typeface="Calibri"/>
                        <a:ea typeface="Calibri"/>
                        <a:cs typeface="Times New Roman"/>
                      </a:endParaRPr>
                    </a:p>
                    <a:p>
                      <a:pPr algn="l">
                        <a:lnSpc>
                          <a:spcPct val="115000"/>
                        </a:lnSpc>
                        <a:spcAft>
                          <a:spcPts val="0"/>
                        </a:spcAft>
                      </a:pPr>
                      <a:r>
                        <a:rPr lang="es-MX" sz="1100" b="1">
                          <a:effectLst/>
                          <a:latin typeface="Arial"/>
                          <a:ea typeface="Times New Roman"/>
                          <a:cs typeface="Times New Roman"/>
                        </a:rPr>
                        <a:t> </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Bef>
                          <a:spcPts val="100"/>
                        </a:spcBef>
                        <a:spcAft>
                          <a:spcPts val="100"/>
                        </a:spcAft>
                      </a:pPr>
                      <a:r>
                        <a:rPr lang="es-MX" sz="1100">
                          <a:effectLst/>
                          <a:latin typeface="Arial"/>
                          <a:ea typeface="Times New Roman"/>
                          <a:cs typeface="Times New Roman"/>
                        </a:rPr>
                        <a:t>No aporta comentarios valiosos al foro</a:t>
                      </a:r>
                      <a:endParaRPr lang="es-PA" sz="1100">
                        <a:effectLst/>
                        <a:latin typeface="Calibri"/>
                        <a:ea typeface="Calibri"/>
                        <a:cs typeface="Times New Roman"/>
                      </a:endParaRPr>
                    </a:p>
                    <a:p>
                      <a:pPr algn="l">
                        <a:lnSpc>
                          <a:spcPct val="115000"/>
                        </a:lnSpc>
                        <a:spcAft>
                          <a:spcPts val="0"/>
                        </a:spcAft>
                      </a:pPr>
                      <a:r>
                        <a:rPr lang="es-MX" sz="1100" b="1">
                          <a:effectLst/>
                          <a:latin typeface="Arial"/>
                          <a:ea typeface="Times New Roman"/>
                          <a:cs typeface="Times New Roman"/>
                        </a:rPr>
                        <a:t> </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533113">
                <a:tc>
                  <a:txBody>
                    <a:bodyPr/>
                    <a:lstStyle/>
                    <a:p>
                      <a:pPr algn="just">
                        <a:lnSpc>
                          <a:spcPct val="115000"/>
                        </a:lnSpc>
                        <a:spcBef>
                          <a:spcPts val="100"/>
                        </a:spcBef>
                        <a:spcAft>
                          <a:spcPts val="100"/>
                        </a:spcAft>
                      </a:pPr>
                      <a:r>
                        <a:rPr lang="es-MX" sz="1100" b="1">
                          <a:effectLst/>
                          <a:latin typeface="Arial"/>
                          <a:ea typeface="Times New Roman"/>
                          <a:cs typeface="Times New Roman"/>
                        </a:rPr>
                        <a:t>Conclusiones según las asignaciones en el foro con respecto a los valores</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a:effectLst/>
                          <a:latin typeface="Arial"/>
                          <a:ea typeface="Times New Roman"/>
                          <a:cs typeface="Times New Roman"/>
                        </a:rPr>
                        <a:t>Las conclusiones son claras y tienen estrecha  relación con la temática.</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a:effectLst/>
                          <a:latin typeface="Arial"/>
                          <a:ea typeface="Times New Roman"/>
                          <a:cs typeface="Times New Roman"/>
                        </a:rPr>
                        <a:t>Las conclusiones son claras y tienen buena relación con la temática.</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a:effectLst/>
                          <a:latin typeface="Arial"/>
                          <a:ea typeface="Times New Roman"/>
                          <a:cs typeface="Times New Roman"/>
                        </a:rPr>
                        <a:t>Las conclusiones son claras y tienen alguna relación con la temática.</a:t>
                      </a:r>
                      <a:endParaRPr lang="es-PA"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es-MX" sz="1100" b="1" dirty="0">
                          <a:effectLst/>
                          <a:latin typeface="Arial"/>
                          <a:ea typeface="Times New Roman"/>
                          <a:cs typeface="Times New Roman"/>
                        </a:rPr>
                        <a:t>Las conclusiones no tienen relación con las temáticas</a:t>
                      </a:r>
                      <a:endParaRPr lang="es-PA"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5" name="Rectangle 1"/>
          <p:cNvSpPr>
            <a:spLocks noChangeArrowheads="1"/>
          </p:cNvSpPr>
          <p:nvPr/>
        </p:nvSpPr>
        <p:spPr bwMode="auto">
          <a:xfrm>
            <a:off x="1260475" y="477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19225" algn="l"/>
              </a:tabLst>
            </a:pPr>
            <a:endParaRPr kumimoji="0" lang="es-PA"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3365655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Dirección del foro</a:t>
            </a:r>
            <a:endParaRPr lang="es-PA" dirty="0"/>
          </a:p>
        </p:txBody>
      </p:sp>
      <p:sp>
        <p:nvSpPr>
          <p:cNvPr id="3" name="2 Marcador de contenido"/>
          <p:cNvSpPr>
            <a:spLocks noGrp="1"/>
          </p:cNvSpPr>
          <p:nvPr>
            <p:ph idx="1"/>
          </p:nvPr>
        </p:nvSpPr>
        <p:spPr/>
        <p:txBody>
          <a:bodyPr/>
          <a:lstStyle/>
          <a:p>
            <a:pPr marL="0" indent="0">
              <a:buNone/>
            </a:pPr>
            <a:r>
              <a:rPr lang="es-PA" dirty="0">
                <a:hlinkClick r:id="rId2"/>
              </a:rPr>
              <a:t>http://</a:t>
            </a:r>
            <a:r>
              <a:rPr lang="es-PA" dirty="0" smtClean="0">
                <a:hlinkClick r:id="rId2"/>
              </a:rPr>
              <a:t>fortaleciendovalores-elvis.blogspot.com/2011/06/los-valores.html</a:t>
            </a:r>
            <a:r>
              <a:rPr lang="es-PA" dirty="0" smtClean="0"/>
              <a:t> </a:t>
            </a:r>
            <a:endParaRPr lang="es-PA" dirty="0"/>
          </a:p>
        </p:txBody>
      </p:sp>
    </p:spTree>
    <p:extLst>
      <p:ext uri="{BB962C8B-B14F-4D97-AF65-F5344CB8AC3E}">
        <p14:creationId xmlns:p14="http://schemas.microsoft.com/office/powerpoint/2010/main" val="17634002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TotalTime>
  <Words>467</Words>
  <Application>Microsoft Office PowerPoint</Application>
  <PresentationFormat>Presentación en pantalla (4:3)</PresentationFormat>
  <Paragraphs>66</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Flujo</vt:lpstr>
      <vt:lpstr>Fortaleciendo los Valores mediante el uso de las TICS</vt:lpstr>
      <vt:lpstr>Descripción:</vt:lpstr>
      <vt:lpstr>Presentación de PowerPoint</vt:lpstr>
      <vt:lpstr>Presentación de PowerPoint</vt:lpstr>
      <vt:lpstr>Pregunta generadora</vt:lpstr>
      <vt:lpstr>Producto principal</vt:lpstr>
      <vt:lpstr>Tareas</vt:lpstr>
      <vt:lpstr>Presentación de PowerPoint</vt:lpstr>
      <vt:lpstr>Dirección del foro</vt:lpstr>
      <vt:lpstr>Presentación de PowerPoint</vt:lpstr>
    </vt:vector>
  </TitlesOfParts>
  <Company>asdf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Fortaleciendo los Valores mediante el uso de las TICS</dc:title>
  <dc:creator>Administrador</dc:creator>
  <cp:lastModifiedBy>Administrador</cp:lastModifiedBy>
  <cp:revision>11</cp:revision>
  <dcterms:created xsi:type="dcterms:W3CDTF">2011-06-30T15:31:13Z</dcterms:created>
  <dcterms:modified xsi:type="dcterms:W3CDTF">2011-07-01T16:30:13Z</dcterms:modified>
</cp:coreProperties>
</file>