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C11F7-2975-4B7C-9CA1-6C0FD6E813F9}" v="201" dt="2021-02-08T14:26:58.114"/>
    <p1510:client id="{57E7AD6D-AFBE-2860-B08B-9B002BA17EF5}" v="3036" dt="2021-02-09T20:58:22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8:56:49.0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9T19:09:48.4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0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piceros de colores en fondo azul">
            <a:extLst>
              <a:ext uri="{FF2B5EF4-FFF2-40B4-BE49-F238E27FC236}">
                <a16:creationId xmlns:a16="http://schemas.microsoft.com/office/drawing/2014/main" id="{52B122D9-A88E-4C46-97BD-689734946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4980" r="6" b="6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cs typeface="Calibri Light"/>
              </a:rPr>
              <a:t>Lápices de Colores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75300" y="4778062"/>
            <a:ext cx="3545985" cy="1092207"/>
          </a:xfr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s-ES" sz="3200" dirty="0" smtClean="0"/>
              <a:t>Presentado por: Yuli Domínguez</a:t>
            </a:r>
            <a:r>
              <a:rPr lang="es-ES" sz="3200" dirty="0"/>
              <a:t> 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66" y="5694200"/>
            <a:ext cx="5355184" cy="11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64D00D-1014-4FFA-B5F0-A28CDBB9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2" y="148969"/>
            <a:ext cx="6172845" cy="1956841"/>
          </a:xfrm>
        </p:spPr>
        <p:txBody>
          <a:bodyPr anchor="b">
            <a:normAutofit/>
          </a:bodyPr>
          <a:lstStyle/>
          <a:p>
            <a:pPr algn="ctr"/>
            <a:r>
              <a:rPr lang="es-ES" sz="4400" dirty="0"/>
              <a:t>¿Qué son los lápices de colores?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57917"/>
          </a:solidFill>
          <a:ln w="38100" cap="rnd">
            <a:solidFill>
              <a:srgbClr val="D57917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E0173-30EA-4407-AF12-743C2ADA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ES" dirty="0"/>
              <a:t>Los lápices de colores son barras de forma vertical con láminas de diversos colores en su interior.</a:t>
            </a:r>
          </a:p>
        </p:txBody>
      </p:sp>
      <p:pic>
        <p:nvPicPr>
          <p:cNvPr id="4" name="Imagen 4" descr="Imagen que contiene instrumento, lápiz, estacionaria, colorido&#10;&#10;Descripción generada automáticamente">
            <a:extLst>
              <a:ext uri="{FF2B5EF4-FFF2-40B4-BE49-F238E27FC236}">
                <a16:creationId xmlns:a16="http://schemas.microsoft.com/office/drawing/2014/main" id="{917F61D9-2CFC-42B2-B04D-93E49DD97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54" r="104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17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0577199-D9FE-4544-88A4-9B6F9A98B2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C97AC-0DB0-471A-A425-3671446F6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7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A2C4B6-BE57-49A4-AE02-C067ADCC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4800" dirty="0"/>
              <a:t>Tipos de </a:t>
            </a:r>
            <a:r>
              <a:rPr lang="es-ES" sz="4800" dirty="0" smtClean="0"/>
              <a:t>lápices </a:t>
            </a:r>
            <a:r>
              <a:rPr lang="es-ES" sz="4800" dirty="0"/>
              <a:t>de colores y </a:t>
            </a:r>
            <a:r>
              <a:rPr lang="es-ES" sz="4800" dirty="0" smtClean="0"/>
              <a:t>composición </a:t>
            </a:r>
            <a:r>
              <a:rPr lang="es-ES" sz="4800" dirty="0"/>
              <a:t>?</a:t>
            </a:r>
          </a:p>
        </p:txBody>
      </p:sp>
      <p:pic>
        <p:nvPicPr>
          <p:cNvPr id="5" name="Imagen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AF3BE673-2D37-4834-B542-2588F278E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29"/>
          <a:stretch/>
        </p:blipFill>
        <p:spPr>
          <a:xfrm>
            <a:off x="20" y="10"/>
            <a:ext cx="4042788" cy="4188930"/>
          </a:xfrm>
          <a:custGeom>
            <a:avLst/>
            <a:gdLst/>
            <a:ahLst/>
            <a:cxnLst/>
            <a:rect l="l" t="t" r="r" b="b"/>
            <a:pathLst>
              <a:path w="4042808" h="4188940">
                <a:moveTo>
                  <a:pt x="0" y="0"/>
                </a:moveTo>
                <a:lnTo>
                  <a:pt x="4021321" y="0"/>
                </a:lnTo>
                <a:lnTo>
                  <a:pt x="4022667" y="11419"/>
                </a:lnTo>
                <a:cubicBezTo>
                  <a:pt x="4037617" y="95184"/>
                  <a:pt x="4035083" y="180091"/>
                  <a:pt x="4039137" y="264364"/>
                </a:cubicBezTo>
                <a:cubicBezTo>
                  <a:pt x="4043952" y="367421"/>
                  <a:pt x="4037871" y="470858"/>
                  <a:pt x="4035590" y="574168"/>
                </a:cubicBezTo>
                <a:cubicBezTo>
                  <a:pt x="4033816" y="662121"/>
                  <a:pt x="4025074" y="749948"/>
                  <a:pt x="4027735" y="838028"/>
                </a:cubicBezTo>
                <a:cubicBezTo>
                  <a:pt x="4027925" y="841074"/>
                  <a:pt x="4027925" y="844120"/>
                  <a:pt x="4027735" y="847166"/>
                </a:cubicBezTo>
                <a:cubicBezTo>
                  <a:pt x="4019626" y="944003"/>
                  <a:pt x="4019626" y="1041348"/>
                  <a:pt x="4027735" y="1138186"/>
                </a:cubicBezTo>
                <a:cubicBezTo>
                  <a:pt x="4030307" y="1178494"/>
                  <a:pt x="4029585" y="1218943"/>
                  <a:pt x="4025581" y="1259137"/>
                </a:cubicBezTo>
                <a:cubicBezTo>
                  <a:pt x="4021780" y="1310285"/>
                  <a:pt x="4009617" y="1362194"/>
                  <a:pt x="4018359" y="1412960"/>
                </a:cubicBezTo>
                <a:cubicBezTo>
                  <a:pt x="4024048" y="1454780"/>
                  <a:pt x="4027177" y="1496916"/>
                  <a:pt x="4027735" y="1539116"/>
                </a:cubicBezTo>
                <a:cubicBezTo>
                  <a:pt x="4032169" y="1633542"/>
                  <a:pt x="4027988" y="1728475"/>
                  <a:pt x="4026341" y="1823155"/>
                </a:cubicBezTo>
                <a:cubicBezTo>
                  <a:pt x="4024567" y="1933446"/>
                  <a:pt x="4027355" y="2043737"/>
                  <a:pt x="4018486" y="2154154"/>
                </a:cubicBezTo>
                <a:cubicBezTo>
                  <a:pt x="4013608" y="2243351"/>
                  <a:pt x="4013608" y="2332751"/>
                  <a:pt x="4018486" y="2421948"/>
                </a:cubicBezTo>
                <a:cubicBezTo>
                  <a:pt x="4020893" y="2503683"/>
                  <a:pt x="4033183" y="2584656"/>
                  <a:pt x="4031156" y="2667279"/>
                </a:cubicBezTo>
                <a:cubicBezTo>
                  <a:pt x="4028748" y="2763608"/>
                  <a:pt x="4017346" y="2859684"/>
                  <a:pt x="4020893" y="2956268"/>
                </a:cubicBezTo>
                <a:cubicBezTo>
                  <a:pt x="4022540" y="3002339"/>
                  <a:pt x="4022667" y="3048410"/>
                  <a:pt x="4023554" y="3094480"/>
                </a:cubicBezTo>
                <a:cubicBezTo>
                  <a:pt x="4024694" y="3149943"/>
                  <a:pt x="4034703" y="3205278"/>
                  <a:pt x="4029128" y="3260614"/>
                </a:cubicBezTo>
                <a:cubicBezTo>
                  <a:pt x="4019880" y="3352883"/>
                  <a:pt x="3995934" y="3443628"/>
                  <a:pt x="4010884" y="3538181"/>
                </a:cubicBezTo>
                <a:cubicBezTo>
                  <a:pt x="4019119" y="3590217"/>
                  <a:pt x="4028368" y="3642380"/>
                  <a:pt x="4033183" y="3694923"/>
                </a:cubicBezTo>
                <a:cubicBezTo>
                  <a:pt x="4037364" y="3741882"/>
                  <a:pt x="4047879" y="3789603"/>
                  <a:pt x="4039897" y="3836308"/>
                </a:cubicBezTo>
                <a:cubicBezTo>
                  <a:pt x="4033056" y="3876287"/>
                  <a:pt x="4036603" y="3916266"/>
                  <a:pt x="4031282" y="3956245"/>
                </a:cubicBezTo>
                <a:cubicBezTo>
                  <a:pt x="4024314" y="4008661"/>
                  <a:pt x="4020640" y="4061966"/>
                  <a:pt x="4015319" y="4114764"/>
                </a:cubicBezTo>
                <a:lnTo>
                  <a:pt x="4012644" y="4158593"/>
                </a:lnTo>
                <a:lnTo>
                  <a:pt x="3985220" y="4159157"/>
                </a:lnTo>
                <a:cubicBezTo>
                  <a:pt x="3740115" y="4173914"/>
                  <a:pt x="3494738" y="4167253"/>
                  <a:pt x="3249632" y="4170518"/>
                </a:cubicBezTo>
                <a:cubicBezTo>
                  <a:pt x="2921739" y="4174959"/>
                  <a:pt x="2594117" y="4163597"/>
                  <a:pt x="2266360" y="4162553"/>
                </a:cubicBezTo>
                <a:cubicBezTo>
                  <a:pt x="2199180" y="4162292"/>
                  <a:pt x="2131728" y="4165687"/>
                  <a:pt x="2064820" y="4170910"/>
                </a:cubicBezTo>
                <a:cubicBezTo>
                  <a:pt x="1972125" y="4177963"/>
                  <a:pt x="1880651" y="4169082"/>
                  <a:pt x="1788771" y="4160724"/>
                </a:cubicBezTo>
                <a:cubicBezTo>
                  <a:pt x="1678025" y="4150669"/>
                  <a:pt x="1567551" y="4159549"/>
                  <a:pt x="1457485" y="4171172"/>
                </a:cubicBezTo>
                <a:cubicBezTo>
                  <a:pt x="1268526" y="4190748"/>
                  <a:pt x="1078142" y="4194156"/>
                  <a:pt x="888558" y="4181358"/>
                </a:cubicBezTo>
                <a:cubicBezTo>
                  <a:pt x="679145" y="4167645"/>
                  <a:pt x="469870" y="4170127"/>
                  <a:pt x="260458" y="4171172"/>
                </a:cubicBezTo>
                <a:lnTo>
                  <a:pt x="0" y="4170529"/>
                </a:lnTo>
                <a:close/>
              </a:path>
            </a:pathLst>
          </a:cu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76D4370-7A5F-4505-A682-271028A5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3" r="-3" b="10202"/>
          <a:stretch/>
        </p:blipFill>
        <p:spPr>
          <a:xfrm>
            <a:off x="20" y="4361688"/>
            <a:ext cx="4052533" cy="2496312"/>
          </a:xfrm>
          <a:custGeom>
            <a:avLst/>
            <a:gdLst/>
            <a:ahLst/>
            <a:cxnLst/>
            <a:rect l="l" t="t" r="r" b="b"/>
            <a:pathLst>
              <a:path w="4052553" h="2496312">
                <a:moveTo>
                  <a:pt x="327729" y="0"/>
                </a:moveTo>
                <a:lnTo>
                  <a:pt x="345817" y="0"/>
                </a:lnTo>
                <a:lnTo>
                  <a:pt x="572607" y="13207"/>
                </a:lnTo>
                <a:cubicBezTo>
                  <a:pt x="681087" y="20899"/>
                  <a:pt x="790054" y="19672"/>
                  <a:pt x="898329" y="9551"/>
                </a:cubicBezTo>
                <a:cubicBezTo>
                  <a:pt x="1097019" y="-6252"/>
                  <a:pt x="1295302" y="6417"/>
                  <a:pt x="1493586" y="17125"/>
                </a:cubicBezTo>
                <a:cubicBezTo>
                  <a:pt x="1685626" y="27572"/>
                  <a:pt x="1877530" y="19867"/>
                  <a:pt x="2069570" y="12946"/>
                </a:cubicBezTo>
                <a:lnTo>
                  <a:pt x="2333068" y="0"/>
                </a:lnTo>
                <a:lnTo>
                  <a:pt x="2641088" y="0"/>
                </a:lnTo>
                <a:lnTo>
                  <a:pt x="2879227" y="12375"/>
                </a:lnTo>
                <a:cubicBezTo>
                  <a:pt x="2959435" y="14007"/>
                  <a:pt x="3039698" y="13109"/>
                  <a:pt x="3119887" y="9681"/>
                </a:cubicBezTo>
                <a:cubicBezTo>
                  <a:pt x="3248764" y="1153"/>
                  <a:pt x="3378034" y="-336"/>
                  <a:pt x="3507088" y="5241"/>
                </a:cubicBezTo>
                <a:cubicBezTo>
                  <a:pt x="3627333" y="11901"/>
                  <a:pt x="3747579" y="18692"/>
                  <a:pt x="3868232" y="14774"/>
                </a:cubicBezTo>
                <a:cubicBezTo>
                  <a:pt x="3916275" y="13207"/>
                  <a:pt x="3963641" y="11248"/>
                  <a:pt x="4011278" y="8636"/>
                </a:cubicBezTo>
                <a:lnTo>
                  <a:pt x="4035470" y="7710"/>
                </a:lnTo>
                <a:lnTo>
                  <a:pt x="4036842" y="62785"/>
                </a:lnTo>
                <a:cubicBezTo>
                  <a:pt x="4035021" y="119072"/>
                  <a:pt x="4027862" y="175265"/>
                  <a:pt x="4022034" y="231425"/>
                </a:cubicBezTo>
                <a:cubicBezTo>
                  <a:pt x="4016332" y="285999"/>
                  <a:pt x="4007970" y="343746"/>
                  <a:pt x="4020640" y="393752"/>
                </a:cubicBezTo>
                <a:cubicBezTo>
                  <a:pt x="4043952" y="482466"/>
                  <a:pt x="4025708" y="566739"/>
                  <a:pt x="4015572" y="651900"/>
                </a:cubicBezTo>
                <a:cubicBezTo>
                  <a:pt x="4003346" y="735208"/>
                  <a:pt x="4005107" y="819963"/>
                  <a:pt x="4020767" y="902688"/>
                </a:cubicBezTo>
                <a:cubicBezTo>
                  <a:pt x="4033183" y="961069"/>
                  <a:pt x="4033183" y="1020466"/>
                  <a:pt x="4034703" y="1079228"/>
                </a:cubicBezTo>
                <a:cubicBezTo>
                  <a:pt x="4035590" y="1116035"/>
                  <a:pt x="4022034" y="1153475"/>
                  <a:pt x="4013038" y="1190154"/>
                </a:cubicBezTo>
                <a:cubicBezTo>
                  <a:pt x="3996948" y="1256405"/>
                  <a:pt x="3991120" y="1323670"/>
                  <a:pt x="4013038" y="1388271"/>
                </a:cubicBezTo>
                <a:cubicBezTo>
                  <a:pt x="4043572" y="1477747"/>
                  <a:pt x="4061056" y="1567223"/>
                  <a:pt x="4048386" y="1661904"/>
                </a:cubicBezTo>
                <a:cubicBezTo>
                  <a:pt x="4041038" y="1720285"/>
                  <a:pt x="4039391" y="1779936"/>
                  <a:pt x="4028368" y="1837556"/>
                </a:cubicBezTo>
                <a:cubicBezTo>
                  <a:pt x="4010251" y="1933125"/>
                  <a:pt x="4016712" y="2028058"/>
                  <a:pt x="4031156" y="2122230"/>
                </a:cubicBezTo>
                <a:cubicBezTo>
                  <a:pt x="4041304" y="2200919"/>
                  <a:pt x="4042406" y="2280508"/>
                  <a:pt x="4034450" y="2359437"/>
                </a:cubicBezTo>
                <a:lnTo>
                  <a:pt x="4024990" y="2496312"/>
                </a:lnTo>
                <a:lnTo>
                  <a:pt x="0" y="2496312"/>
                </a:lnTo>
                <a:lnTo>
                  <a:pt x="0" y="7059"/>
                </a:lnTo>
                <a:lnTo>
                  <a:pt x="111169" y="328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0B86EA-A8A9-40D2-8B8F-DC2080BC8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dirty="0"/>
              <a:t>Existen dos tipos de lápices de colores dentro del mercado son los siguientes:</a:t>
            </a:r>
          </a:p>
          <a:p>
            <a:pPr marL="0" indent="0" algn="just">
              <a:buNone/>
            </a:pPr>
            <a:r>
              <a:rPr lang="es-ES" dirty="0"/>
              <a:t>Los lápices de colores: </a:t>
            </a:r>
            <a:r>
              <a:rPr lang="es-ES" dirty="0" smtClean="0"/>
              <a:t>Están </a:t>
            </a:r>
            <a:r>
              <a:rPr lang="es-ES" dirty="0"/>
              <a:t>compuestos de madera en su interior de cera o aceites, pigmento a base de minerales y agentes aglutinantes.</a:t>
            </a:r>
          </a:p>
          <a:p>
            <a:pPr marL="0" indent="0" algn="just">
              <a:buNone/>
            </a:pPr>
            <a:r>
              <a:rPr lang="es-ES" dirty="0"/>
              <a:t>Los lápices de </a:t>
            </a:r>
            <a:r>
              <a:rPr lang="es-ES" dirty="0" smtClean="0"/>
              <a:t>colores están </a:t>
            </a:r>
            <a:r>
              <a:rPr lang="es-ES" dirty="0"/>
              <a:t>compuesto de cera tienen agentes </a:t>
            </a:r>
            <a:r>
              <a:rPr lang="es-ES" dirty="0" smtClean="0"/>
              <a:t>sintéticos </a:t>
            </a:r>
            <a:r>
              <a:rPr lang="es-ES" dirty="0"/>
              <a:t>y colorantes etc. 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602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B4D363-D913-4331-A3C8-563A06BC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4100"/>
              <a:t>¿Qué lápices de colores deben usar los niños de Preescolar? 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57917"/>
          </a:solidFill>
          <a:ln w="38100" cap="rnd">
            <a:solidFill>
              <a:srgbClr val="D57917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34449-1777-4656-8298-A3F7C236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es-ES" dirty="0"/>
              <a:t>Los niños de edad preescolar pueden utilizar los </a:t>
            </a:r>
            <a:r>
              <a:rPr lang="es-ES" dirty="0" smtClean="0"/>
              <a:t>lápices a base de cera, </a:t>
            </a:r>
            <a:r>
              <a:rPr lang="es-ES" dirty="0"/>
              <a:t>desde los 3 años en adelante ya que pueden crear destrezas en los dedos que le </a:t>
            </a:r>
            <a:r>
              <a:rPr lang="es-ES" dirty="0" smtClean="0"/>
              <a:t>permitirán fomentar habilidades </a:t>
            </a:r>
            <a:r>
              <a:rPr lang="es-ES" dirty="0"/>
              <a:t>como la motricidad fina.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1C8C76B8-1F9D-4B01-9708-F1325F391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5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12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6A207B-97BE-4DE3-B7BA-6EB713664F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294748-6F61-431B-A75E-7DF13E11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016" y="640080"/>
            <a:ext cx="3432048" cy="1714065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/>
              <a:t>¿Qué</a:t>
            </a:r>
            <a:r>
              <a:rPr lang="es-ES" dirty="0"/>
              <a:t> es la motricidad fina?</a:t>
            </a:r>
            <a:endParaRPr lang="es-E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2529151"/>
            <a:ext cx="3376602" cy="18288"/>
          </a:xfrm>
          <a:custGeom>
            <a:avLst/>
            <a:gdLst>
              <a:gd name="connsiteX0" fmla="*/ 0 w 3376602"/>
              <a:gd name="connsiteY0" fmla="*/ 0 h 18288"/>
              <a:gd name="connsiteX1" fmla="*/ 641554 w 3376602"/>
              <a:gd name="connsiteY1" fmla="*/ 0 h 18288"/>
              <a:gd name="connsiteX2" fmla="*/ 1316875 w 3376602"/>
              <a:gd name="connsiteY2" fmla="*/ 0 h 18288"/>
              <a:gd name="connsiteX3" fmla="*/ 2025961 w 3376602"/>
              <a:gd name="connsiteY3" fmla="*/ 0 h 18288"/>
              <a:gd name="connsiteX4" fmla="*/ 2735048 w 3376602"/>
              <a:gd name="connsiteY4" fmla="*/ 0 h 18288"/>
              <a:gd name="connsiteX5" fmla="*/ 3376602 w 3376602"/>
              <a:gd name="connsiteY5" fmla="*/ 0 h 18288"/>
              <a:gd name="connsiteX6" fmla="*/ 3376602 w 3376602"/>
              <a:gd name="connsiteY6" fmla="*/ 18288 h 18288"/>
              <a:gd name="connsiteX7" fmla="*/ 2633750 w 3376602"/>
              <a:gd name="connsiteY7" fmla="*/ 18288 h 18288"/>
              <a:gd name="connsiteX8" fmla="*/ 1890897 w 3376602"/>
              <a:gd name="connsiteY8" fmla="*/ 18288 h 18288"/>
              <a:gd name="connsiteX9" fmla="*/ 1215577 w 3376602"/>
              <a:gd name="connsiteY9" fmla="*/ 18288 h 18288"/>
              <a:gd name="connsiteX10" fmla="*/ 0 w 3376602"/>
              <a:gd name="connsiteY10" fmla="*/ 18288 h 18288"/>
              <a:gd name="connsiteX11" fmla="*/ 0 w 337660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6602" h="18288" fill="none" extrusionOk="0">
                <a:moveTo>
                  <a:pt x="0" y="0"/>
                </a:moveTo>
                <a:cubicBezTo>
                  <a:pt x="154337" y="-26787"/>
                  <a:pt x="393692" y="25344"/>
                  <a:pt x="641554" y="0"/>
                </a:cubicBezTo>
                <a:cubicBezTo>
                  <a:pt x="889416" y="-25344"/>
                  <a:pt x="1078313" y="12271"/>
                  <a:pt x="1316875" y="0"/>
                </a:cubicBezTo>
                <a:cubicBezTo>
                  <a:pt x="1555437" y="-12271"/>
                  <a:pt x="1698513" y="30110"/>
                  <a:pt x="2025961" y="0"/>
                </a:cubicBezTo>
                <a:cubicBezTo>
                  <a:pt x="2353409" y="-30110"/>
                  <a:pt x="2474986" y="1722"/>
                  <a:pt x="2735048" y="0"/>
                </a:cubicBezTo>
                <a:cubicBezTo>
                  <a:pt x="2995110" y="-1722"/>
                  <a:pt x="3097437" y="28961"/>
                  <a:pt x="3376602" y="0"/>
                </a:cubicBezTo>
                <a:cubicBezTo>
                  <a:pt x="3375893" y="8157"/>
                  <a:pt x="3376189" y="12125"/>
                  <a:pt x="3376602" y="18288"/>
                </a:cubicBezTo>
                <a:cubicBezTo>
                  <a:pt x="3037458" y="40377"/>
                  <a:pt x="2857195" y="34928"/>
                  <a:pt x="2633750" y="18288"/>
                </a:cubicBezTo>
                <a:cubicBezTo>
                  <a:pt x="2410305" y="1648"/>
                  <a:pt x="2066994" y="17360"/>
                  <a:pt x="1890897" y="18288"/>
                </a:cubicBezTo>
                <a:cubicBezTo>
                  <a:pt x="1714800" y="19216"/>
                  <a:pt x="1521080" y="47858"/>
                  <a:pt x="1215577" y="18288"/>
                </a:cubicBezTo>
                <a:cubicBezTo>
                  <a:pt x="910074" y="-11282"/>
                  <a:pt x="278912" y="6176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76602" h="18288" stroke="0" extrusionOk="0">
                <a:moveTo>
                  <a:pt x="0" y="0"/>
                </a:moveTo>
                <a:cubicBezTo>
                  <a:pt x="304565" y="-9016"/>
                  <a:pt x="402571" y="29762"/>
                  <a:pt x="641554" y="0"/>
                </a:cubicBezTo>
                <a:cubicBezTo>
                  <a:pt x="880537" y="-29762"/>
                  <a:pt x="963871" y="-12492"/>
                  <a:pt x="1215577" y="0"/>
                </a:cubicBezTo>
                <a:cubicBezTo>
                  <a:pt x="1467283" y="12492"/>
                  <a:pt x="1723274" y="15353"/>
                  <a:pt x="1958429" y="0"/>
                </a:cubicBezTo>
                <a:cubicBezTo>
                  <a:pt x="2193584" y="-15353"/>
                  <a:pt x="2347125" y="7922"/>
                  <a:pt x="2599984" y="0"/>
                </a:cubicBezTo>
                <a:cubicBezTo>
                  <a:pt x="2852843" y="-7922"/>
                  <a:pt x="3186422" y="-30763"/>
                  <a:pt x="3376602" y="0"/>
                </a:cubicBezTo>
                <a:cubicBezTo>
                  <a:pt x="3376338" y="4493"/>
                  <a:pt x="3376986" y="9472"/>
                  <a:pt x="3376602" y="18288"/>
                </a:cubicBezTo>
                <a:cubicBezTo>
                  <a:pt x="3080522" y="-5475"/>
                  <a:pt x="3038559" y="47323"/>
                  <a:pt x="2701282" y="18288"/>
                </a:cubicBezTo>
                <a:cubicBezTo>
                  <a:pt x="2364005" y="-10747"/>
                  <a:pt x="2245031" y="49099"/>
                  <a:pt x="1958429" y="18288"/>
                </a:cubicBezTo>
                <a:cubicBezTo>
                  <a:pt x="1671827" y="-12523"/>
                  <a:pt x="1619741" y="31109"/>
                  <a:pt x="1384407" y="18288"/>
                </a:cubicBezTo>
                <a:cubicBezTo>
                  <a:pt x="1149073" y="5467"/>
                  <a:pt x="947712" y="-11758"/>
                  <a:pt x="709086" y="18288"/>
                </a:cubicBezTo>
                <a:cubicBezTo>
                  <a:pt x="470460" y="48334"/>
                  <a:pt x="186882" y="50183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D57917"/>
          </a:solidFill>
          <a:ln w="38100" cap="rnd">
            <a:solidFill>
              <a:srgbClr val="D57917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163962-BABD-421E-BC2C-B4CE6F6AC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016" y="2803470"/>
            <a:ext cx="3432048" cy="34144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s-ES" sz="2400" dirty="0"/>
              <a:t>La motricidad fina es la que estimula los </a:t>
            </a:r>
            <a:r>
              <a:rPr lang="es-ES" sz="2400" dirty="0" smtClean="0"/>
              <a:t>músculos generalmente </a:t>
            </a:r>
            <a:r>
              <a:rPr lang="es-ES" sz="2400" dirty="0"/>
              <a:t>la de las manos, dedos y ojos a niños de edad  Preescolar para que cada vez sean más precisas.</a:t>
            </a:r>
            <a:endParaRPr lang="es-ES" dirty="0"/>
          </a:p>
          <a:p>
            <a:endParaRPr lang="es-E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n 4">
            <a:extLst>
              <a:ext uri="{FF2B5EF4-FFF2-40B4-BE49-F238E27FC236}">
                <a16:creationId xmlns:a16="http://schemas.microsoft.com/office/drawing/2014/main" id="{81C84020-F830-4529-B19F-822383B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" y="926401"/>
            <a:ext cx="6903720" cy="50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230F2A-44F0-4D43-8194-F3A13A44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902427" cy="1719072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s-ES" sz="4000" dirty="0" smtClean="0"/>
              <a:t>¿De </a:t>
            </a:r>
            <a:r>
              <a:rPr lang="es-ES" sz="4000" dirty="0"/>
              <a:t>qué edad se usan los lápices de </a:t>
            </a:r>
            <a:r>
              <a:rPr lang="es-ES" sz="4000" dirty="0" smtClean="0"/>
              <a:t>colores?</a:t>
            </a:r>
            <a:r>
              <a:rPr lang="es-ES" sz="4000" dirty="0"/>
              <a:t> </a:t>
            </a:r>
            <a:endParaRPr lang="es-E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D57917"/>
          </a:solidFill>
          <a:ln w="38100" cap="rnd">
            <a:solidFill>
              <a:srgbClr val="D57917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A0EBDC-19A6-49C9-9A14-0C5DD872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s-ES" sz="2400"/>
              <a:t>Los niños de 7 años en adelantes ya pueden utilizar los lápices de colores hechos de madera. </a:t>
            </a:r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n 4" descr="Gráfico&#10;&#10;Descripción generada automáticamente">
            <a:extLst>
              <a:ext uri="{FF2B5EF4-FFF2-40B4-BE49-F238E27FC236}">
                <a16:creationId xmlns:a16="http://schemas.microsoft.com/office/drawing/2014/main" id="{EB1AAC9F-3944-4B7D-BE21-41DA500A2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881" y="640080"/>
            <a:ext cx="439254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BDDABC-05D5-4C9E-8386-58EA0320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4400" b="1"/>
              <a:t>Para que sirven los lápices de colores 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BB36BB96-6E9A-4218-AF38-E0D435F16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9" b="33384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D57917"/>
          </a:solidFill>
          <a:ln w="38100" cap="rnd">
            <a:solidFill>
              <a:srgbClr val="D57917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5BD18D-B209-4091-B318-432FDEED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r>
              <a:rPr lang="es-ES" sz="1700"/>
              <a:t>Los lápices de colores sirven para hacer garabatos en los niños pequeños, hacer trazos, colorear, para expresar su creatividad.</a:t>
            </a:r>
          </a:p>
          <a:p>
            <a:r>
              <a:rPr lang="es-ES" sz="1700"/>
              <a:t>En estudiantes de edades de 7 en adelante podrán colorear dibujos como animales y objetos.</a:t>
            </a:r>
          </a:p>
          <a:p>
            <a:r>
              <a:rPr lang="es-ES" sz="1700"/>
              <a:t>En alunmos de 12 en adelante pueden usar su imaginación para hacer sus propias creaciones educativas.     </a:t>
            </a:r>
          </a:p>
        </p:txBody>
      </p:sp>
    </p:spTree>
    <p:extLst>
      <p:ext uri="{BB962C8B-B14F-4D97-AF65-F5344CB8AC3E}">
        <p14:creationId xmlns:p14="http://schemas.microsoft.com/office/powerpoint/2010/main" val="12065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583DB0B1-10F3-409C-8EA3-4CEDBE767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8" y="355229"/>
            <a:ext cx="8896708" cy="6018145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D231E9A-124F-4323-8535-A01D19F38535}"/>
              </a:ext>
            </a:extLst>
          </p:cNvPr>
          <p:cNvSpPr/>
          <p:nvPr/>
        </p:nvSpPr>
        <p:spPr>
          <a:xfrm>
            <a:off x="7967932" y="3805687"/>
            <a:ext cx="4054414" cy="2875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D</a:t>
            </a:r>
            <a:r>
              <a:rPr lang="es-ES" sz="2800" dirty="0" smtClean="0"/>
              <a:t>eja </a:t>
            </a:r>
            <a:r>
              <a:rPr lang="es-ES" sz="2800" dirty="0"/>
              <a:t>volar tu imaginación y </a:t>
            </a:r>
            <a:r>
              <a:rPr lang="es-ES" sz="2800" dirty="0" smtClean="0"/>
              <a:t>harás </a:t>
            </a:r>
            <a:r>
              <a:rPr lang="es-ES" sz="2800" dirty="0"/>
              <a:t>dibujos </a:t>
            </a:r>
            <a:r>
              <a:rPr lang="es-ES" sz="2800" dirty="0" smtClean="0"/>
              <a:t>increíbles.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15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301D1B"/>
      </a:dk2>
      <a:lt2>
        <a:srgbClr val="F0F2F3"/>
      </a:lt2>
      <a:accent1>
        <a:srgbClr val="D57917"/>
      </a:accent1>
      <a:accent2>
        <a:srgbClr val="E73C29"/>
      </a:accent2>
      <a:accent3>
        <a:srgbClr val="AFA51F"/>
      </a:accent3>
      <a:accent4>
        <a:srgbClr val="14B3B4"/>
      </a:accent4>
      <a:accent5>
        <a:srgbClr val="2996E7"/>
      </a:accent5>
      <a:accent6>
        <a:srgbClr val="1D3AD6"/>
      </a:accent6>
      <a:hlink>
        <a:srgbClr val="3F7DB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304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The Hand Bold</vt:lpstr>
      <vt:lpstr>The Serif Hand Black</vt:lpstr>
      <vt:lpstr>SketchyVTI</vt:lpstr>
      <vt:lpstr>Lápices de Colores</vt:lpstr>
      <vt:lpstr>¿Qué son los lápices de colores?</vt:lpstr>
      <vt:lpstr>Tipos de lápices de colores y composición ?</vt:lpstr>
      <vt:lpstr>¿Qué lápices de colores deben usar los niños de Preescolar? </vt:lpstr>
      <vt:lpstr>¿Qué es la motricidad fina?</vt:lpstr>
      <vt:lpstr>¿De qué edad se usan los lápices de colores? </vt:lpstr>
      <vt:lpstr>Para que sirven los lápices de colores 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Yuli Dominguez</dc:creator>
  <cp:lastModifiedBy>Hewlett-Packard Company</cp:lastModifiedBy>
  <cp:revision>301</cp:revision>
  <dcterms:created xsi:type="dcterms:W3CDTF">2021-02-08T13:21:01Z</dcterms:created>
  <dcterms:modified xsi:type="dcterms:W3CDTF">2021-02-10T17:59:59Z</dcterms:modified>
</cp:coreProperties>
</file>