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5" r:id="rId10"/>
    <p:sldId id="266" r:id="rId11"/>
    <p:sldId id="267" r:id="rId12"/>
    <p:sldId id="268" r:id="rId13"/>
    <p:sldId id="269" r:id="rId14"/>
    <p:sldId id="270" r:id="rId15"/>
    <p:sldId id="271" r:id="rId1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60093"/>
    <a:srgbClr val="6600FF"/>
    <a:srgbClr val="9838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6" d="100"/>
          <a:sy n="66" d="100"/>
        </p:scale>
        <p:origin x="-636" y="-1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PA"/>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31591EA-3E81-46AF-8BCC-97CB304DFC00}" type="datetimeFigureOut">
              <a:rPr lang="es-PA" smtClean="0"/>
              <a:t>05/04/2016</a:t>
            </a:fld>
            <a:endParaRPr lang="es-PA"/>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PA"/>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PA"/>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79E9CD8-8DE1-4462-B11A-27EE14C5FC80}" type="slidenum">
              <a:rPr lang="es-PA" smtClean="0"/>
              <a:t>‹Nº›</a:t>
            </a:fld>
            <a:endParaRPr lang="es-PA"/>
          </a:p>
        </p:txBody>
      </p:sp>
    </p:spTree>
    <p:extLst>
      <p:ext uri="{BB962C8B-B14F-4D97-AF65-F5344CB8AC3E}">
        <p14:creationId xmlns:p14="http://schemas.microsoft.com/office/powerpoint/2010/main" val="36541393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PA" dirty="0"/>
          </a:p>
        </p:txBody>
      </p:sp>
      <p:sp>
        <p:nvSpPr>
          <p:cNvPr id="4" name="3 Marcador de número de diapositiva"/>
          <p:cNvSpPr>
            <a:spLocks noGrp="1"/>
          </p:cNvSpPr>
          <p:nvPr>
            <p:ph type="sldNum" sz="quarter" idx="10"/>
          </p:nvPr>
        </p:nvSpPr>
        <p:spPr/>
        <p:txBody>
          <a:bodyPr/>
          <a:lstStyle/>
          <a:p>
            <a:fld id="{379E9CD8-8DE1-4462-B11A-27EE14C5FC80}" type="slidenum">
              <a:rPr lang="es-PA" smtClean="0"/>
              <a:t>8</a:t>
            </a:fld>
            <a:endParaRPr lang="es-PA"/>
          </a:p>
        </p:txBody>
      </p:sp>
    </p:spTree>
    <p:extLst>
      <p:ext uri="{BB962C8B-B14F-4D97-AF65-F5344CB8AC3E}">
        <p14:creationId xmlns:p14="http://schemas.microsoft.com/office/powerpoint/2010/main" val="142344480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pic>
        <p:nvPicPr>
          <p:cNvPr id="3079"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074" name="Rectangle 2"/>
          <p:cNvSpPr>
            <a:spLocks noGrp="1" noChangeArrowheads="1"/>
          </p:cNvSpPr>
          <p:nvPr>
            <p:ph type="ctrTitle"/>
          </p:nvPr>
        </p:nvSpPr>
        <p:spPr>
          <a:xfrm>
            <a:off x="685800" y="2130425"/>
            <a:ext cx="7772400" cy="1470025"/>
          </a:xfrm>
        </p:spPr>
        <p:txBody>
          <a:bodyPr/>
          <a:lstStyle>
            <a:lvl1pPr>
              <a:defRPr/>
            </a:lvl1pPr>
          </a:lstStyle>
          <a:p>
            <a:pPr lvl="0"/>
            <a:r>
              <a:rPr lang="es-ES" altLang="es-PA" noProof="0" smtClean="0"/>
              <a:t>Haga clic para modificar el estilo de título del patrón</a:t>
            </a:r>
            <a:endParaRPr lang="en-US" altLang="es-PA" noProof="0" smtClean="0"/>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s-ES" altLang="es-PA" noProof="0" smtClean="0"/>
              <a:t>Haga clic para modificar el estilo de subtítulo del patrón</a:t>
            </a:r>
            <a:endParaRPr lang="en-US" altLang="es-PA" noProof="0" smtClean="0"/>
          </a:p>
        </p:txBody>
      </p:sp>
      <p:sp>
        <p:nvSpPr>
          <p:cNvPr id="3080" name="Rectangle 8"/>
          <p:cNvSpPr>
            <a:spLocks noGrp="1" noChangeArrowheads="1"/>
          </p:cNvSpPr>
          <p:nvPr>
            <p:ph type="dt" sz="half" idx="2"/>
          </p:nvPr>
        </p:nvSpPr>
        <p:spPr/>
        <p:txBody>
          <a:bodyPr/>
          <a:lstStyle>
            <a:lvl1pPr>
              <a:defRPr/>
            </a:lvl1pPr>
          </a:lstStyle>
          <a:p>
            <a:endParaRPr lang="en-US" altLang="es-PA"/>
          </a:p>
        </p:txBody>
      </p:sp>
      <p:sp>
        <p:nvSpPr>
          <p:cNvPr id="3081" name="Rectangle 9"/>
          <p:cNvSpPr>
            <a:spLocks noGrp="1" noChangeArrowheads="1"/>
          </p:cNvSpPr>
          <p:nvPr>
            <p:ph type="ftr" sz="quarter" idx="3"/>
          </p:nvPr>
        </p:nvSpPr>
        <p:spPr/>
        <p:txBody>
          <a:bodyPr/>
          <a:lstStyle>
            <a:lvl1pPr>
              <a:defRPr/>
            </a:lvl1pPr>
          </a:lstStyle>
          <a:p>
            <a:endParaRPr lang="en-US" altLang="es-PA"/>
          </a:p>
        </p:txBody>
      </p:sp>
      <p:sp>
        <p:nvSpPr>
          <p:cNvPr id="3082" name="Rectangle 10"/>
          <p:cNvSpPr>
            <a:spLocks noGrp="1" noChangeArrowheads="1"/>
          </p:cNvSpPr>
          <p:nvPr>
            <p:ph type="sldNum" sz="quarter" idx="4"/>
          </p:nvPr>
        </p:nvSpPr>
        <p:spPr/>
        <p:txBody>
          <a:bodyPr/>
          <a:lstStyle>
            <a:lvl1pPr>
              <a:defRPr/>
            </a:lvl1pPr>
          </a:lstStyle>
          <a:p>
            <a:fld id="{276B375E-51F7-40D0-BA1B-84A99B24746F}" type="slidenum">
              <a:rPr lang="en-US" altLang="es-PA"/>
              <a:pPr/>
              <a:t>‹Nº›</a:t>
            </a:fld>
            <a:endParaRPr lang="en-US" altLang="es-P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A"/>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4" name="3 Marcador de fecha"/>
          <p:cNvSpPr>
            <a:spLocks noGrp="1"/>
          </p:cNvSpPr>
          <p:nvPr>
            <p:ph type="dt" sz="half" idx="10"/>
          </p:nvPr>
        </p:nvSpPr>
        <p:spPr/>
        <p:txBody>
          <a:bodyPr/>
          <a:lstStyle>
            <a:lvl1pPr>
              <a:defRPr/>
            </a:lvl1pPr>
          </a:lstStyle>
          <a:p>
            <a:endParaRPr lang="en-US" altLang="es-PA"/>
          </a:p>
        </p:txBody>
      </p:sp>
      <p:sp>
        <p:nvSpPr>
          <p:cNvPr id="5" name="4 Marcador de pie de página"/>
          <p:cNvSpPr>
            <a:spLocks noGrp="1"/>
          </p:cNvSpPr>
          <p:nvPr>
            <p:ph type="ftr" sz="quarter" idx="11"/>
          </p:nvPr>
        </p:nvSpPr>
        <p:spPr/>
        <p:txBody>
          <a:bodyPr/>
          <a:lstStyle>
            <a:lvl1pPr>
              <a:defRPr/>
            </a:lvl1pPr>
          </a:lstStyle>
          <a:p>
            <a:endParaRPr lang="en-US" altLang="es-PA"/>
          </a:p>
        </p:txBody>
      </p:sp>
      <p:sp>
        <p:nvSpPr>
          <p:cNvPr id="6" name="5 Marcador de número de diapositiva"/>
          <p:cNvSpPr>
            <a:spLocks noGrp="1"/>
          </p:cNvSpPr>
          <p:nvPr>
            <p:ph type="sldNum" sz="quarter" idx="12"/>
          </p:nvPr>
        </p:nvSpPr>
        <p:spPr/>
        <p:txBody>
          <a:bodyPr/>
          <a:lstStyle>
            <a:lvl1pPr>
              <a:defRPr/>
            </a:lvl1pPr>
          </a:lstStyle>
          <a:p>
            <a:fld id="{4FFF5180-8C11-4E0C-A853-6EEFE409E445}" type="slidenum">
              <a:rPr lang="en-US" altLang="es-PA"/>
              <a:pPr/>
              <a:t>‹Nº›</a:t>
            </a:fld>
            <a:endParaRPr lang="en-US" altLang="es-PA"/>
          </a:p>
        </p:txBody>
      </p:sp>
    </p:spTree>
    <p:extLst>
      <p:ext uri="{BB962C8B-B14F-4D97-AF65-F5344CB8AC3E}">
        <p14:creationId xmlns:p14="http://schemas.microsoft.com/office/powerpoint/2010/main" val="21137000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533400"/>
            <a:ext cx="2057400" cy="5592763"/>
          </a:xfrm>
        </p:spPr>
        <p:txBody>
          <a:bodyPr vert="eaVert"/>
          <a:lstStyle/>
          <a:p>
            <a:r>
              <a:rPr lang="es-ES" smtClean="0"/>
              <a:t>Haga clic para modificar el estilo de título del patrón</a:t>
            </a:r>
            <a:endParaRPr lang="es-PA"/>
          </a:p>
        </p:txBody>
      </p:sp>
      <p:sp>
        <p:nvSpPr>
          <p:cNvPr id="3" name="2 Marcador de texto vertical"/>
          <p:cNvSpPr>
            <a:spLocks noGrp="1"/>
          </p:cNvSpPr>
          <p:nvPr>
            <p:ph type="body" orient="vert" idx="1"/>
          </p:nvPr>
        </p:nvSpPr>
        <p:spPr>
          <a:xfrm>
            <a:off x="457200" y="533400"/>
            <a:ext cx="6019800" cy="5592763"/>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4" name="3 Marcador de fecha"/>
          <p:cNvSpPr>
            <a:spLocks noGrp="1"/>
          </p:cNvSpPr>
          <p:nvPr>
            <p:ph type="dt" sz="half" idx="10"/>
          </p:nvPr>
        </p:nvSpPr>
        <p:spPr/>
        <p:txBody>
          <a:bodyPr/>
          <a:lstStyle>
            <a:lvl1pPr>
              <a:defRPr/>
            </a:lvl1pPr>
          </a:lstStyle>
          <a:p>
            <a:endParaRPr lang="en-US" altLang="es-PA"/>
          </a:p>
        </p:txBody>
      </p:sp>
      <p:sp>
        <p:nvSpPr>
          <p:cNvPr id="5" name="4 Marcador de pie de página"/>
          <p:cNvSpPr>
            <a:spLocks noGrp="1"/>
          </p:cNvSpPr>
          <p:nvPr>
            <p:ph type="ftr" sz="quarter" idx="11"/>
          </p:nvPr>
        </p:nvSpPr>
        <p:spPr/>
        <p:txBody>
          <a:bodyPr/>
          <a:lstStyle>
            <a:lvl1pPr>
              <a:defRPr/>
            </a:lvl1pPr>
          </a:lstStyle>
          <a:p>
            <a:endParaRPr lang="en-US" altLang="es-PA"/>
          </a:p>
        </p:txBody>
      </p:sp>
      <p:sp>
        <p:nvSpPr>
          <p:cNvPr id="6" name="5 Marcador de número de diapositiva"/>
          <p:cNvSpPr>
            <a:spLocks noGrp="1"/>
          </p:cNvSpPr>
          <p:nvPr>
            <p:ph type="sldNum" sz="quarter" idx="12"/>
          </p:nvPr>
        </p:nvSpPr>
        <p:spPr/>
        <p:txBody>
          <a:bodyPr/>
          <a:lstStyle>
            <a:lvl1pPr>
              <a:defRPr/>
            </a:lvl1pPr>
          </a:lstStyle>
          <a:p>
            <a:fld id="{09247CBD-D571-4D82-B43D-E74ED886DF50}" type="slidenum">
              <a:rPr lang="en-US" altLang="es-PA"/>
              <a:pPr/>
              <a:t>‹Nº›</a:t>
            </a:fld>
            <a:endParaRPr lang="en-US" altLang="es-PA"/>
          </a:p>
        </p:txBody>
      </p:sp>
    </p:spTree>
    <p:extLst>
      <p:ext uri="{BB962C8B-B14F-4D97-AF65-F5344CB8AC3E}">
        <p14:creationId xmlns:p14="http://schemas.microsoft.com/office/powerpoint/2010/main" val="84780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A"/>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4" name="3 Marcador de fecha"/>
          <p:cNvSpPr>
            <a:spLocks noGrp="1"/>
          </p:cNvSpPr>
          <p:nvPr>
            <p:ph type="dt" sz="half" idx="10"/>
          </p:nvPr>
        </p:nvSpPr>
        <p:spPr/>
        <p:txBody>
          <a:bodyPr/>
          <a:lstStyle>
            <a:lvl1pPr>
              <a:defRPr/>
            </a:lvl1pPr>
          </a:lstStyle>
          <a:p>
            <a:endParaRPr lang="en-US" altLang="es-PA"/>
          </a:p>
        </p:txBody>
      </p:sp>
      <p:sp>
        <p:nvSpPr>
          <p:cNvPr id="5" name="4 Marcador de pie de página"/>
          <p:cNvSpPr>
            <a:spLocks noGrp="1"/>
          </p:cNvSpPr>
          <p:nvPr>
            <p:ph type="ftr" sz="quarter" idx="11"/>
          </p:nvPr>
        </p:nvSpPr>
        <p:spPr/>
        <p:txBody>
          <a:bodyPr/>
          <a:lstStyle>
            <a:lvl1pPr>
              <a:defRPr/>
            </a:lvl1pPr>
          </a:lstStyle>
          <a:p>
            <a:endParaRPr lang="en-US" altLang="es-PA"/>
          </a:p>
        </p:txBody>
      </p:sp>
      <p:sp>
        <p:nvSpPr>
          <p:cNvPr id="6" name="5 Marcador de número de diapositiva"/>
          <p:cNvSpPr>
            <a:spLocks noGrp="1"/>
          </p:cNvSpPr>
          <p:nvPr>
            <p:ph type="sldNum" sz="quarter" idx="12"/>
          </p:nvPr>
        </p:nvSpPr>
        <p:spPr/>
        <p:txBody>
          <a:bodyPr/>
          <a:lstStyle>
            <a:lvl1pPr>
              <a:defRPr/>
            </a:lvl1pPr>
          </a:lstStyle>
          <a:p>
            <a:fld id="{A8AD6FC8-4AF1-4A96-A99D-A2B1530FA095}" type="slidenum">
              <a:rPr lang="en-US" altLang="es-PA"/>
              <a:pPr/>
              <a:t>‹Nº›</a:t>
            </a:fld>
            <a:endParaRPr lang="en-US" altLang="es-PA"/>
          </a:p>
        </p:txBody>
      </p:sp>
    </p:spTree>
    <p:extLst>
      <p:ext uri="{BB962C8B-B14F-4D97-AF65-F5344CB8AC3E}">
        <p14:creationId xmlns:p14="http://schemas.microsoft.com/office/powerpoint/2010/main" val="28227664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PA"/>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endParaRPr lang="en-US" altLang="es-PA"/>
          </a:p>
        </p:txBody>
      </p:sp>
      <p:sp>
        <p:nvSpPr>
          <p:cNvPr id="5" name="4 Marcador de pie de página"/>
          <p:cNvSpPr>
            <a:spLocks noGrp="1"/>
          </p:cNvSpPr>
          <p:nvPr>
            <p:ph type="ftr" sz="quarter" idx="11"/>
          </p:nvPr>
        </p:nvSpPr>
        <p:spPr/>
        <p:txBody>
          <a:bodyPr/>
          <a:lstStyle>
            <a:lvl1pPr>
              <a:defRPr/>
            </a:lvl1pPr>
          </a:lstStyle>
          <a:p>
            <a:endParaRPr lang="en-US" altLang="es-PA"/>
          </a:p>
        </p:txBody>
      </p:sp>
      <p:sp>
        <p:nvSpPr>
          <p:cNvPr id="6" name="5 Marcador de número de diapositiva"/>
          <p:cNvSpPr>
            <a:spLocks noGrp="1"/>
          </p:cNvSpPr>
          <p:nvPr>
            <p:ph type="sldNum" sz="quarter" idx="12"/>
          </p:nvPr>
        </p:nvSpPr>
        <p:spPr/>
        <p:txBody>
          <a:bodyPr/>
          <a:lstStyle>
            <a:lvl1pPr>
              <a:defRPr/>
            </a:lvl1pPr>
          </a:lstStyle>
          <a:p>
            <a:fld id="{552C6CC8-2CE5-4B05-91F9-CDE227BA9415}" type="slidenum">
              <a:rPr lang="en-US" altLang="es-PA"/>
              <a:pPr/>
              <a:t>‹Nº›</a:t>
            </a:fld>
            <a:endParaRPr lang="en-US" altLang="es-PA"/>
          </a:p>
        </p:txBody>
      </p:sp>
    </p:spTree>
    <p:extLst>
      <p:ext uri="{BB962C8B-B14F-4D97-AF65-F5344CB8AC3E}">
        <p14:creationId xmlns:p14="http://schemas.microsoft.com/office/powerpoint/2010/main" val="18635417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A"/>
          </a:p>
        </p:txBody>
      </p:sp>
      <p:sp>
        <p:nvSpPr>
          <p:cNvPr id="3" name="2 Marcador de contenido"/>
          <p:cNvSpPr>
            <a:spLocks noGrp="1"/>
          </p:cNvSpPr>
          <p:nvPr>
            <p:ph sz="half" idx="1"/>
          </p:nvPr>
        </p:nvSpPr>
        <p:spPr>
          <a:xfrm>
            <a:off x="685800" y="1981200"/>
            <a:ext cx="3848100" cy="4144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4" name="3 Marcador de contenido"/>
          <p:cNvSpPr>
            <a:spLocks noGrp="1"/>
          </p:cNvSpPr>
          <p:nvPr>
            <p:ph sz="half" idx="2"/>
          </p:nvPr>
        </p:nvSpPr>
        <p:spPr>
          <a:xfrm>
            <a:off x="4686300" y="1981200"/>
            <a:ext cx="3848100" cy="4144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5" name="4 Marcador de fecha"/>
          <p:cNvSpPr>
            <a:spLocks noGrp="1"/>
          </p:cNvSpPr>
          <p:nvPr>
            <p:ph type="dt" sz="half" idx="10"/>
          </p:nvPr>
        </p:nvSpPr>
        <p:spPr/>
        <p:txBody>
          <a:bodyPr/>
          <a:lstStyle>
            <a:lvl1pPr>
              <a:defRPr/>
            </a:lvl1pPr>
          </a:lstStyle>
          <a:p>
            <a:endParaRPr lang="en-US" altLang="es-PA"/>
          </a:p>
        </p:txBody>
      </p:sp>
      <p:sp>
        <p:nvSpPr>
          <p:cNvPr id="6" name="5 Marcador de pie de página"/>
          <p:cNvSpPr>
            <a:spLocks noGrp="1"/>
          </p:cNvSpPr>
          <p:nvPr>
            <p:ph type="ftr" sz="quarter" idx="11"/>
          </p:nvPr>
        </p:nvSpPr>
        <p:spPr/>
        <p:txBody>
          <a:bodyPr/>
          <a:lstStyle>
            <a:lvl1pPr>
              <a:defRPr/>
            </a:lvl1pPr>
          </a:lstStyle>
          <a:p>
            <a:endParaRPr lang="en-US" altLang="es-PA"/>
          </a:p>
        </p:txBody>
      </p:sp>
      <p:sp>
        <p:nvSpPr>
          <p:cNvPr id="7" name="6 Marcador de número de diapositiva"/>
          <p:cNvSpPr>
            <a:spLocks noGrp="1"/>
          </p:cNvSpPr>
          <p:nvPr>
            <p:ph type="sldNum" sz="quarter" idx="12"/>
          </p:nvPr>
        </p:nvSpPr>
        <p:spPr/>
        <p:txBody>
          <a:bodyPr/>
          <a:lstStyle>
            <a:lvl1pPr>
              <a:defRPr/>
            </a:lvl1pPr>
          </a:lstStyle>
          <a:p>
            <a:fld id="{9B99117C-7242-4BB8-8177-0178AF9CD858}" type="slidenum">
              <a:rPr lang="en-US" altLang="es-PA"/>
              <a:pPr/>
              <a:t>‹Nº›</a:t>
            </a:fld>
            <a:endParaRPr lang="en-US" altLang="es-PA"/>
          </a:p>
        </p:txBody>
      </p:sp>
    </p:spTree>
    <p:extLst>
      <p:ext uri="{BB962C8B-B14F-4D97-AF65-F5344CB8AC3E}">
        <p14:creationId xmlns:p14="http://schemas.microsoft.com/office/powerpoint/2010/main" val="2817341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PA"/>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7" name="6 Marcador de fecha"/>
          <p:cNvSpPr>
            <a:spLocks noGrp="1"/>
          </p:cNvSpPr>
          <p:nvPr>
            <p:ph type="dt" sz="half" idx="10"/>
          </p:nvPr>
        </p:nvSpPr>
        <p:spPr/>
        <p:txBody>
          <a:bodyPr/>
          <a:lstStyle>
            <a:lvl1pPr>
              <a:defRPr/>
            </a:lvl1pPr>
          </a:lstStyle>
          <a:p>
            <a:endParaRPr lang="en-US" altLang="es-PA"/>
          </a:p>
        </p:txBody>
      </p:sp>
      <p:sp>
        <p:nvSpPr>
          <p:cNvPr id="8" name="7 Marcador de pie de página"/>
          <p:cNvSpPr>
            <a:spLocks noGrp="1"/>
          </p:cNvSpPr>
          <p:nvPr>
            <p:ph type="ftr" sz="quarter" idx="11"/>
          </p:nvPr>
        </p:nvSpPr>
        <p:spPr/>
        <p:txBody>
          <a:bodyPr/>
          <a:lstStyle>
            <a:lvl1pPr>
              <a:defRPr/>
            </a:lvl1pPr>
          </a:lstStyle>
          <a:p>
            <a:endParaRPr lang="en-US" altLang="es-PA"/>
          </a:p>
        </p:txBody>
      </p:sp>
      <p:sp>
        <p:nvSpPr>
          <p:cNvPr id="9" name="8 Marcador de número de diapositiva"/>
          <p:cNvSpPr>
            <a:spLocks noGrp="1"/>
          </p:cNvSpPr>
          <p:nvPr>
            <p:ph type="sldNum" sz="quarter" idx="12"/>
          </p:nvPr>
        </p:nvSpPr>
        <p:spPr/>
        <p:txBody>
          <a:bodyPr/>
          <a:lstStyle>
            <a:lvl1pPr>
              <a:defRPr/>
            </a:lvl1pPr>
          </a:lstStyle>
          <a:p>
            <a:fld id="{CAE32E20-3DCF-49C0-B8C4-57BC90DF4784}" type="slidenum">
              <a:rPr lang="en-US" altLang="es-PA"/>
              <a:pPr/>
              <a:t>‹Nº›</a:t>
            </a:fld>
            <a:endParaRPr lang="en-US" altLang="es-PA"/>
          </a:p>
        </p:txBody>
      </p:sp>
    </p:spTree>
    <p:extLst>
      <p:ext uri="{BB962C8B-B14F-4D97-AF65-F5344CB8AC3E}">
        <p14:creationId xmlns:p14="http://schemas.microsoft.com/office/powerpoint/2010/main" val="38697720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A"/>
          </a:p>
        </p:txBody>
      </p:sp>
      <p:sp>
        <p:nvSpPr>
          <p:cNvPr id="3" name="2 Marcador de fecha"/>
          <p:cNvSpPr>
            <a:spLocks noGrp="1"/>
          </p:cNvSpPr>
          <p:nvPr>
            <p:ph type="dt" sz="half" idx="10"/>
          </p:nvPr>
        </p:nvSpPr>
        <p:spPr/>
        <p:txBody>
          <a:bodyPr/>
          <a:lstStyle>
            <a:lvl1pPr>
              <a:defRPr/>
            </a:lvl1pPr>
          </a:lstStyle>
          <a:p>
            <a:endParaRPr lang="en-US" altLang="es-PA"/>
          </a:p>
        </p:txBody>
      </p:sp>
      <p:sp>
        <p:nvSpPr>
          <p:cNvPr id="4" name="3 Marcador de pie de página"/>
          <p:cNvSpPr>
            <a:spLocks noGrp="1"/>
          </p:cNvSpPr>
          <p:nvPr>
            <p:ph type="ftr" sz="quarter" idx="11"/>
          </p:nvPr>
        </p:nvSpPr>
        <p:spPr/>
        <p:txBody>
          <a:bodyPr/>
          <a:lstStyle>
            <a:lvl1pPr>
              <a:defRPr/>
            </a:lvl1pPr>
          </a:lstStyle>
          <a:p>
            <a:endParaRPr lang="en-US" altLang="es-PA"/>
          </a:p>
        </p:txBody>
      </p:sp>
      <p:sp>
        <p:nvSpPr>
          <p:cNvPr id="5" name="4 Marcador de número de diapositiva"/>
          <p:cNvSpPr>
            <a:spLocks noGrp="1"/>
          </p:cNvSpPr>
          <p:nvPr>
            <p:ph type="sldNum" sz="quarter" idx="12"/>
          </p:nvPr>
        </p:nvSpPr>
        <p:spPr/>
        <p:txBody>
          <a:bodyPr/>
          <a:lstStyle>
            <a:lvl1pPr>
              <a:defRPr/>
            </a:lvl1pPr>
          </a:lstStyle>
          <a:p>
            <a:fld id="{E40C036F-5BA8-48D2-BEAA-74192DFFDDC2}" type="slidenum">
              <a:rPr lang="en-US" altLang="es-PA"/>
              <a:pPr/>
              <a:t>‹Nº›</a:t>
            </a:fld>
            <a:endParaRPr lang="en-US" altLang="es-PA"/>
          </a:p>
        </p:txBody>
      </p:sp>
    </p:spTree>
    <p:extLst>
      <p:ext uri="{BB962C8B-B14F-4D97-AF65-F5344CB8AC3E}">
        <p14:creationId xmlns:p14="http://schemas.microsoft.com/office/powerpoint/2010/main" val="4072847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lstStyle>
          <a:p>
            <a:endParaRPr lang="en-US" altLang="es-PA"/>
          </a:p>
        </p:txBody>
      </p:sp>
      <p:sp>
        <p:nvSpPr>
          <p:cNvPr id="3" name="2 Marcador de pie de página"/>
          <p:cNvSpPr>
            <a:spLocks noGrp="1"/>
          </p:cNvSpPr>
          <p:nvPr>
            <p:ph type="ftr" sz="quarter" idx="11"/>
          </p:nvPr>
        </p:nvSpPr>
        <p:spPr/>
        <p:txBody>
          <a:bodyPr/>
          <a:lstStyle>
            <a:lvl1pPr>
              <a:defRPr/>
            </a:lvl1pPr>
          </a:lstStyle>
          <a:p>
            <a:endParaRPr lang="en-US" altLang="es-PA"/>
          </a:p>
        </p:txBody>
      </p:sp>
      <p:sp>
        <p:nvSpPr>
          <p:cNvPr id="4" name="3 Marcador de número de diapositiva"/>
          <p:cNvSpPr>
            <a:spLocks noGrp="1"/>
          </p:cNvSpPr>
          <p:nvPr>
            <p:ph type="sldNum" sz="quarter" idx="12"/>
          </p:nvPr>
        </p:nvSpPr>
        <p:spPr/>
        <p:txBody>
          <a:bodyPr/>
          <a:lstStyle>
            <a:lvl1pPr>
              <a:defRPr/>
            </a:lvl1pPr>
          </a:lstStyle>
          <a:p>
            <a:fld id="{5A940CF8-AAA6-4D7E-8D0A-267EB8E09F98}" type="slidenum">
              <a:rPr lang="en-US" altLang="es-PA"/>
              <a:pPr/>
              <a:t>‹Nº›</a:t>
            </a:fld>
            <a:endParaRPr lang="en-US" altLang="es-PA"/>
          </a:p>
        </p:txBody>
      </p:sp>
    </p:spTree>
    <p:extLst>
      <p:ext uri="{BB962C8B-B14F-4D97-AF65-F5344CB8AC3E}">
        <p14:creationId xmlns:p14="http://schemas.microsoft.com/office/powerpoint/2010/main" val="2365219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PA"/>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n-US" altLang="es-PA"/>
          </a:p>
        </p:txBody>
      </p:sp>
      <p:sp>
        <p:nvSpPr>
          <p:cNvPr id="6" name="5 Marcador de pie de página"/>
          <p:cNvSpPr>
            <a:spLocks noGrp="1"/>
          </p:cNvSpPr>
          <p:nvPr>
            <p:ph type="ftr" sz="quarter" idx="11"/>
          </p:nvPr>
        </p:nvSpPr>
        <p:spPr/>
        <p:txBody>
          <a:bodyPr/>
          <a:lstStyle>
            <a:lvl1pPr>
              <a:defRPr/>
            </a:lvl1pPr>
          </a:lstStyle>
          <a:p>
            <a:endParaRPr lang="en-US" altLang="es-PA"/>
          </a:p>
        </p:txBody>
      </p:sp>
      <p:sp>
        <p:nvSpPr>
          <p:cNvPr id="7" name="6 Marcador de número de diapositiva"/>
          <p:cNvSpPr>
            <a:spLocks noGrp="1"/>
          </p:cNvSpPr>
          <p:nvPr>
            <p:ph type="sldNum" sz="quarter" idx="12"/>
          </p:nvPr>
        </p:nvSpPr>
        <p:spPr/>
        <p:txBody>
          <a:bodyPr/>
          <a:lstStyle>
            <a:lvl1pPr>
              <a:defRPr/>
            </a:lvl1pPr>
          </a:lstStyle>
          <a:p>
            <a:fld id="{5DE81B2E-55FF-4082-93CE-D0F81503092D}" type="slidenum">
              <a:rPr lang="en-US" altLang="es-PA"/>
              <a:pPr/>
              <a:t>‹Nº›</a:t>
            </a:fld>
            <a:endParaRPr lang="en-US" altLang="es-PA"/>
          </a:p>
        </p:txBody>
      </p:sp>
    </p:spTree>
    <p:extLst>
      <p:ext uri="{BB962C8B-B14F-4D97-AF65-F5344CB8AC3E}">
        <p14:creationId xmlns:p14="http://schemas.microsoft.com/office/powerpoint/2010/main" val="1421342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PA"/>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s-PA"/>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n-US" altLang="es-PA"/>
          </a:p>
        </p:txBody>
      </p:sp>
      <p:sp>
        <p:nvSpPr>
          <p:cNvPr id="6" name="5 Marcador de pie de página"/>
          <p:cNvSpPr>
            <a:spLocks noGrp="1"/>
          </p:cNvSpPr>
          <p:nvPr>
            <p:ph type="ftr" sz="quarter" idx="11"/>
          </p:nvPr>
        </p:nvSpPr>
        <p:spPr/>
        <p:txBody>
          <a:bodyPr/>
          <a:lstStyle>
            <a:lvl1pPr>
              <a:defRPr/>
            </a:lvl1pPr>
          </a:lstStyle>
          <a:p>
            <a:endParaRPr lang="en-US" altLang="es-PA"/>
          </a:p>
        </p:txBody>
      </p:sp>
      <p:sp>
        <p:nvSpPr>
          <p:cNvPr id="7" name="6 Marcador de número de diapositiva"/>
          <p:cNvSpPr>
            <a:spLocks noGrp="1"/>
          </p:cNvSpPr>
          <p:nvPr>
            <p:ph type="sldNum" sz="quarter" idx="12"/>
          </p:nvPr>
        </p:nvSpPr>
        <p:spPr/>
        <p:txBody>
          <a:bodyPr/>
          <a:lstStyle>
            <a:lvl1pPr>
              <a:defRPr/>
            </a:lvl1pPr>
          </a:lstStyle>
          <a:p>
            <a:fld id="{8009D182-3D07-4365-B38B-73327D33ED26}" type="slidenum">
              <a:rPr lang="en-US" altLang="es-PA"/>
              <a:pPr/>
              <a:t>‹Nº›</a:t>
            </a:fld>
            <a:endParaRPr lang="en-US" altLang="es-PA"/>
          </a:p>
        </p:txBody>
      </p:sp>
    </p:spTree>
    <p:extLst>
      <p:ext uri="{BB962C8B-B14F-4D97-AF65-F5344CB8AC3E}">
        <p14:creationId xmlns:p14="http://schemas.microsoft.com/office/powerpoint/2010/main" val="40926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1"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1026" name="Rectangle 2"/>
          <p:cNvSpPr>
            <a:spLocks noGrp="1" noChangeArrowheads="1"/>
          </p:cNvSpPr>
          <p:nvPr>
            <p:ph type="title"/>
          </p:nvPr>
        </p:nvSpPr>
        <p:spPr bwMode="auto">
          <a:xfrm>
            <a:off x="457200" y="53340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altLang="es-PA" smtClean="0"/>
              <a:t>Haga clic para modificar el estilo de título del patrón</a:t>
            </a:r>
            <a:endParaRPr lang="en-US" altLang="es-PA" smtClean="0"/>
          </a:p>
        </p:txBody>
      </p:sp>
      <p:sp>
        <p:nvSpPr>
          <p:cNvPr id="1027" name="Rectangle 3"/>
          <p:cNvSpPr>
            <a:spLocks noGrp="1" noChangeArrowheads="1"/>
          </p:cNvSpPr>
          <p:nvPr>
            <p:ph type="body" idx="1"/>
          </p:nvPr>
        </p:nvSpPr>
        <p:spPr bwMode="auto">
          <a:xfrm>
            <a:off x="685800" y="1981200"/>
            <a:ext cx="7848600" cy="4144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altLang="es-PA" smtClean="0"/>
              <a:t>Haga clic para modificar el estilo de texto del patrón</a:t>
            </a:r>
          </a:p>
          <a:p>
            <a:pPr lvl="1"/>
            <a:r>
              <a:rPr lang="es-ES" altLang="es-PA" smtClean="0"/>
              <a:t>Segundo nivel</a:t>
            </a:r>
          </a:p>
          <a:p>
            <a:pPr lvl="2"/>
            <a:r>
              <a:rPr lang="es-ES" altLang="es-PA" smtClean="0"/>
              <a:t>Tercer nivel</a:t>
            </a:r>
          </a:p>
          <a:p>
            <a:pPr lvl="3"/>
            <a:r>
              <a:rPr lang="es-ES" altLang="es-PA" smtClean="0"/>
              <a:t>Cuarto nivel</a:t>
            </a:r>
          </a:p>
          <a:p>
            <a:pPr lvl="4"/>
            <a:r>
              <a:rPr lang="es-ES" altLang="es-PA" smtClean="0"/>
              <a:t>Quinto nivel</a:t>
            </a:r>
            <a:endParaRPr lang="en-US" altLang="es-PA" smtClean="0"/>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solidFill>
                  <a:schemeClr val="tx2"/>
                </a:solidFill>
              </a:defRPr>
            </a:lvl1pPr>
          </a:lstStyle>
          <a:p>
            <a:endParaRPr lang="en-US" altLang="es-PA"/>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200">
                <a:solidFill>
                  <a:schemeClr val="tx2"/>
                </a:solidFill>
              </a:defRPr>
            </a:lvl1pPr>
          </a:lstStyle>
          <a:p>
            <a:endParaRPr lang="en-US" altLang="es-PA"/>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solidFill>
                  <a:schemeClr val="tx2"/>
                </a:solidFill>
              </a:defRPr>
            </a:lvl1pPr>
          </a:lstStyle>
          <a:p>
            <a:fld id="{E2047A6F-2C16-4856-A0C4-8032B0D16FDD}" type="slidenum">
              <a:rPr lang="en-US" altLang="es-PA"/>
              <a:pPr/>
              <a:t>‹Nº›</a:t>
            </a:fld>
            <a:endParaRPr lang="en-US" altLang="es-P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000">
          <a:solidFill>
            <a:schemeClr val="tx2"/>
          </a:solidFill>
          <a:latin typeface="+mj-lt"/>
          <a:ea typeface="+mj-ea"/>
          <a:cs typeface="+mj-cs"/>
        </a:defRPr>
      </a:lvl1pPr>
      <a:lvl2pPr algn="ctr" rtl="0" eaLnBrk="1" fontAlgn="base" hangingPunct="1">
        <a:spcBef>
          <a:spcPct val="0"/>
        </a:spcBef>
        <a:spcAft>
          <a:spcPct val="0"/>
        </a:spcAft>
        <a:defRPr sz="4000">
          <a:solidFill>
            <a:schemeClr val="tx2"/>
          </a:solidFill>
          <a:latin typeface="Tahoma" pitchFamily="34" charset="0"/>
        </a:defRPr>
      </a:lvl2pPr>
      <a:lvl3pPr algn="ctr" rtl="0" eaLnBrk="1" fontAlgn="base" hangingPunct="1">
        <a:spcBef>
          <a:spcPct val="0"/>
        </a:spcBef>
        <a:spcAft>
          <a:spcPct val="0"/>
        </a:spcAft>
        <a:defRPr sz="4000">
          <a:solidFill>
            <a:schemeClr val="tx2"/>
          </a:solidFill>
          <a:latin typeface="Tahoma" pitchFamily="34" charset="0"/>
        </a:defRPr>
      </a:lvl3pPr>
      <a:lvl4pPr algn="ctr" rtl="0" eaLnBrk="1" fontAlgn="base" hangingPunct="1">
        <a:spcBef>
          <a:spcPct val="0"/>
        </a:spcBef>
        <a:spcAft>
          <a:spcPct val="0"/>
        </a:spcAft>
        <a:defRPr sz="4000">
          <a:solidFill>
            <a:schemeClr val="tx2"/>
          </a:solidFill>
          <a:latin typeface="Tahoma" pitchFamily="34" charset="0"/>
        </a:defRPr>
      </a:lvl4pPr>
      <a:lvl5pPr algn="ctr" rtl="0" eaLnBrk="1" fontAlgn="base" hangingPunct="1">
        <a:spcBef>
          <a:spcPct val="0"/>
        </a:spcBef>
        <a:spcAft>
          <a:spcPct val="0"/>
        </a:spcAft>
        <a:defRPr sz="4000">
          <a:solidFill>
            <a:schemeClr val="tx2"/>
          </a:solidFill>
          <a:latin typeface="Tahoma" pitchFamily="34" charset="0"/>
        </a:defRPr>
      </a:lvl5pPr>
      <a:lvl6pPr marL="457200" algn="ctr" rtl="0" eaLnBrk="1" fontAlgn="base" hangingPunct="1">
        <a:spcBef>
          <a:spcPct val="0"/>
        </a:spcBef>
        <a:spcAft>
          <a:spcPct val="0"/>
        </a:spcAft>
        <a:defRPr sz="4000">
          <a:solidFill>
            <a:schemeClr val="tx2"/>
          </a:solidFill>
          <a:latin typeface="Tahoma" pitchFamily="34" charset="0"/>
        </a:defRPr>
      </a:lvl6pPr>
      <a:lvl7pPr marL="914400" algn="ctr" rtl="0" eaLnBrk="1" fontAlgn="base" hangingPunct="1">
        <a:spcBef>
          <a:spcPct val="0"/>
        </a:spcBef>
        <a:spcAft>
          <a:spcPct val="0"/>
        </a:spcAft>
        <a:defRPr sz="4000">
          <a:solidFill>
            <a:schemeClr val="tx2"/>
          </a:solidFill>
          <a:latin typeface="Tahoma" pitchFamily="34" charset="0"/>
        </a:defRPr>
      </a:lvl7pPr>
      <a:lvl8pPr marL="1371600" algn="ctr" rtl="0" eaLnBrk="1" fontAlgn="base" hangingPunct="1">
        <a:spcBef>
          <a:spcPct val="0"/>
        </a:spcBef>
        <a:spcAft>
          <a:spcPct val="0"/>
        </a:spcAft>
        <a:defRPr sz="4000">
          <a:solidFill>
            <a:schemeClr val="tx2"/>
          </a:solidFill>
          <a:latin typeface="Tahoma" pitchFamily="34" charset="0"/>
        </a:defRPr>
      </a:lvl8pPr>
      <a:lvl9pPr marL="1828800" algn="ctr" rtl="0" eaLnBrk="1" fontAlgn="base" hangingPunct="1">
        <a:spcBef>
          <a:spcPct val="0"/>
        </a:spcBef>
        <a:spcAft>
          <a:spcPct val="0"/>
        </a:spcAft>
        <a:defRPr sz="4000">
          <a:solidFill>
            <a:schemeClr val="tx2"/>
          </a:solidFill>
          <a:latin typeface="Tahoma" pitchFamily="34" charset="0"/>
        </a:defRPr>
      </a:lvl9pPr>
    </p:titleStyle>
    <p:bodyStyle>
      <a:lvl1pPr marL="342900" indent="-342900" algn="l" rtl="0" eaLnBrk="1" fontAlgn="base" hangingPunct="1">
        <a:spcBef>
          <a:spcPct val="20000"/>
        </a:spcBef>
        <a:spcAft>
          <a:spcPct val="0"/>
        </a:spcAft>
        <a:buChar char="•"/>
        <a:defRPr sz="2800">
          <a:solidFill>
            <a:schemeClr val="tx2"/>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2"/>
          </a:solidFill>
          <a:latin typeface="+mn-lt"/>
        </a:defRPr>
      </a:lvl2pPr>
      <a:lvl3pPr marL="1143000" indent="-228600" algn="l" rtl="0" eaLnBrk="1" fontAlgn="base" hangingPunct="1">
        <a:spcBef>
          <a:spcPct val="20000"/>
        </a:spcBef>
        <a:spcAft>
          <a:spcPct val="0"/>
        </a:spcAft>
        <a:buChar char="•"/>
        <a:defRPr sz="2000">
          <a:solidFill>
            <a:schemeClr val="tx2"/>
          </a:solidFill>
          <a:latin typeface="+mn-lt"/>
        </a:defRPr>
      </a:lvl3pPr>
      <a:lvl4pPr marL="1600200" indent="-228600" algn="l" rtl="0" eaLnBrk="1" fontAlgn="base" hangingPunct="1">
        <a:spcBef>
          <a:spcPct val="20000"/>
        </a:spcBef>
        <a:spcAft>
          <a:spcPct val="0"/>
        </a:spcAft>
        <a:buChar char="–"/>
        <a:defRPr>
          <a:solidFill>
            <a:schemeClr val="tx2"/>
          </a:solidFill>
          <a:latin typeface="+mn-lt"/>
        </a:defRPr>
      </a:lvl4pPr>
      <a:lvl5pPr marL="2057400" indent="-228600" algn="l" rtl="0" eaLnBrk="1" fontAlgn="base" hangingPunct="1">
        <a:spcBef>
          <a:spcPct val="20000"/>
        </a:spcBef>
        <a:spcAft>
          <a:spcPct val="0"/>
        </a:spcAft>
        <a:buChar char="»"/>
        <a:defRPr>
          <a:solidFill>
            <a:schemeClr val="tx2"/>
          </a:solidFill>
          <a:latin typeface="+mn-lt"/>
        </a:defRPr>
      </a:lvl5pPr>
      <a:lvl6pPr marL="2514600" indent="-228600" algn="l" rtl="0" eaLnBrk="1" fontAlgn="base" hangingPunct="1">
        <a:spcBef>
          <a:spcPct val="20000"/>
        </a:spcBef>
        <a:spcAft>
          <a:spcPct val="0"/>
        </a:spcAft>
        <a:buChar char="»"/>
        <a:defRPr>
          <a:solidFill>
            <a:schemeClr val="tx2"/>
          </a:solidFill>
          <a:latin typeface="+mn-lt"/>
        </a:defRPr>
      </a:lvl6pPr>
      <a:lvl7pPr marL="2971800" indent="-228600" algn="l" rtl="0" eaLnBrk="1" fontAlgn="base" hangingPunct="1">
        <a:spcBef>
          <a:spcPct val="20000"/>
        </a:spcBef>
        <a:spcAft>
          <a:spcPct val="0"/>
        </a:spcAft>
        <a:buChar char="»"/>
        <a:defRPr>
          <a:solidFill>
            <a:schemeClr val="tx2"/>
          </a:solidFill>
          <a:latin typeface="+mn-lt"/>
        </a:defRPr>
      </a:lvl7pPr>
      <a:lvl8pPr marL="3429000" indent="-228600" algn="l" rtl="0" eaLnBrk="1" fontAlgn="base" hangingPunct="1">
        <a:spcBef>
          <a:spcPct val="20000"/>
        </a:spcBef>
        <a:spcAft>
          <a:spcPct val="0"/>
        </a:spcAft>
        <a:buChar char="»"/>
        <a:defRPr>
          <a:solidFill>
            <a:schemeClr val="tx2"/>
          </a:solidFill>
          <a:latin typeface="+mn-lt"/>
        </a:defRPr>
      </a:lvl8pPr>
      <a:lvl9pPr marL="3886200" indent="-228600" algn="l" rtl="0" eaLnBrk="1" fontAlgn="base" hangingPunct="1">
        <a:spcBef>
          <a:spcPct val="20000"/>
        </a:spcBef>
        <a:spcAft>
          <a:spcPct val="0"/>
        </a:spcAft>
        <a:buChar char="»"/>
        <a:defRPr>
          <a:solidFill>
            <a:schemeClr val="tx2"/>
          </a:solidFill>
          <a:latin typeface="+mn-lt"/>
        </a:defRPr>
      </a:lvl9pPr>
    </p:bodyStyle>
    <p:otherStyle>
      <a:defPPr>
        <a:defRPr lang="es-P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microsoft.com/office/2007/relationships/hdphoto" Target="../media/hdphoto2.wdp"/></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solidFill>
            <a:schemeClr val="tx2">
              <a:lumMod val="75000"/>
            </a:schemeClr>
          </a:solidFill>
        </p:spPr>
        <p:style>
          <a:lnRef idx="1">
            <a:schemeClr val="accent2"/>
          </a:lnRef>
          <a:fillRef idx="3">
            <a:schemeClr val="accent2"/>
          </a:fillRef>
          <a:effectRef idx="2">
            <a:schemeClr val="accent2"/>
          </a:effectRef>
          <a:fontRef idx="minor">
            <a:schemeClr val="lt1"/>
          </a:fontRef>
        </p:style>
        <p:txBody>
          <a:bodyPr/>
          <a:lstStyle/>
          <a:p>
            <a:r>
              <a:rPr lang="es-PA" dirty="0" smtClean="0"/>
              <a:t>Propiedades de la Multiplicación y la División</a:t>
            </a:r>
            <a:endParaRPr lang="es-PA" dirty="0"/>
          </a:p>
        </p:txBody>
      </p:sp>
      <p:sp>
        <p:nvSpPr>
          <p:cNvPr id="3" name="2 Subtítulo"/>
          <p:cNvSpPr>
            <a:spLocks noGrp="1"/>
          </p:cNvSpPr>
          <p:nvPr>
            <p:ph type="subTitle" idx="1"/>
          </p:nvPr>
        </p:nvSpPr>
        <p:spPr>
          <a:xfrm>
            <a:off x="1371600" y="3573016"/>
            <a:ext cx="6400800" cy="2065784"/>
          </a:xfrm>
          <a:gradFill flip="none" rotWithShape="1">
            <a:gsLst>
              <a:gs pos="0">
                <a:srgbClr val="98387D">
                  <a:tint val="66000"/>
                  <a:satMod val="160000"/>
                </a:srgbClr>
              </a:gs>
              <a:gs pos="50000">
                <a:srgbClr val="98387D">
                  <a:tint val="44500"/>
                  <a:satMod val="160000"/>
                </a:srgbClr>
              </a:gs>
              <a:gs pos="100000">
                <a:srgbClr val="98387D">
                  <a:tint val="23500"/>
                  <a:satMod val="160000"/>
                </a:srgbClr>
              </a:gs>
            </a:gsLst>
            <a:lin ang="8100000" scaled="1"/>
            <a:tileRect/>
          </a:gradFill>
        </p:spPr>
        <p:txBody>
          <a:bodyPr/>
          <a:lstStyle/>
          <a:p>
            <a:r>
              <a:rPr lang="es-PA" b="1" dirty="0" smtClean="0"/>
              <a:t>Autor:   El Mentor de Matemáticas.</a:t>
            </a:r>
          </a:p>
          <a:p>
            <a:r>
              <a:rPr lang="es-PA" b="1" dirty="0" smtClean="0"/>
              <a:t>Grupo Océano</a:t>
            </a:r>
            <a:r>
              <a:rPr lang="es-PA" dirty="0" smtClean="0"/>
              <a:t>.</a:t>
            </a:r>
          </a:p>
          <a:p>
            <a:r>
              <a:rPr lang="es-PA" dirty="0" smtClean="0"/>
              <a:t>Colaborador:   Prof. Lourdes Barreno </a:t>
            </a:r>
          </a:p>
          <a:p>
            <a:r>
              <a:rPr lang="es-PA" dirty="0" smtClean="0"/>
              <a:t>Portal Educa Panamá.</a:t>
            </a:r>
            <a:endParaRPr lang="es-PA" dirty="0"/>
          </a:p>
        </p:txBody>
      </p:sp>
    </p:spTree>
    <p:extLst>
      <p:ext uri="{BB962C8B-B14F-4D97-AF65-F5344CB8AC3E}">
        <p14:creationId xmlns:p14="http://schemas.microsoft.com/office/powerpoint/2010/main" val="6944442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PA" dirty="0" smtClean="0"/>
              <a:t>Elemento Recíproco</a:t>
            </a:r>
            <a:endParaRPr lang="es-PA" dirty="0"/>
          </a:p>
        </p:txBody>
      </p:sp>
      <p:sp>
        <p:nvSpPr>
          <p:cNvPr id="3" name="2 Marcador de contenido"/>
          <p:cNvSpPr>
            <a:spLocks noGrp="1"/>
          </p:cNvSpPr>
          <p:nvPr>
            <p:ph idx="1"/>
          </p:nvPr>
        </p:nvSpPr>
        <p:spPr>
          <a:xfrm>
            <a:off x="611560" y="1844824"/>
            <a:ext cx="7848600" cy="4144963"/>
          </a:xfrm>
          <a:solidFill>
            <a:schemeClr val="accent2"/>
          </a:solidFill>
        </p:spPr>
        <p:txBody>
          <a:bodyPr/>
          <a:lstStyle/>
          <a:p>
            <a:pPr algn="just"/>
            <a:r>
              <a:rPr lang="es-PA" dirty="0" smtClean="0"/>
              <a:t>Para todo número racional existe otro, denominado recíproco, tal que la multiplicación de ambos da como resultado el elemento unidad.  El recíproco  de una fracción es aquella que tiene numerador y denominador invertidos:</a:t>
            </a:r>
          </a:p>
          <a:p>
            <a:pPr algn="just"/>
            <a:r>
              <a:rPr lang="es-PA" u="sng" dirty="0" smtClean="0"/>
              <a:t>m  </a:t>
            </a:r>
            <a:r>
              <a:rPr lang="es-PA" dirty="0" smtClean="0"/>
              <a:t>. </a:t>
            </a:r>
            <a:r>
              <a:rPr lang="es-PA" u="sng" dirty="0" smtClean="0"/>
              <a:t> n </a:t>
            </a:r>
            <a:r>
              <a:rPr lang="es-PA" dirty="0" smtClean="0"/>
              <a:t>=</a:t>
            </a:r>
            <a:r>
              <a:rPr lang="es-PA" u="sng" dirty="0" smtClean="0"/>
              <a:t> m </a:t>
            </a:r>
            <a:r>
              <a:rPr lang="es-PA" dirty="0" smtClean="0"/>
              <a:t>. </a:t>
            </a:r>
            <a:r>
              <a:rPr lang="es-PA" u="sng" dirty="0" smtClean="0"/>
              <a:t> n</a:t>
            </a:r>
          </a:p>
          <a:p>
            <a:pPr marL="0" indent="0">
              <a:buNone/>
            </a:pPr>
            <a:r>
              <a:rPr lang="es-PA" dirty="0" smtClean="0"/>
              <a:t>   n      m    n   m</a:t>
            </a:r>
            <a:endParaRPr lang="es-PA" dirty="0"/>
          </a:p>
        </p:txBody>
      </p:sp>
      <p:pic>
        <p:nvPicPr>
          <p:cNvPr id="3074" name="Picture 2" descr="C:\Users\Portal_A\AppData\Local\Microsoft\Windows\Temporary Internet Files\Content.IE5\79749FZB\pencil[1].gif"/>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10000" b="90000" l="10000" r="90000">
                        <a14:backgroundMark x1="958" y1="86901" x2="958" y2="86901"/>
                        <a14:backgroundMark x1="11821" y1="77316" x2="11821" y2="77316"/>
                        <a14:backgroundMark x1="15974" y1="71246" x2="15974" y2="71246"/>
                        <a14:backgroundMark x1="20128" y1="68690" x2="20128" y2="68690"/>
                        <a14:backgroundMark x1="20767" y1="64537" x2="20767" y2="64537"/>
                        <a14:backgroundMark x1="23962" y1="60383" x2="23962" y2="60383"/>
                        <a14:backgroundMark x1="28115" y1="55911" x2="28115" y2="55911"/>
                        <a14:backgroundMark x1="30990" y1="51757" x2="30990" y2="51757"/>
                        <a14:backgroundMark x1="33546" y1="50479" x2="33546" y2="50479"/>
                        <a14:backgroundMark x1="34185" y1="50160" x2="34185" y2="50160"/>
                        <a14:backgroundMark x1="38339" y1="46326" x2="38339" y2="46326"/>
                        <a14:backgroundMark x1="43131" y1="40895" x2="43131" y2="40895"/>
                        <a14:backgroundMark x1="46326" y1="37380" x2="46326" y2="37380"/>
                        <a14:backgroundMark x1="47284" y1="33866" x2="47284" y2="33866"/>
                        <a14:backgroundMark x1="49201" y1="32588" x2="49201" y2="32588"/>
                        <a14:backgroundMark x1="49840" y1="30671" x2="49840" y2="30671"/>
                        <a14:backgroundMark x1="54633" y1="27157" x2="57188" y2="26518"/>
                        <a14:backgroundMark x1="63578" y1="25240" x2="63578" y2="25240"/>
                        <a14:backgroundMark x1="63578" y1="25240" x2="63578" y2="25240"/>
                        <a14:backgroundMark x1="64856" y1="21086" x2="64856" y2="21086"/>
                        <a14:backgroundMark x1="69649" y1="16933" x2="69649" y2="16933"/>
                        <a14:backgroundMark x1="69649" y1="16933" x2="69649" y2="16933"/>
                        <a14:backgroundMark x1="69649" y1="16933" x2="69649" y2="16933"/>
                        <a14:backgroundMark x1="69649" y1="16933" x2="69649" y2="16933"/>
                        <a14:backgroundMark x1="69649" y1="16933" x2="69649" y2="16933"/>
                        <a14:backgroundMark x1="69649" y1="16933" x2="69649" y2="16933"/>
                        <a14:backgroundMark x1="69649" y1="16933" x2="69649" y2="16933"/>
                        <a14:backgroundMark x1="73802" y1="12460" x2="73802" y2="12460"/>
                        <a14:backgroundMark x1="73802" y1="12460" x2="73802" y2="12460"/>
                        <a14:backgroundMark x1="76997" y1="9585" x2="76997" y2="9585"/>
                        <a14:backgroundMark x1="77636" y1="8307" x2="77636" y2="8307"/>
                        <a14:backgroundMark x1="80511" y1="6709" x2="80511" y2="6709"/>
                        <a14:backgroundMark x1="80511" y1="6709" x2="80511" y2="6709"/>
                        <a14:backgroundMark x1="80511" y1="7029" x2="80511" y2="7029"/>
                        <a14:backgroundMark x1="86581" y1="36102" x2="86581" y2="36102"/>
                        <a14:backgroundMark x1="80511" y1="42812" x2="78275" y2="44728"/>
                        <a14:backgroundMark x1="77636" y1="44728" x2="77636" y2="44728"/>
                        <a14:backgroundMark x1="70927" y1="48243" x2="70927" y2="48243"/>
                        <a14:backgroundMark x1="68371" y1="50160" x2="68371" y2="50160"/>
                        <a14:backgroundMark x1="67412" y1="51118" x2="67412" y2="51118"/>
                        <a14:backgroundMark x1="66773" y1="51757" x2="66773" y2="51757"/>
                        <a14:backgroundMark x1="64856" y1="53035" x2="63578" y2="55591"/>
                        <a14:backgroundMark x1="12460" y1="97125" x2="12460" y2="97125"/>
                        <a14:backgroundMark x1="17891" y1="92971" x2="17891" y2="92971"/>
                        <a14:backgroundMark x1="20128" y1="91054" x2="20128" y2="91054"/>
                        <a14:backgroundMark x1="20128" y1="91054" x2="22684" y2="91054"/>
                        <a14:backgroundMark x1="35783" y1="86262" x2="35783" y2="86262"/>
                        <a14:backgroundMark x1="35783" y1="83706" x2="35783" y2="83706"/>
                        <a14:backgroundMark x1="40895" y1="78275" x2="40895" y2="78275"/>
                        <a14:backgroundMark x1="43770" y1="76677" x2="43770" y2="76677"/>
                        <a14:backgroundMark x1="47284" y1="73482" x2="47284" y2="73482"/>
                        <a14:backgroundMark x1="51118" y1="72204" x2="51118" y2="72204"/>
                        <a14:backgroundMark x1="54633" y1="70607" x2="54633" y2="70607"/>
                        <a14:backgroundMark x1="56550" y1="69968" x2="56550" y2="69968"/>
                        <a14:backgroundMark x1="62939" y1="63898" x2="62939" y2="63898"/>
                        <a14:backgroundMark x1="61342" y1="61342" x2="61342" y2="61342"/>
                        <a14:backgroundMark x1="58147" y1="60383" x2="58147" y2="60383"/>
                        <a14:backgroundMark x1="58147" y1="57827" x2="58147" y2="57827"/>
                      </a14:backgroundRemoval>
                    </a14:imgEffect>
                  </a14:imgLayer>
                </a14:imgProps>
              </a:ext>
              <a:ext uri="{28A0092B-C50C-407E-A947-70E740481C1C}">
                <a14:useLocalDpi xmlns:a14="http://schemas.microsoft.com/office/drawing/2010/main" val="0"/>
              </a:ext>
            </a:extLst>
          </a:blip>
          <a:srcRect/>
          <a:stretch>
            <a:fillRect/>
          </a:stretch>
        </p:blipFill>
        <p:spPr bwMode="auto">
          <a:xfrm>
            <a:off x="5617188" y="3863415"/>
            <a:ext cx="2405261" cy="24052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07489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bg2"/>
          </a:solidFill>
        </p:spPr>
        <p:txBody>
          <a:bodyPr/>
          <a:lstStyle/>
          <a:p>
            <a:r>
              <a:rPr lang="es-PA" dirty="0" smtClean="0"/>
              <a:t>Elemento Recíproco</a:t>
            </a:r>
            <a:endParaRPr lang="es-PA" dirty="0"/>
          </a:p>
        </p:txBody>
      </p:sp>
      <p:sp>
        <p:nvSpPr>
          <p:cNvPr id="3" name="2 Marcador de contenido"/>
          <p:cNvSpPr>
            <a:spLocks noGrp="1"/>
          </p:cNvSpPr>
          <p:nvPr>
            <p:ph idx="1"/>
          </p:nvPr>
        </p:nvSpPr>
        <p:spPr/>
        <p:txBody>
          <a:bodyPr/>
          <a:lstStyle/>
          <a:p>
            <a:r>
              <a:rPr lang="es-PA" sz="2400" dirty="0" smtClean="0"/>
              <a:t>Como m y n son números enteros, por la propiedad conmutativa del producto de enteros, se tiene que m . n = n . </a:t>
            </a:r>
            <a:r>
              <a:rPr lang="es-PA" sz="2400" dirty="0"/>
              <a:t> </a:t>
            </a:r>
            <a:r>
              <a:rPr lang="es-PA" sz="2400" dirty="0" smtClean="0"/>
              <a:t>m. Entonces:</a:t>
            </a:r>
          </a:p>
          <a:p>
            <a:r>
              <a:rPr lang="es-PA" sz="2400" u="sng" dirty="0" smtClean="0"/>
              <a:t>m </a:t>
            </a:r>
            <a:r>
              <a:rPr lang="es-PA" sz="2400" dirty="0" smtClean="0"/>
              <a:t>. </a:t>
            </a:r>
            <a:r>
              <a:rPr lang="es-PA" sz="2400" u="sng" dirty="0" smtClean="0"/>
              <a:t>n</a:t>
            </a:r>
            <a:r>
              <a:rPr lang="es-PA" sz="2400" dirty="0" smtClean="0"/>
              <a:t>  </a:t>
            </a:r>
            <a:r>
              <a:rPr lang="es-PA" dirty="0" smtClean="0"/>
              <a:t>=</a:t>
            </a:r>
            <a:r>
              <a:rPr lang="es-PA" sz="2400" dirty="0" smtClean="0"/>
              <a:t> </a:t>
            </a:r>
            <a:r>
              <a:rPr lang="es-PA" sz="2400" u="sng" dirty="0" smtClean="0"/>
              <a:t>m</a:t>
            </a:r>
            <a:r>
              <a:rPr lang="es-PA" sz="2400" dirty="0" smtClean="0"/>
              <a:t> . </a:t>
            </a:r>
            <a:r>
              <a:rPr lang="es-PA" sz="2400" u="sng" dirty="0" smtClean="0"/>
              <a:t>n</a:t>
            </a:r>
            <a:r>
              <a:rPr lang="es-PA" sz="2400" dirty="0" smtClean="0"/>
              <a:t> = 1</a:t>
            </a:r>
          </a:p>
          <a:p>
            <a:pPr marL="0" indent="0">
              <a:buNone/>
            </a:pPr>
            <a:r>
              <a:rPr lang="es-PA" sz="2400" dirty="0" smtClean="0"/>
              <a:t>    n .  m    </a:t>
            </a:r>
            <a:r>
              <a:rPr lang="es-PA" sz="2400" dirty="0" err="1" smtClean="0"/>
              <a:t>m</a:t>
            </a:r>
            <a:r>
              <a:rPr lang="es-PA" sz="2400" dirty="0" smtClean="0"/>
              <a:t> . n</a:t>
            </a:r>
          </a:p>
          <a:p>
            <a:pPr marL="0" indent="0">
              <a:buNone/>
            </a:pPr>
            <a:r>
              <a:rPr lang="es-PA" sz="2400" dirty="0" smtClean="0"/>
              <a:t>Habida cuenta de que el recíproco 3/5 es 5/3, se comprueba que:</a:t>
            </a:r>
          </a:p>
          <a:p>
            <a:pPr marL="0" indent="0">
              <a:buNone/>
            </a:pPr>
            <a:r>
              <a:rPr lang="es-PA" sz="2400" u="sng" dirty="0" smtClean="0"/>
              <a:t>3</a:t>
            </a:r>
            <a:r>
              <a:rPr lang="es-PA" sz="2400" dirty="0" smtClean="0"/>
              <a:t> . </a:t>
            </a:r>
            <a:r>
              <a:rPr lang="es-PA" sz="2400" u="sng" dirty="0" smtClean="0"/>
              <a:t>5 </a:t>
            </a:r>
            <a:r>
              <a:rPr lang="es-PA" sz="2400" dirty="0" smtClean="0"/>
              <a:t>=</a:t>
            </a:r>
            <a:r>
              <a:rPr lang="es-PA" sz="2400" u="sng" dirty="0" smtClean="0"/>
              <a:t> 15 </a:t>
            </a:r>
            <a:r>
              <a:rPr lang="es-PA" sz="2400" dirty="0" smtClean="0"/>
              <a:t>=</a:t>
            </a:r>
            <a:r>
              <a:rPr lang="es-PA" sz="2400" u="sng" dirty="0" smtClean="0"/>
              <a:t> 1</a:t>
            </a:r>
          </a:p>
          <a:p>
            <a:pPr marL="0" indent="0">
              <a:buNone/>
            </a:pPr>
            <a:r>
              <a:rPr lang="es-PA" sz="2400" dirty="0" smtClean="0"/>
              <a:t>5   3    15     1</a:t>
            </a:r>
            <a:endParaRPr lang="es-PA" sz="2400" dirty="0"/>
          </a:p>
        </p:txBody>
      </p:sp>
    </p:spTree>
    <p:extLst>
      <p:ext uri="{BB962C8B-B14F-4D97-AF65-F5344CB8AC3E}">
        <p14:creationId xmlns:p14="http://schemas.microsoft.com/office/powerpoint/2010/main" val="37354056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blipFill>
            <a:blip r:embed="rId2"/>
            <a:tile tx="0" ty="0" sx="100000" sy="100000" flip="none" algn="tl"/>
          </a:blipFill>
        </p:spPr>
        <p:txBody>
          <a:bodyPr/>
          <a:lstStyle/>
          <a:p>
            <a:r>
              <a:rPr lang="es-PA" dirty="0" smtClean="0"/>
              <a:t>Elemento Recíproco</a:t>
            </a:r>
            <a:endParaRPr lang="es-PA" dirty="0"/>
          </a:p>
        </p:txBody>
      </p:sp>
      <p:sp>
        <p:nvSpPr>
          <p:cNvPr id="3" name="2 Marcador de contenido"/>
          <p:cNvSpPr>
            <a:spLocks noGrp="1"/>
          </p:cNvSpPr>
          <p:nvPr>
            <p:ph idx="1"/>
          </p:nvPr>
        </p:nvSpPr>
        <p:spPr/>
        <p:txBody>
          <a:bodyPr/>
          <a:lstStyle/>
          <a:p>
            <a:r>
              <a:rPr lang="es-PA" dirty="0" smtClean="0"/>
              <a:t>Como excepción, el número 0 no tiene inverso, puesto que no existen fracciones con un denominador igual a 0.</a:t>
            </a:r>
          </a:p>
          <a:p>
            <a:endParaRPr lang="es-PA" dirty="0"/>
          </a:p>
        </p:txBody>
      </p:sp>
      <p:pic>
        <p:nvPicPr>
          <p:cNvPr id="1027" name="Picture 3" descr="C:\Users\Portal_A\AppData\Local\Microsoft\Windows\Temporary Internet Files\Content.IE5\RKQ23CIT\mathematics_clip_art[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32040" y="3789040"/>
            <a:ext cx="2857500" cy="1943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58456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gradFill flip="none" rotWithShape="1">
            <a:gsLst>
              <a:gs pos="0">
                <a:srgbClr val="7030A0">
                  <a:tint val="66000"/>
                  <a:satMod val="160000"/>
                </a:srgbClr>
              </a:gs>
              <a:gs pos="50000">
                <a:srgbClr val="7030A0">
                  <a:tint val="44500"/>
                  <a:satMod val="160000"/>
                </a:srgbClr>
              </a:gs>
              <a:gs pos="100000">
                <a:srgbClr val="7030A0">
                  <a:tint val="23500"/>
                  <a:satMod val="160000"/>
                </a:srgbClr>
              </a:gs>
            </a:gsLst>
            <a:lin ang="10800000" scaled="1"/>
            <a:tileRect/>
          </a:gradFill>
        </p:spPr>
        <p:txBody>
          <a:bodyPr/>
          <a:lstStyle/>
          <a:p>
            <a:r>
              <a:rPr lang="es-PA" dirty="0" smtClean="0"/>
              <a:t>Distributiva respecto a la </a:t>
            </a:r>
            <a:r>
              <a:rPr lang="es-PA" dirty="0"/>
              <a:t>S</a:t>
            </a:r>
            <a:r>
              <a:rPr lang="es-PA" dirty="0" smtClean="0"/>
              <a:t>uma Algebraica</a:t>
            </a:r>
            <a:endParaRPr lang="es-PA" dirty="0"/>
          </a:p>
        </p:txBody>
      </p:sp>
      <p:sp>
        <p:nvSpPr>
          <p:cNvPr id="3" name="2 Marcador de contenido"/>
          <p:cNvSpPr>
            <a:spLocks noGrp="1"/>
          </p:cNvSpPr>
          <p:nvPr>
            <p:ph idx="1"/>
          </p:nvPr>
        </p:nvSpPr>
        <p:spPr>
          <a:solidFill>
            <a:schemeClr val="bg2"/>
          </a:solidFill>
        </p:spPr>
        <p:txBody>
          <a:bodyPr/>
          <a:lstStyle/>
          <a:p>
            <a:pPr algn="just"/>
            <a:r>
              <a:rPr lang="es-PA" dirty="0" smtClean="0"/>
              <a:t>El producto de una fracción por la suma de dos fracciones equivale a la suma de la primera por la segunda y de la primera por la tercera:</a:t>
            </a:r>
          </a:p>
          <a:p>
            <a:r>
              <a:rPr lang="es-PA" u="sng" dirty="0" smtClean="0"/>
              <a:t>m</a:t>
            </a:r>
            <a:r>
              <a:rPr lang="es-PA" dirty="0" smtClean="0"/>
              <a:t> . </a:t>
            </a:r>
            <a:r>
              <a:rPr lang="es-PA" u="sng" dirty="0" smtClean="0"/>
              <a:t>( p </a:t>
            </a:r>
            <a:r>
              <a:rPr lang="es-PA" dirty="0" smtClean="0"/>
              <a:t>+</a:t>
            </a:r>
            <a:r>
              <a:rPr lang="es-PA" u="sng" dirty="0" smtClean="0"/>
              <a:t> r ) </a:t>
            </a:r>
            <a:r>
              <a:rPr lang="es-PA" dirty="0" smtClean="0"/>
              <a:t>=</a:t>
            </a:r>
            <a:r>
              <a:rPr lang="es-PA" u="sng" dirty="0" smtClean="0"/>
              <a:t> m</a:t>
            </a:r>
            <a:r>
              <a:rPr lang="es-PA" dirty="0" smtClean="0"/>
              <a:t> . </a:t>
            </a:r>
            <a:r>
              <a:rPr lang="es-PA" u="sng" dirty="0" smtClean="0"/>
              <a:t>p</a:t>
            </a:r>
            <a:r>
              <a:rPr lang="es-PA" dirty="0" smtClean="0"/>
              <a:t> +</a:t>
            </a:r>
            <a:r>
              <a:rPr lang="es-PA" u="sng" dirty="0" smtClean="0"/>
              <a:t> m</a:t>
            </a:r>
            <a:r>
              <a:rPr lang="es-PA" dirty="0" smtClean="0"/>
              <a:t> . </a:t>
            </a:r>
            <a:r>
              <a:rPr lang="es-PA" u="sng" dirty="0" smtClean="0"/>
              <a:t>r   </a:t>
            </a:r>
          </a:p>
          <a:p>
            <a:r>
              <a:rPr lang="es-PA" dirty="0"/>
              <a:t>n</a:t>
            </a:r>
            <a:r>
              <a:rPr lang="es-PA" dirty="0" smtClean="0"/>
              <a:t>   ( q     s )    n    q     n   s</a:t>
            </a:r>
            <a:endParaRPr lang="es-PA" dirty="0"/>
          </a:p>
        </p:txBody>
      </p:sp>
    </p:spTree>
    <p:extLst>
      <p:ext uri="{BB962C8B-B14F-4D97-AF65-F5344CB8AC3E}">
        <p14:creationId xmlns:p14="http://schemas.microsoft.com/office/powerpoint/2010/main" val="28968999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bg2">
              <a:lumMod val="75000"/>
            </a:schemeClr>
          </a:solidFill>
        </p:spPr>
        <p:txBody>
          <a:bodyPr/>
          <a:lstStyle/>
          <a:p>
            <a:r>
              <a:rPr lang="es-PA" dirty="0" smtClean="0">
                <a:solidFill>
                  <a:schemeClr val="tx1"/>
                </a:solidFill>
              </a:rPr>
              <a:t>Distributiva respecto a la Suma Algebraica</a:t>
            </a:r>
            <a:endParaRPr lang="es-PA" dirty="0">
              <a:solidFill>
                <a:schemeClr val="tx1"/>
              </a:solidFill>
            </a:endParaRPr>
          </a:p>
        </p:txBody>
      </p:sp>
      <p:sp>
        <p:nvSpPr>
          <p:cNvPr id="3" name="2 Marcador de contenido"/>
          <p:cNvSpPr>
            <a:spLocks noGrp="1"/>
          </p:cNvSpPr>
          <p:nvPr>
            <p:ph idx="1"/>
          </p:nvPr>
        </p:nvSpPr>
        <p:spPr/>
        <p:txBody>
          <a:bodyPr/>
          <a:lstStyle/>
          <a:p>
            <a:r>
              <a:rPr lang="es-PA" dirty="0" smtClean="0"/>
              <a:t>Se comprueba, por ejemplo, en el caso:</a:t>
            </a:r>
          </a:p>
          <a:p>
            <a:pPr marL="0" indent="0">
              <a:buNone/>
            </a:pPr>
            <a:r>
              <a:rPr lang="es-PA" u="sng" dirty="0" smtClean="0"/>
              <a:t>1 </a:t>
            </a:r>
            <a:r>
              <a:rPr lang="es-PA" dirty="0" smtClean="0"/>
              <a:t>.</a:t>
            </a:r>
            <a:r>
              <a:rPr lang="es-PA" u="sng" dirty="0" smtClean="0"/>
              <a:t> (2 </a:t>
            </a:r>
            <a:r>
              <a:rPr lang="es-PA" dirty="0" smtClean="0"/>
              <a:t>+ </a:t>
            </a:r>
            <a:r>
              <a:rPr lang="es-PA" u="sng" dirty="0" smtClean="0"/>
              <a:t>1) </a:t>
            </a:r>
            <a:r>
              <a:rPr lang="es-PA" dirty="0" smtClean="0"/>
              <a:t>=</a:t>
            </a:r>
            <a:r>
              <a:rPr lang="es-PA" u="sng" dirty="0" smtClean="0"/>
              <a:t> 1  </a:t>
            </a:r>
            <a:r>
              <a:rPr lang="es-PA" dirty="0" smtClean="0"/>
              <a:t>.  </a:t>
            </a:r>
            <a:r>
              <a:rPr lang="es-PA" u="sng" dirty="0" smtClean="0"/>
              <a:t>2</a:t>
            </a:r>
            <a:r>
              <a:rPr lang="es-PA" dirty="0" smtClean="0"/>
              <a:t> .+</a:t>
            </a:r>
            <a:r>
              <a:rPr lang="es-PA" u="sng" dirty="0" smtClean="0"/>
              <a:t>1</a:t>
            </a:r>
            <a:r>
              <a:rPr lang="es-PA" dirty="0" smtClean="0"/>
              <a:t> .</a:t>
            </a:r>
            <a:r>
              <a:rPr lang="es-PA" u="sng" dirty="0" smtClean="0"/>
              <a:t> 1</a:t>
            </a:r>
          </a:p>
          <a:p>
            <a:pPr marL="514350" indent="-514350">
              <a:buAutoNum type="arabicPlain" startAt="3"/>
            </a:pPr>
            <a:r>
              <a:rPr lang="es-PA" dirty="0" smtClean="0"/>
              <a:t>(3    4 )    3     3    3   4 </a:t>
            </a:r>
          </a:p>
          <a:p>
            <a:pPr marL="0" indent="0">
              <a:buNone/>
            </a:pPr>
            <a:r>
              <a:rPr lang="es-PA" dirty="0" smtClean="0"/>
              <a:t>Se operan las multiplicaciones de fracciones:</a:t>
            </a:r>
          </a:p>
          <a:p>
            <a:pPr marL="0" indent="0">
              <a:buNone/>
            </a:pPr>
            <a:r>
              <a:rPr lang="es-PA" u="sng" dirty="0" smtClean="0"/>
              <a:t>1 </a:t>
            </a:r>
            <a:r>
              <a:rPr lang="es-PA" dirty="0" smtClean="0"/>
              <a:t>. </a:t>
            </a:r>
            <a:r>
              <a:rPr lang="es-PA" u="sng" dirty="0" smtClean="0"/>
              <a:t>2 </a:t>
            </a:r>
            <a:r>
              <a:rPr lang="es-PA" dirty="0" smtClean="0"/>
              <a:t>+</a:t>
            </a:r>
            <a:r>
              <a:rPr lang="es-PA" u="sng" dirty="0" smtClean="0"/>
              <a:t> 1</a:t>
            </a:r>
            <a:r>
              <a:rPr lang="es-PA" dirty="0" smtClean="0"/>
              <a:t> . </a:t>
            </a:r>
            <a:r>
              <a:rPr lang="es-PA" u="sng" dirty="0" smtClean="0"/>
              <a:t>1 </a:t>
            </a:r>
            <a:r>
              <a:rPr lang="es-PA" dirty="0" smtClean="0">
                <a:effectLst>
                  <a:outerShdw blurRad="38100" dist="38100" dir="2700000" algn="tl">
                    <a:srgbClr val="000000">
                      <a:alpha val="43137"/>
                    </a:srgbClr>
                  </a:outerShdw>
                </a:effectLst>
              </a:rPr>
              <a:t>=</a:t>
            </a:r>
            <a:r>
              <a:rPr lang="es-PA" u="sng" dirty="0" smtClean="0"/>
              <a:t> 2 </a:t>
            </a:r>
            <a:r>
              <a:rPr lang="es-PA" dirty="0" smtClean="0"/>
              <a:t>+</a:t>
            </a:r>
            <a:r>
              <a:rPr lang="es-PA" u="sng" dirty="0" smtClean="0"/>
              <a:t> 1</a:t>
            </a:r>
          </a:p>
          <a:p>
            <a:pPr marL="514350" indent="-514350">
              <a:buAutoNum type="arabicPlain" startAt="3"/>
            </a:pPr>
            <a:r>
              <a:rPr lang="es-PA" dirty="0" smtClean="0"/>
              <a:t>3    3   4     9   12</a:t>
            </a:r>
          </a:p>
          <a:p>
            <a:pPr marL="0" indent="0">
              <a:buNone/>
            </a:pPr>
            <a:endParaRPr lang="es-PA" dirty="0"/>
          </a:p>
        </p:txBody>
      </p:sp>
      <p:pic>
        <p:nvPicPr>
          <p:cNvPr id="1026" name="Picture 2" descr="C:\Users\Portal_A\AppData\Local\Microsoft\Windows\Temporary Internet Files\Content.IE5\INYP1AM3\0004[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20072" y="4025560"/>
            <a:ext cx="1983830" cy="1851712"/>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3268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additive="base">
                                        <p:cTn id="7" dur="500" fill="hold"/>
                                        <p:tgtEl>
                                          <p:spTgt spid="1026"/>
                                        </p:tgtEl>
                                        <p:attrNameLst>
                                          <p:attrName>ppt_x</p:attrName>
                                        </p:attrNameLst>
                                      </p:cBhvr>
                                      <p:tavLst>
                                        <p:tav tm="0">
                                          <p:val>
                                            <p:strVal val="#ppt_x"/>
                                          </p:val>
                                        </p:tav>
                                        <p:tav tm="100000">
                                          <p:val>
                                            <p:strVal val="#ppt_x"/>
                                          </p:val>
                                        </p:tav>
                                      </p:tavLst>
                                    </p:anim>
                                    <p:anim calcmode="lin" valueType="num">
                                      <p:cBhvr additive="base">
                                        <p:cTn id="8"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33400"/>
            <a:ext cx="8229600" cy="951384"/>
          </a:xfrm>
          <a:solidFill>
            <a:srgbClr val="92D050"/>
          </a:solidFill>
        </p:spPr>
        <p:txBody>
          <a:bodyPr/>
          <a:lstStyle/>
          <a:p>
            <a:r>
              <a:rPr lang="es-PA" sz="3600" b="1" dirty="0" smtClean="0"/>
              <a:t>Continuación . </a:t>
            </a:r>
            <a:br>
              <a:rPr lang="es-PA" sz="3600" b="1" dirty="0" smtClean="0"/>
            </a:br>
            <a:r>
              <a:rPr lang="es-PA" sz="3600" b="1" dirty="0" smtClean="0"/>
              <a:t>Propiedad </a:t>
            </a:r>
            <a:r>
              <a:rPr lang="es-PA" sz="3600" b="1" dirty="0" err="1" smtClean="0"/>
              <a:t>Distribuitiva</a:t>
            </a:r>
            <a:endParaRPr lang="es-PA" sz="3600" b="1" dirty="0"/>
          </a:p>
        </p:txBody>
      </p:sp>
      <p:sp>
        <p:nvSpPr>
          <p:cNvPr id="3" name="2 Marcador de contenido"/>
          <p:cNvSpPr>
            <a:spLocks noGrp="1"/>
          </p:cNvSpPr>
          <p:nvPr>
            <p:ph idx="1"/>
          </p:nvPr>
        </p:nvSpPr>
        <p:spPr>
          <a:xfrm>
            <a:off x="685800" y="1484784"/>
            <a:ext cx="7848600" cy="4896544"/>
          </a:xfrm>
        </p:spPr>
        <p:txBody>
          <a:bodyPr/>
          <a:lstStyle/>
          <a:p>
            <a:pPr marL="0" indent="0">
              <a:buNone/>
            </a:pPr>
            <a:r>
              <a:rPr lang="es-PA" dirty="0" smtClean="0"/>
              <a:t>Al descomponer en factores primos los denominadores, se obtiene:</a:t>
            </a:r>
          </a:p>
          <a:p>
            <a:r>
              <a:rPr lang="es-PA" dirty="0"/>
              <a:t>9 =3</a:t>
            </a:r>
            <a:r>
              <a:rPr lang="es-PA" baseline="30000" dirty="0"/>
              <a:t>2</a:t>
            </a:r>
            <a:endParaRPr lang="es-PA" dirty="0"/>
          </a:p>
          <a:p>
            <a:r>
              <a:rPr lang="es-PA" u="sng" dirty="0"/>
              <a:t>12 = 2</a:t>
            </a:r>
            <a:r>
              <a:rPr lang="es-PA" u="sng" baseline="30000" dirty="0"/>
              <a:t>2 </a:t>
            </a:r>
            <a:r>
              <a:rPr lang="es-PA" u="sng" dirty="0"/>
              <a:t>. </a:t>
            </a:r>
            <a:r>
              <a:rPr lang="es-PA" u="sng" dirty="0" smtClean="0"/>
              <a:t>3</a:t>
            </a:r>
          </a:p>
          <a:p>
            <a:pPr marL="0" indent="0">
              <a:buNone/>
            </a:pPr>
            <a:r>
              <a:rPr lang="es-PA" dirty="0" smtClean="0"/>
              <a:t>El </a:t>
            </a:r>
            <a:r>
              <a:rPr lang="es-PA" dirty="0" err="1" smtClean="0"/>
              <a:t>m.c.m</a:t>
            </a:r>
            <a:r>
              <a:rPr lang="es-PA" dirty="0" smtClean="0"/>
              <a:t>. de 9 y 12 es igual a 36.  Por tanto:</a:t>
            </a:r>
          </a:p>
          <a:p>
            <a:pPr marL="0" indent="0">
              <a:buNone/>
            </a:pPr>
            <a:endParaRPr lang="es-PA" u="sng" dirty="0" smtClean="0"/>
          </a:p>
          <a:p>
            <a:pPr marL="0" indent="0">
              <a:buNone/>
            </a:pPr>
            <a:r>
              <a:rPr lang="es-PA" u="sng" dirty="0" smtClean="0"/>
              <a:t>2 </a:t>
            </a:r>
            <a:r>
              <a:rPr lang="es-PA" dirty="0" smtClean="0"/>
              <a:t>+</a:t>
            </a:r>
            <a:r>
              <a:rPr lang="es-PA" u="sng" dirty="0" smtClean="0"/>
              <a:t> 1 </a:t>
            </a:r>
            <a:r>
              <a:rPr lang="es-PA" dirty="0" smtClean="0"/>
              <a:t>=</a:t>
            </a:r>
            <a:r>
              <a:rPr lang="es-PA" u="sng" dirty="0" smtClean="0"/>
              <a:t> 2 . 4 + 1 .3 </a:t>
            </a:r>
            <a:r>
              <a:rPr lang="es-PA" dirty="0" smtClean="0"/>
              <a:t>=</a:t>
            </a:r>
            <a:r>
              <a:rPr lang="es-PA" u="sng" dirty="0" smtClean="0"/>
              <a:t> 8 + 3 </a:t>
            </a:r>
            <a:r>
              <a:rPr lang="es-PA" dirty="0" smtClean="0"/>
              <a:t>=</a:t>
            </a:r>
            <a:r>
              <a:rPr lang="es-PA" u="sng" dirty="0" smtClean="0"/>
              <a:t> 11</a:t>
            </a:r>
          </a:p>
          <a:p>
            <a:pPr marL="514350" indent="-514350">
              <a:buAutoNum type="arabicPlain" startAt="9"/>
            </a:pPr>
            <a:r>
              <a:rPr lang="es-PA" dirty="0" smtClean="0"/>
              <a:t>12           36            36       36  </a:t>
            </a:r>
          </a:p>
          <a:p>
            <a:pPr marL="0" indent="0">
              <a:buNone/>
            </a:pPr>
            <a:r>
              <a:rPr lang="es-PA" b="1" dirty="0" smtClean="0"/>
              <a:t>El resultado es el mismo.</a:t>
            </a:r>
            <a:endParaRPr lang="es-PA" b="1" dirty="0"/>
          </a:p>
          <a:p>
            <a:pPr marL="0" indent="0">
              <a:buNone/>
            </a:pPr>
            <a:endParaRPr lang="es-PA" dirty="0" smtClean="0"/>
          </a:p>
        </p:txBody>
      </p:sp>
      <p:pic>
        <p:nvPicPr>
          <p:cNvPr id="2051" name="Picture 3" descr="C:\Users\Portal_A\AppData\Local\Microsoft\Windows\Temporary Internet Files\Content.IE5\95VD4I2V\numero-1-en-frutas[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04248" y="3972496"/>
            <a:ext cx="1440160" cy="18002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val="20474515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gradFill flip="none" rotWithShape="1">
            <a:gsLst>
              <a:gs pos="0">
                <a:srgbClr val="6600FF">
                  <a:tint val="66000"/>
                  <a:satMod val="160000"/>
                </a:srgbClr>
              </a:gs>
              <a:gs pos="50000">
                <a:srgbClr val="6600FF">
                  <a:tint val="44500"/>
                  <a:satMod val="160000"/>
                </a:srgbClr>
              </a:gs>
              <a:gs pos="100000">
                <a:srgbClr val="6600FF">
                  <a:tint val="23500"/>
                  <a:satMod val="160000"/>
                </a:srgbClr>
              </a:gs>
            </a:gsLst>
            <a:lin ang="16200000" scaled="1"/>
            <a:tileRect/>
          </a:gradFill>
        </p:spPr>
        <p:txBody>
          <a:bodyPr/>
          <a:lstStyle/>
          <a:p>
            <a:r>
              <a:rPr lang="es-PA" dirty="0" smtClean="0"/>
              <a:t>Propiedades de la Multiplicación y División de fracciones</a:t>
            </a:r>
            <a:endParaRPr lang="es-PA" dirty="0"/>
          </a:p>
        </p:txBody>
      </p:sp>
      <p:sp>
        <p:nvSpPr>
          <p:cNvPr id="3" name="2 Marcador de contenido"/>
          <p:cNvSpPr>
            <a:spLocks noGrp="1"/>
          </p:cNvSpPr>
          <p:nvPr>
            <p:ph idx="1"/>
          </p:nvPr>
        </p:nvSpPr>
        <p:spPr>
          <a:solidFill>
            <a:schemeClr val="accent2">
              <a:lumMod val="40000"/>
              <a:lumOff val="60000"/>
            </a:schemeClr>
          </a:solidFill>
        </p:spPr>
        <p:txBody>
          <a:bodyPr/>
          <a:lstStyle/>
          <a:p>
            <a:pPr algn="just"/>
            <a:r>
              <a:rPr lang="es-PA" dirty="0" smtClean="0"/>
              <a:t>Las propiedades de la multiplicación ( y, por tanto, de la división) de números racionales derivan de las propiedades de los enteros para la misma operación, con alguna característica propia.</a:t>
            </a:r>
            <a:endParaRPr lang="es-PA" dirty="0"/>
          </a:p>
        </p:txBody>
      </p:sp>
      <p:pic>
        <p:nvPicPr>
          <p:cNvPr id="2050" name="Picture 2" descr="C:\Users\Portal_A\AppData\Local\Microsoft\Windows\Temporary Internet Files\Content.IE5\RKQ23CIT\mathematics_clip_art[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2451" b="89706" l="333" r="96667">
                        <a14:backgroundMark x1="5333" y1="42647" x2="5333" y2="42647"/>
                        <a14:backgroundMark x1="8000" y1="42647" x2="8000" y2="42647"/>
                        <a14:backgroundMark x1="10333" y1="41176" x2="10333" y2="41176"/>
                        <a14:backgroundMark x1="11333" y1="35294" x2="11333" y2="35294"/>
                        <a14:backgroundMark x1="11333" y1="30882" x2="11000" y2="27941"/>
                        <a14:backgroundMark x1="10000" y1="21078" x2="10000" y2="21078"/>
                        <a14:backgroundMark x1="10000" y1="20098" x2="10000" y2="20098"/>
                        <a14:backgroundMark x1="10333" y1="18627" x2="10333" y2="18627"/>
                        <a14:backgroundMark x1="12000" y1="16667" x2="12000" y2="16667"/>
                        <a14:backgroundMark x1="12333" y1="15686" x2="9000" y2="12745"/>
                        <a14:backgroundMark x1="15000" y1="9804" x2="15000" y2="9804"/>
                        <a14:backgroundMark x1="15000" y1="7353" x2="15000" y2="7353"/>
                        <a14:backgroundMark x1="17333" y1="7353" x2="19000" y2="7353"/>
                        <a14:backgroundMark x1="21667" y1="7353" x2="21667" y2="7353"/>
                        <a14:backgroundMark x1="25667" y1="5882" x2="25667" y2="5882"/>
                        <a14:backgroundMark x1="26667" y1="7353" x2="28000" y2="8824"/>
                        <a14:backgroundMark x1="30667" y1="10294" x2="30667" y2="10294"/>
                        <a14:backgroundMark x1="31667" y1="12255" x2="31667" y2="12255"/>
                        <a14:backgroundMark x1="33333" y1="14216" x2="33333" y2="14216"/>
                        <a14:backgroundMark x1="36333" y1="20098" x2="36333" y2="20098"/>
                        <a14:backgroundMark x1="36333" y1="20098" x2="38667" y2="15686"/>
                        <a14:backgroundMark x1="38667" y1="14216" x2="38667" y2="14216"/>
                        <a14:backgroundMark x1="38667" y1="13725" x2="38667" y2="13725"/>
                        <a14:backgroundMark x1="38667" y1="13725" x2="38667" y2="13725"/>
                        <a14:backgroundMark x1="69667" y1="23039" x2="69667" y2="23039"/>
                        <a14:backgroundMark x1="69667" y1="23039" x2="63333" y2="24020"/>
                        <a14:backgroundMark x1="65333" y1="30882" x2="65333" y2="30882"/>
                        <a14:backgroundMark x1="65667" y1="20098" x2="65667" y2="20098"/>
                        <a14:backgroundMark x1="65333" y1="18627" x2="65333" y2="18627"/>
                        <a14:backgroundMark x1="67333" y1="16667" x2="67333" y2="16667"/>
                        <a14:backgroundMark x1="67667" y1="15196" x2="67667" y2="15196"/>
                        <a14:backgroundMark x1="67667" y1="15196" x2="67667" y2="15196"/>
                        <a14:backgroundMark x1="67667" y1="15196" x2="67667" y2="15196"/>
                        <a14:backgroundMark x1="68667" y1="13725" x2="68667" y2="13725"/>
                        <a14:backgroundMark x1="70333" y1="12255" x2="70333" y2="12255"/>
                        <a14:backgroundMark x1="72000" y1="8333" x2="72000" y2="8333"/>
                        <a14:backgroundMark x1="94667" y1="62745" x2="94667" y2="62745"/>
                        <a14:backgroundMark x1="94667" y1="62745" x2="94667" y2="66667"/>
                        <a14:backgroundMark x1="93667" y1="68137" x2="93667" y2="68137"/>
                        <a14:backgroundMark x1="93667" y1="68137" x2="93667" y2="70098"/>
                        <a14:backgroundMark x1="93667" y1="75490" x2="93667" y2="75490"/>
                        <a14:backgroundMark x1="93667" y1="76961" x2="93667" y2="76961"/>
                        <a14:backgroundMark x1="33667" y1="92647" x2="33667" y2="92647"/>
                        <a14:backgroundMark x1="33667" y1="92647" x2="33667" y2="92647"/>
                        <a14:backgroundMark x1="48000" y1="96569" x2="48000" y2="96569"/>
                        <a14:backgroundMark x1="55000" y1="96569" x2="58000" y2="96569"/>
                        <a14:backgroundMark x1="60000" y1="95588" x2="66333" y2="94118"/>
                        <a14:backgroundMark x1="66333" y1="94118" x2="66333" y2="94118"/>
                        <a14:backgroundMark x1="83000" y1="96569" x2="83000" y2="96569"/>
                        <a14:backgroundMark x1="84667" y1="96569" x2="89000" y2="96569"/>
                        <a14:backgroundMark x1="90000" y1="96569" x2="90000" y2="96569"/>
                        <a14:backgroundMark x1="91000" y1="95588" x2="91000" y2="95588"/>
                        <a14:backgroundMark x1="25000" y1="98529" x2="4333" y2="94118"/>
                        <a14:backgroundMark x1="7333" y1="95098" x2="7333" y2="95098"/>
                      </a14:backgroundRemoval>
                    </a14:imgEffect>
                  </a14:imgLayer>
                </a14:imgProps>
              </a:ext>
              <a:ext uri="{28A0092B-C50C-407E-A947-70E740481C1C}">
                <a14:useLocalDpi xmlns:a14="http://schemas.microsoft.com/office/drawing/2010/main" val="0"/>
              </a:ext>
            </a:extLst>
          </a:blip>
          <a:srcRect/>
          <a:stretch>
            <a:fillRect/>
          </a:stretch>
        </p:blipFill>
        <p:spPr bwMode="auto">
          <a:xfrm>
            <a:off x="2699792" y="4221088"/>
            <a:ext cx="3084934" cy="209775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16549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PA" dirty="0" smtClean="0"/>
              <a:t>Operación Interna</a:t>
            </a:r>
            <a:endParaRPr lang="es-PA" dirty="0"/>
          </a:p>
        </p:txBody>
      </p:sp>
      <p:sp>
        <p:nvSpPr>
          <p:cNvPr id="3" name="2 Marcador de contenido"/>
          <p:cNvSpPr>
            <a:spLocks noGrp="1"/>
          </p:cNvSpPr>
          <p:nvPr>
            <p:ph sz="half" idx="1"/>
          </p:nvPr>
        </p:nvSpPr>
        <p:spPr>
          <a:xfrm>
            <a:off x="685800" y="1484784"/>
            <a:ext cx="3848100" cy="4641379"/>
          </a:xfrm>
        </p:spPr>
        <p:style>
          <a:lnRef idx="1">
            <a:schemeClr val="accent2"/>
          </a:lnRef>
          <a:fillRef idx="2">
            <a:schemeClr val="accent2"/>
          </a:fillRef>
          <a:effectRef idx="1">
            <a:schemeClr val="accent2"/>
          </a:effectRef>
          <a:fontRef idx="minor">
            <a:schemeClr val="dk1"/>
          </a:fontRef>
        </p:style>
        <p:txBody>
          <a:bodyPr/>
          <a:lstStyle/>
          <a:p>
            <a:pPr algn="just"/>
            <a:r>
              <a:rPr lang="es-PA" sz="2400" dirty="0" smtClean="0"/>
              <a:t>El producto de dos fracciones es siempre otra fracción.  En el caso de la división, excepto la división por cero, que carece de sentido matemático, se trata también de una operación interna, a diferencia de lo que acontecía con los enteros.</a:t>
            </a:r>
            <a:endParaRPr lang="es-PA" sz="2400" dirty="0"/>
          </a:p>
        </p:txBody>
      </p:sp>
      <p:pic>
        <p:nvPicPr>
          <p:cNvPr id="5" name="4 Marcador de contenido"/>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860032" y="1772817"/>
            <a:ext cx="3674368" cy="355254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2322754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PA" dirty="0" smtClean="0"/>
              <a:t>Otras Propiedades</a:t>
            </a:r>
            <a:endParaRPr lang="es-PA" dirty="0"/>
          </a:p>
        </p:txBody>
      </p:sp>
      <p:sp>
        <p:nvSpPr>
          <p:cNvPr id="3" name="2 Marcador de contenido"/>
          <p:cNvSpPr>
            <a:spLocks noGrp="1"/>
          </p:cNvSpPr>
          <p:nvPr>
            <p:ph idx="1"/>
          </p:nvPr>
        </p:nvSpPr>
        <p:spPr>
          <a:solidFill>
            <a:schemeClr val="tx2">
              <a:lumMod val="40000"/>
              <a:lumOff val="60000"/>
            </a:schemeClr>
          </a:solidFill>
        </p:spPr>
        <p:txBody>
          <a:bodyPr/>
          <a:lstStyle/>
          <a:p>
            <a:r>
              <a:rPr lang="es-PA" b="1" dirty="0" smtClean="0"/>
              <a:t>Uniforme</a:t>
            </a:r>
            <a:r>
              <a:rPr lang="es-PA" dirty="0" smtClean="0"/>
              <a:t>:  El producto de fracciones no depende de las fracciones equivalentes elegidas.  En consecuencia, si </a:t>
            </a:r>
            <a:r>
              <a:rPr lang="es-PA" u="sng" dirty="0" smtClean="0"/>
              <a:t> m </a:t>
            </a:r>
            <a:r>
              <a:rPr lang="es-PA" dirty="0" smtClean="0"/>
              <a:t>=</a:t>
            </a:r>
            <a:r>
              <a:rPr lang="es-PA" u="sng" dirty="0" smtClean="0"/>
              <a:t> p </a:t>
            </a:r>
            <a:r>
              <a:rPr lang="es-PA" dirty="0" smtClean="0"/>
              <a:t> y </a:t>
            </a:r>
            <a:r>
              <a:rPr lang="es-PA" u="sng" dirty="0" smtClean="0"/>
              <a:t> r</a:t>
            </a:r>
            <a:r>
              <a:rPr lang="es-PA" dirty="0" smtClean="0"/>
              <a:t> = </a:t>
            </a:r>
            <a:r>
              <a:rPr lang="es-PA" u="sng" dirty="0" smtClean="0"/>
              <a:t>t</a:t>
            </a:r>
          </a:p>
          <a:p>
            <a:pPr marL="0" indent="0">
              <a:buNone/>
            </a:pPr>
            <a:r>
              <a:rPr lang="es-PA" dirty="0" smtClean="0"/>
              <a:t>                                               n     q     s     u</a:t>
            </a:r>
          </a:p>
          <a:p>
            <a:pPr marL="0" indent="0">
              <a:buNone/>
            </a:pPr>
            <a:r>
              <a:rPr lang="es-PA" dirty="0" smtClean="0"/>
              <a:t>Entonces: </a:t>
            </a:r>
          </a:p>
          <a:p>
            <a:pPr marL="0" indent="0">
              <a:buNone/>
            </a:pPr>
            <a:r>
              <a:rPr lang="es-PA" u="sng" dirty="0" smtClean="0"/>
              <a:t>m</a:t>
            </a:r>
            <a:r>
              <a:rPr lang="es-PA" dirty="0" smtClean="0"/>
              <a:t> . </a:t>
            </a:r>
            <a:r>
              <a:rPr lang="es-PA" u="sng" dirty="0" smtClean="0"/>
              <a:t>r </a:t>
            </a:r>
            <a:r>
              <a:rPr lang="es-PA" dirty="0" smtClean="0"/>
              <a:t>=</a:t>
            </a:r>
            <a:r>
              <a:rPr lang="es-PA" u="sng" dirty="0" smtClean="0"/>
              <a:t> m</a:t>
            </a:r>
            <a:r>
              <a:rPr lang="es-PA" dirty="0"/>
              <a:t> </a:t>
            </a:r>
            <a:r>
              <a:rPr lang="es-PA" dirty="0" smtClean="0"/>
              <a:t>. </a:t>
            </a:r>
            <a:r>
              <a:rPr lang="es-PA" u="sng" dirty="0" smtClean="0"/>
              <a:t>t.</a:t>
            </a:r>
            <a:r>
              <a:rPr lang="es-PA" dirty="0" smtClean="0"/>
              <a:t>=</a:t>
            </a:r>
            <a:r>
              <a:rPr lang="es-PA" u="sng" dirty="0" smtClean="0"/>
              <a:t> p </a:t>
            </a:r>
            <a:r>
              <a:rPr lang="es-PA" dirty="0" smtClean="0"/>
              <a:t> . </a:t>
            </a:r>
            <a:r>
              <a:rPr lang="es-PA" u="sng" dirty="0" smtClean="0"/>
              <a:t>r </a:t>
            </a:r>
            <a:r>
              <a:rPr lang="es-PA" dirty="0" smtClean="0"/>
              <a:t>=</a:t>
            </a:r>
            <a:r>
              <a:rPr lang="es-PA" u="sng" dirty="0" smtClean="0"/>
              <a:t> p </a:t>
            </a:r>
            <a:r>
              <a:rPr lang="es-PA" dirty="0" smtClean="0"/>
              <a:t>.</a:t>
            </a:r>
            <a:r>
              <a:rPr lang="es-PA" u="sng" dirty="0" smtClean="0"/>
              <a:t> t</a:t>
            </a:r>
          </a:p>
          <a:p>
            <a:pPr marL="0" indent="0">
              <a:buNone/>
            </a:pPr>
            <a:r>
              <a:rPr lang="es-PA" dirty="0" smtClean="0"/>
              <a:t>n    s    n    u   q    s     q  u</a:t>
            </a:r>
            <a:endParaRPr lang="es-PA" dirty="0"/>
          </a:p>
        </p:txBody>
      </p:sp>
      <p:pic>
        <p:nvPicPr>
          <p:cNvPr id="3074" name="Picture 2" descr="C:\Users\Portal_A\AppData\Local\Microsoft\Windows\Temporary Internet Files\Content.IE5\79749FZB\matematica[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8144" y="3933056"/>
            <a:ext cx="1944216" cy="202748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val="39030971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PA" dirty="0" smtClean="0"/>
              <a:t>Propiedad Asociativa</a:t>
            </a:r>
            <a:endParaRPr lang="es-PA" dirty="0"/>
          </a:p>
        </p:txBody>
      </p:sp>
      <p:sp>
        <p:nvSpPr>
          <p:cNvPr id="3" name="2 Marcador de contenido"/>
          <p:cNvSpPr>
            <a:spLocks noGrp="1"/>
          </p:cNvSpPr>
          <p:nvPr>
            <p:ph idx="1"/>
          </p:nvPr>
        </p:nvSpPr>
        <p:spPr>
          <a:solidFill>
            <a:schemeClr val="tx2">
              <a:lumMod val="40000"/>
              <a:lumOff val="60000"/>
            </a:schemeClr>
          </a:solidFill>
        </p:spPr>
        <p:txBody>
          <a:bodyPr/>
          <a:lstStyle/>
          <a:p>
            <a:r>
              <a:rPr lang="es-PA" dirty="0" smtClean="0"/>
              <a:t>Asociativa:  en un producto de fracciones pueden sustituirse dos o más de los factores por el producto efectuado.</a:t>
            </a:r>
          </a:p>
          <a:p>
            <a:r>
              <a:rPr lang="es-PA" dirty="0" smtClean="0"/>
              <a:t>n /m . (p/q . r/s ) = (n/m . p/q) . r/s</a:t>
            </a:r>
          </a:p>
          <a:p>
            <a:endParaRPr lang="es-PA" dirty="0" smtClean="0"/>
          </a:p>
        </p:txBody>
      </p:sp>
      <p:pic>
        <p:nvPicPr>
          <p:cNvPr id="3074" name="Picture 2" descr="C:\Users\Portal_A\AppData\Local\Microsoft\Windows\Temporary Internet Files\Content.IE5\INYP1AM3\numero 4[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80112" y="4005064"/>
            <a:ext cx="2609850" cy="2280295"/>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977459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bg2">
              <a:lumMod val="75000"/>
            </a:schemeClr>
          </a:solidFill>
        </p:spPr>
        <p:txBody>
          <a:bodyPr/>
          <a:lstStyle/>
          <a:p>
            <a:r>
              <a:rPr lang="es-PA" dirty="0" smtClean="0"/>
              <a:t>Propiedad Conmutativa</a:t>
            </a:r>
            <a:endParaRPr lang="es-PA" dirty="0"/>
          </a:p>
        </p:txBody>
      </p:sp>
      <p:sp>
        <p:nvSpPr>
          <p:cNvPr id="3" name="2 Marcador de contenido"/>
          <p:cNvSpPr>
            <a:spLocks noGrp="1"/>
          </p:cNvSpPr>
          <p:nvPr>
            <p:ph idx="1"/>
          </p:nvPr>
        </p:nvSpPr>
        <p:spPr>
          <a:xfrm>
            <a:off x="685800" y="1981200"/>
            <a:ext cx="7848600" cy="4400128"/>
          </a:xfrm>
          <a:solidFill>
            <a:schemeClr val="accent3">
              <a:lumMod val="75000"/>
            </a:schemeClr>
          </a:solidFill>
        </p:spPr>
        <p:txBody>
          <a:bodyPr/>
          <a:lstStyle/>
          <a:p>
            <a:r>
              <a:rPr lang="es-PA" dirty="0" smtClean="0"/>
              <a:t>El orden de los factores no altera el producto:</a:t>
            </a:r>
          </a:p>
          <a:p>
            <a:pPr marL="0" indent="0">
              <a:buNone/>
            </a:pPr>
            <a:r>
              <a:rPr lang="es-PA" u="sng" dirty="0"/>
              <a:t>n</a:t>
            </a:r>
            <a:r>
              <a:rPr lang="es-PA" dirty="0" smtClean="0"/>
              <a:t> . </a:t>
            </a:r>
            <a:r>
              <a:rPr lang="es-PA" u="sng" dirty="0" smtClean="0"/>
              <a:t>p </a:t>
            </a:r>
            <a:r>
              <a:rPr lang="es-PA" dirty="0" smtClean="0"/>
              <a:t>=</a:t>
            </a:r>
            <a:r>
              <a:rPr lang="es-PA" u="sng" dirty="0" smtClean="0"/>
              <a:t> p</a:t>
            </a:r>
            <a:r>
              <a:rPr lang="es-PA" dirty="0" smtClean="0"/>
              <a:t> . </a:t>
            </a:r>
            <a:r>
              <a:rPr lang="es-PA" u="sng" dirty="0" smtClean="0"/>
              <a:t>n</a:t>
            </a:r>
          </a:p>
          <a:p>
            <a:pPr marL="0" indent="0">
              <a:buNone/>
            </a:pPr>
            <a:r>
              <a:rPr lang="es-PA" dirty="0"/>
              <a:t>m</a:t>
            </a:r>
            <a:r>
              <a:rPr lang="es-PA" dirty="0" smtClean="0"/>
              <a:t>  q    </a:t>
            </a:r>
            <a:r>
              <a:rPr lang="es-PA" dirty="0" err="1" smtClean="0"/>
              <a:t>q</a:t>
            </a:r>
            <a:r>
              <a:rPr lang="es-PA" dirty="0" smtClean="0"/>
              <a:t>   m</a:t>
            </a:r>
          </a:p>
          <a:p>
            <a:pPr marL="0" indent="0">
              <a:buNone/>
            </a:pPr>
            <a:r>
              <a:rPr lang="es-PA" b="1" dirty="0" smtClean="0"/>
              <a:t>Por ejemplo:</a:t>
            </a:r>
          </a:p>
          <a:p>
            <a:pPr marL="0" indent="0">
              <a:buNone/>
            </a:pPr>
            <a:r>
              <a:rPr lang="es-PA" dirty="0" smtClean="0"/>
              <a:t>8/9 . (3/-4) . 1/6 = 8/9 . 1/6 . ( -3/4)</a:t>
            </a:r>
          </a:p>
          <a:p>
            <a:pPr marL="0" indent="0">
              <a:buNone/>
            </a:pPr>
            <a:r>
              <a:rPr lang="es-PA" dirty="0" smtClean="0"/>
              <a:t>Al ejecutar  las operaciones de ambos miembros de la igualdad se obtiene el mismo resultado:</a:t>
            </a:r>
          </a:p>
          <a:p>
            <a:pPr marL="0" indent="0">
              <a:buNone/>
            </a:pPr>
            <a:r>
              <a:rPr lang="es-PA" u="sng" dirty="0" smtClean="0"/>
              <a:t>8. (-3) . 1 </a:t>
            </a:r>
            <a:r>
              <a:rPr lang="es-PA" dirty="0" smtClean="0"/>
              <a:t>= </a:t>
            </a:r>
            <a:r>
              <a:rPr lang="es-PA" u="sng" dirty="0" smtClean="0"/>
              <a:t>8.  1 . (-3)  </a:t>
            </a:r>
            <a:r>
              <a:rPr lang="es-PA" dirty="0" smtClean="0"/>
              <a:t>; </a:t>
            </a:r>
            <a:r>
              <a:rPr lang="es-PA" u="sng" dirty="0" smtClean="0"/>
              <a:t>  -24 </a:t>
            </a:r>
            <a:r>
              <a:rPr lang="es-PA" dirty="0" smtClean="0"/>
              <a:t>=</a:t>
            </a:r>
            <a:r>
              <a:rPr lang="es-PA" u="sng" dirty="0" smtClean="0"/>
              <a:t> -24</a:t>
            </a:r>
          </a:p>
          <a:p>
            <a:pPr marL="0" indent="0">
              <a:buNone/>
            </a:pPr>
            <a:r>
              <a:rPr lang="es-PA" dirty="0" smtClean="0"/>
              <a:t>9.   4.   6     9 .  6.   4.       216    216     </a:t>
            </a:r>
          </a:p>
          <a:p>
            <a:pPr marL="0" indent="0">
              <a:buNone/>
            </a:pPr>
            <a:endParaRPr lang="es-PA" dirty="0" smtClean="0"/>
          </a:p>
        </p:txBody>
      </p:sp>
    </p:spTree>
    <p:extLst>
      <p:ext uri="{BB962C8B-B14F-4D97-AF65-F5344CB8AC3E}">
        <p14:creationId xmlns:p14="http://schemas.microsoft.com/office/powerpoint/2010/main" val="33989733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PA" dirty="0" smtClean="0"/>
              <a:t> Propiedad Elemento Unidad</a:t>
            </a:r>
            <a:endParaRPr lang="es-PA" dirty="0"/>
          </a:p>
        </p:txBody>
      </p:sp>
      <p:sp>
        <p:nvSpPr>
          <p:cNvPr id="9" name="8 Marcador de contenido"/>
          <p:cNvSpPr>
            <a:spLocks noGrp="1"/>
          </p:cNvSpPr>
          <p:nvPr>
            <p:ph idx="1"/>
          </p:nvPr>
        </p:nvSpPr>
        <p:spPr>
          <a:xfrm>
            <a:off x="685800" y="1981200"/>
            <a:ext cx="7848600" cy="4472136"/>
          </a:xfrm>
          <a:solidFill>
            <a:schemeClr val="bg2"/>
          </a:solidFill>
        </p:spPr>
        <p:txBody>
          <a:bodyPr/>
          <a:lstStyle/>
          <a:p>
            <a:pPr algn="just"/>
            <a:r>
              <a:rPr lang="es-PA" dirty="0" smtClean="0"/>
              <a:t>Existe un número racional denominado elemento unidad, que multiplicado por cualquier otro, da siempre este último.  El elemento unidad del producto es 1, representando por las fracciones de tipo </a:t>
            </a:r>
            <a:r>
              <a:rPr lang="es-PA" dirty="0" err="1" smtClean="0"/>
              <a:t>a/a</a:t>
            </a:r>
            <a:r>
              <a:rPr lang="es-PA" dirty="0" smtClean="0"/>
              <a:t> </a:t>
            </a:r>
          </a:p>
          <a:p>
            <a:pPr algn="just"/>
            <a:r>
              <a:rPr lang="es-PA" dirty="0" smtClean="0"/>
              <a:t>( numerador y denominador iguales).  Si se examina este tipo de  multiplicaciones, se plantea:  </a:t>
            </a:r>
            <a:r>
              <a:rPr lang="es-PA" u="sng" dirty="0" smtClean="0"/>
              <a:t>m</a:t>
            </a:r>
            <a:r>
              <a:rPr lang="es-PA" dirty="0" smtClean="0"/>
              <a:t> . </a:t>
            </a:r>
            <a:r>
              <a:rPr lang="es-PA" u="sng" dirty="0" smtClean="0"/>
              <a:t>a </a:t>
            </a:r>
            <a:r>
              <a:rPr lang="es-PA" dirty="0" smtClean="0"/>
              <a:t>= </a:t>
            </a:r>
            <a:r>
              <a:rPr lang="es-PA" u="sng" dirty="0" smtClean="0"/>
              <a:t>m</a:t>
            </a:r>
            <a:r>
              <a:rPr lang="es-PA" dirty="0" smtClean="0"/>
              <a:t> . </a:t>
            </a:r>
            <a:r>
              <a:rPr lang="es-PA" u="sng" dirty="0" smtClean="0"/>
              <a:t>a</a:t>
            </a:r>
          </a:p>
          <a:p>
            <a:pPr marL="0" indent="0" algn="just">
              <a:buNone/>
            </a:pPr>
            <a:r>
              <a:rPr lang="es-PA" dirty="0" smtClean="0"/>
              <a:t>                 n  . a    n.  a</a:t>
            </a:r>
          </a:p>
        </p:txBody>
      </p:sp>
    </p:spTree>
    <p:extLst>
      <p:ext uri="{BB962C8B-B14F-4D97-AF65-F5344CB8AC3E}">
        <p14:creationId xmlns:p14="http://schemas.microsoft.com/office/powerpoint/2010/main" val="7376496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tx2">
              <a:lumMod val="75000"/>
            </a:schemeClr>
          </a:solidFill>
        </p:spPr>
        <p:txBody>
          <a:bodyPr/>
          <a:lstStyle/>
          <a:p>
            <a:r>
              <a:rPr lang="es-PA" dirty="0" smtClean="0">
                <a:solidFill>
                  <a:schemeClr val="bg1"/>
                </a:solidFill>
              </a:rPr>
              <a:t>Elemento Unidad</a:t>
            </a:r>
            <a:endParaRPr lang="es-PA" dirty="0">
              <a:solidFill>
                <a:schemeClr val="bg1"/>
              </a:solidFill>
            </a:endParaRPr>
          </a:p>
        </p:txBody>
      </p:sp>
      <p:sp>
        <p:nvSpPr>
          <p:cNvPr id="3" name="2 Marcador de contenido"/>
          <p:cNvSpPr>
            <a:spLocks noGrp="1"/>
          </p:cNvSpPr>
          <p:nvPr>
            <p:ph idx="1"/>
          </p:nvPr>
        </p:nvSpPr>
        <p:spPr/>
        <p:txBody>
          <a:bodyPr/>
          <a:lstStyle/>
          <a:p>
            <a:r>
              <a:rPr lang="es-PA" dirty="0" smtClean="0"/>
              <a:t>Si se dividen numerador y denominador por a, es decir, si se elimina su factor común a, se tiene: </a:t>
            </a:r>
            <a:r>
              <a:rPr lang="es-PA" u="sng" dirty="0"/>
              <a:t>m</a:t>
            </a:r>
            <a:r>
              <a:rPr lang="es-PA" dirty="0"/>
              <a:t> . </a:t>
            </a:r>
            <a:r>
              <a:rPr lang="es-PA" u="sng" dirty="0"/>
              <a:t>a</a:t>
            </a:r>
            <a:r>
              <a:rPr lang="es-PA" dirty="0"/>
              <a:t> = </a:t>
            </a:r>
            <a:r>
              <a:rPr lang="es-PA" u="sng" dirty="0" smtClean="0"/>
              <a:t>m </a:t>
            </a:r>
            <a:r>
              <a:rPr lang="es-PA" dirty="0" smtClean="0"/>
              <a:t>. </a:t>
            </a:r>
            <a:r>
              <a:rPr lang="es-PA" u="sng" dirty="0" smtClean="0"/>
              <a:t>a</a:t>
            </a:r>
            <a:r>
              <a:rPr lang="es-PA" dirty="0" smtClean="0"/>
              <a:t> = </a:t>
            </a:r>
            <a:r>
              <a:rPr lang="es-PA" u="sng" dirty="0" smtClean="0"/>
              <a:t>m</a:t>
            </a:r>
            <a:endParaRPr lang="es-PA" u="sng" dirty="0"/>
          </a:p>
          <a:p>
            <a:pPr marL="0" indent="0">
              <a:buNone/>
            </a:pPr>
            <a:r>
              <a:rPr lang="es-PA" dirty="0" smtClean="0"/>
              <a:t>             </a:t>
            </a:r>
            <a:r>
              <a:rPr lang="es-PA" dirty="0"/>
              <a:t>n   </a:t>
            </a:r>
            <a:r>
              <a:rPr lang="es-PA" dirty="0" smtClean="0"/>
              <a:t>a     n   a     n</a:t>
            </a:r>
            <a:endParaRPr lang="es-PA" dirty="0"/>
          </a:p>
          <a:p>
            <a:pPr marL="0" indent="0">
              <a:buNone/>
            </a:pPr>
            <a:r>
              <a:rPr lang="es-PA" dirty="0" smtClean="0"/>
              <a:t>Como se observa , la multiplicación por 1 deja el otro multiplicando inalterado.</a:t>
            </a:r>
            <a:endParaRPr lang="es-PA" dirty="0"/>
          </a:p>
        </p:txBody>
      </p:sp>
      <p:pic>
        <p:nvPicPr>
          <p:cNvPr id="1026" name="Picture 2" descr="C:\Users\Portal_A\AppData\Local\Microsoft\Windows\Temporary Internet Files\Content.IE5\79749FZB\libro[1].jpg"/>
          <p:cNvPicPr>
            <a:picLocks noChangeAspect="1" noChangeArrowheads="1"/>
          </p:cNvPicPr>
          <p:nvPr/>
        </p:nvPicPr>
        <p:blipFill>
          <a:blip r:embed="rId3" cstate="print">
            <a:extLst>
              <a:ext uri="{BEBA8EAE-BF5A-486C-A8C5-ECC9F3942E4B}">
                <a14:imgProps xmlns:a14="http://schemas.microsoft.com/office/drawing/2010/main">
                  <a14:imgLayer r:embed="rId4">
                    <a14:imgEffect>
                      <a14:backgroundRemoval t="7500" b="93813" l="12925" r="93871">
                        <a14:foregroundMark x1="23518" y1="32813" x2="23518" y2="32813"/>
                        <a14:foregroundMark x1="26183" y1="48188" x2="25516" y2="50063"/>
                        <a14:foregroundMark x1="31446" y1="75938" x2="31446" y2="75938"/>
                        <a14:foregroundMark x1="32045" y1="64250" x2="32045" y2="64250"/>
                        <a14:foregroundMark x1="39973" y1="87625" x2="39973" y2="87625"/>
                        <a14:foregroundMark x1="47835" y1="85188" x2="47835" y2="85188"/>
                        <a14:foregroundMark x1="56362" y1="85188" x2="56362" y2="85188"/>
                        <a14:foregroundMark x1="66223" y1="83313" x2="66223" y2="83313"/>
                        <a14:foregroundMark x1="72152" y1="80875" x2="74151" y2="80875"/>
                        <a14:foregroundMark x1="76749" y1="80250" x2="76749" y2="80250"/>
                        <a14:foregroundMark x1="78081" y1="78375" x2="78081" y2="78375"/>
                        <a14:foregroundMark x1="80680" y1="77813" x2="80680" y2="77813"/>
                        <a14:foregroundMark x1="84677" y1="70375" x2="84677" y2="68563"/>
                        <a14:foregroundMark x1="84011" y1="63625" x2="84011" y2="52500"/>
                        <a14:foregroundMark x1="82678" y1="45750" x2="82012" y2="42625"/>
                        <a14:foregroundMark x1="78748" y1="35875" x2="78748" y2="35875"/>
                        <a14:foregroundMark x1="77415" y1="33375" x2="77415" y2="33375"/>
                        <a14:foregroundMark x1="74817" y1="22938" x2="70220" y2="19250"/>
                        <a14:foregroundMark x1="69554" y1="18625" x2="66889" y2="14875"/>
                        <a14:foregroundMark x1="64957" y1="13063" x2="47835" y2="13063"/>
                        <a14:foregroundMark x1="44570" y1="14875" x2="44570" y2="14875"/>
                        <a14:foregroundMark x1="44570" y1="14875" x2="44570" y2="14875"/>
                        <a14:foregroundMark x1="44570" y1="14875" x2="44570" y2="14875"/>
                        <a14:foregroundMark x1="31446" y1="22938" x2="31446" y2="22938"/>
                        <a14:foregroundMark x1="31446" y1="22938" x2="31446" y2="22938"/>
                        <a14:foregroundMark x1="23518" y1="26000" x2="23518" y2="26000"/>
                        <a14:foregroundMark x1="26183" y1="48188" x2="26183" y2="48188"/>
                        <a14:foregroundMark x1="24850" y1="59938" x2="24850" y2="59938"/>
                        <a14:foregroundMark x1="65623" y1="36500" x2="65623" y2="36500"/>
                        <a14:foregroundMark x1="57695" y1="33375" x2="57695" y2="33375"/>
                        <a14:foregroundMark x1="60959" y1="31563" x2="60959" y2="31563"/>
                        <a14:foregroundMark x1="61626" y1="40188" x2="61626" y2="40188"/>
                        <a14:foregroundMark x1="63624" y1="24125" x2="63624" y2="24125"/>
                        <a14:foregroundMark x1="55097" y1="24750" x2="55097" y2="24750"/>
                        <a14:foregroundMark x1="62292" y1="55563" x2="62292" y2="55563"/>
                        <a14:foregroundMark x1="69554" y1="48813" x2="69554" y2="48813"/>
                        <a14:foregroundMark x1="52432" y1="50688" x2="52432" y2="50688"/>
                        <a14:foregroundMark x1="66223" y1="63625" x2="66223" y2="63625"/>
                        <a14:backgroundMark x1="16322" y1="78375" x2="16322" y2="78375"/>
                        <a14:backgroundMark x1="18254" y1="61750" x2="18254" y2="61750"/>
                        <a14:backgroundMark x1="18254" y1="51875" x2="18254" y2="51875"/>
                        <a14:backgroundMark x1="22252" y1="13688" x2="22252" y2="13688"/>
                        <a14:backgroundMark x1="35376" y1="12438" x2="35376" y2="12438"/>
                        <a14:backgroundMark x1="87275" y1="14875" x2="87275" y2="14875"/>
                        <a14:backgroundMark x1="84011" y1="22938" x2="84011" y2="22938"/>
                        <a14:backgroundMark x1="85943" y1="34000" x2="85943" y2="34000"/>
                        <a14:backgroundMark x1="85276" y1="43250" x2="85276" y2="43250"/>
                        <a14:backgroundMark x1="87275" y1="55000" x2="87275" y2="55000"/>
                        <a14:backgroundMark x1="87941" y1="66063" x2="87941" y2="66063"/>
                        <a14:backgroundMark x1="89274" y1="83313" x2="89274" y2="83313"/>
                        <a14:backgroundMark x1="66223" y1="90750" x2="66223" y2="90750"/>
                        <a14:backgroundMark x1="18921" y1="87625" x2="18921" y2="87625"/>
                        <a14:backgroundMark x1="20253" y1="72250" x2="20253" y2="72250"/>
                        <a14:backgroundMark x1="18254" y1="43875" x2="18254" y2="43875"/>
                        <a14:backgroundMark x1="16322" y1="34625" x2="16322" y2="34625"/>
                        <a14:backgroundMark x1="77415" y1="10000" x2="77415" y2="10000"/>
                        <a14:backgroundMark x1="28115" y1="10000" x2="28115" y2="10000"/>
                        <a14:backgroundMark x1="42572" y1="11188" x2="42572" y2="11188"/>
                      </a14:backgroundRemoval>
                    </a14:imgEffect>
                  </a14:imgLayer>
                </a14:imgProps>
              </a:ext>
              <a:ext uri="{28A0092B-C50C-407E-A947-70E740481C1C}">
                <a14:useLocalDpi xmlns:a14="http://schemas.microsoft.com/office/drawing/2010/main" val="0"/>
              </a:ext>
            </a:extLst>
          </a:blip>
          <a:srcRect/>
          <a:stretch>
            <a:fillRect/>
          </a:stretch>
        </p:blipFill>
        <p:spPr bwMode="auto">
          <a:xfrm>
            <a:off x="5940152" y="4149080"/>
            <a:ext cx="2208718" cy="2354396"/>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97809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PA" dirty="0" smtClean="0"/>
              <a:t>Elemento Recíproco</a:t>
            </a:r>
            <a:endParaRPr lang="es-PA" dirty="0"/>
          </a:p>
        </p:txBody>
      </p:sp>
      <p:sp>
        <p:nvSpPr>
          <p:cNvPr id="6" name="5 Marcador de contenido"/>
          <p:cNvSpPr>
            <a:spLocks noGrp="1"/>
          </p:cNvSpPr>
          <p:nvPr>
            <p:ph idx="1"/>
          </p:nvPr>
        </p:nvSpPr>
        <p:spPr/>
        <p:txBody>
          <a:bodyPr/>
          <a:lstStyle/>
          <a:p>
            <a:pPr algn="just"/>
            <a:r>
              <a:rPr lang="es-PA" dirty="0" smtClean="0"/>
              <a:t>Para todo número racional existe otro, denominado recíproco, tal que la multiplicación de ambos da como resultado el elemento unidad.  El recíproco de una fracción es aquella que tiene numerador y denominador invertidos:</a:t>
            </a:r>
          </a:p>
          <a:p>
            <a:pPr algn="just"/>
            <a:r>
              <a:rPr lang="es-PA" u="sng" dirty="0" smtClean="0"/>
              <a:t>m </a:t>
            </a:r>
            <a:r>
              <a:rPr lang="es-PA" dirty="0" smtClean="0"/>
              <a:t>. </a:t>
            </a:r>
            <a:r>
              <a:rPr lang="es-PA" u="sng" dirty="0" smtClean="0"/>
              <a:t>n</a:t>
            </a:r>
            <a:r>
              <a:rPr lang="es-PA" dirty="0" smtClean="0"/>
              <a:t> = </a:t>
            </a:r>
            <a:r>
              <a:rPr lang="es-PA" u="sng" dirty="0" smtClean="0"/>
              <a:t>m</a:t>
            </a:r>
            <a:r>
              <a:rPr lang="es-PA" dirty="0" smtClean="0"/>
              <a:t> . </a:t>
            </a:r>
            <a:r>
              <a:rPr lang="es-PA" u="sng" dirty="0" smtClean="0"/>
              <a:t>n</a:t>
            </a:r>
            <a:r>
              <a:rPr lang="es-PA" dirty="0" smtClean="0"/>
              <a:t>= 1</a:t>
            </a:r>
          </a:p>
          <a:p>
            <a:pPr marL="0" indent="0" algn="just">
              <a:buNone/>
            </a:pPr>
            <a:r>
              <a:rPr lang="es-PA" dirty="0" smtClean="0"/>
              <a:t>   n .  m   </a:t>
            </a:r>
            <a:r>
              <a:rPr lang="es-PA" smtClean="0"/>
              <a:t>m</a:t>
            </a:r>
            <a:r>
              <a:rPr lang="es-PA" dirty="0" smtClean="0"/>
              <a:t> . </a:t>
            </a:r>
            <a:r>
              <a:rPr lang="es-PA" dirty="0"/>
              <a:t> </a:t>
            </a:r>
            <a:r>
              <a:rPr lang="es-PA" dirty="0" smtClean="0"/>
              <a:t>n</a:t>
            </a:r>
          </a:p>
          <a:p>
            <a:pPr marL="0" indent="0" algn="just">
              <a:buNone/>
            </a:pPr>
            <a:r>
              <a:rPr lang="es-PA" u="sng" dirty="0" smtClean="0"/>
              <a:t>    </a:t>
            </a:r>
            <a:endParaRPr lang="es-PA" u="sng" dirty="0"/>
          </a:p>
        </p:txBody>
      </p:sp>
    </p:spTree>
    <p:extLst>
      <p:ext uri="{BB962C8B-B14F-4D97-AF65-F5344CB8AC3E}">
        <p14:creationId xmlns:p14="http://schemas.microsoft.com/office/powerpoint/2010/main" val="1453972031"/>
      </p:ext>
    </p:extLst>
  </p:cSld>
  <p:clrMapOvr>
    <a:masterClrMapping/>
  </p:clrMapOvr>
  <p:timing>
    <p:tnLst>
      <p:par>
        <p:cTn id="1" dur="indefinite" restart="never" nodeType="tmRoot"/>
      </p:par>
    </p:tnLst>
  </p:timing>
</p:sld>
</file>

<file path=ppt/theme/theme1.xml><?xml version="1.0" encoding="utf-8"?>
<a:theme xmlns:a="http://schemas.openxmlformats.org/drawingml/2006/main" name="Plantilla de diseño de parque">
  <a:themeElements>
    <a:clrScheme name="Default Design 4">
      <a:dk1>
        <a:srgbClr val="000000"/>
      </a:dk1>
      <a:lt1>
        <a:srgbClr val="FFFFFF"/>
      </a:lt1>
      <a:dk2>
        <a:srgbClr val="5A867B"/>
      </a:dk2>
      <a:lt2>
        <a:srgbClr val="B7D760"/>
      </a:lt2>
      <a:accent1>
        <a:srgbClr val="F1F3CF"/>
      </a:accent1>
      <a:accent2>
        <a:srgbClr val="E9CC7A"/>
      </a:accent2>
      <a:accent3>
        <a:srgbClr val="FFFFFF"/>
      </a:accent3>
      <a:accent4>
        <a:srgbClr val="000000"/>
      </a:accent4>
      <a:accent5>
        <a:srgbClr val="F7F8E4"/>
      </a:accent5>
      <a:accent6>
        <a:srgbClr val="D3B96E"/>
      </a:accent6>
      <a:hlink>
        <a:srgbClr val="D1B4C8"/>
      </a:hlink>
      <a:folHlink>
        <a:srgbClr val="96C8D1"/>
      </a:folHlink>
    </a:clrScheme>
    <a:fontScheme name="Default Desig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5A867B"/>
        </a:dk2>
        <a:lt2>
          <a:srgbClr val="B7D760"/>
        </a:lt2>
        <a:accent1>
          <a:srgbClr val="F1F3CF"/>
        </a:accent1>
        <a:accent2>
          <a:srgbClr val="E9CC7A"/>
        </a:accent2>
        <a:accent3>
          <a:srgbClr val="FFFFFF"/>
        </a:accent3>
        <a:accent4>
          <a:srgbClr val="000000"/>
        </a:accent4>
        <a:accent5>
          <a:srgbClr val="F7F8E4"/>
        </a:accent5>
        <a:accent6>
          <a:srgbClr val="D3B96E"/>
        </a:accent6>
        <a:hlink>
          <a:srgbClr val="D1B4C8"/>
        </a:hlink>
        <a:folHlink>
          <a:srgbClr val="96C8D1"/>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Plantilla de diseño de parque</Template>
  <TotalTime>559</TotalTime>
  <Words>821</Words>
  <Application>Microsoft Office PowerPoint</Application>
  <PresentationFormat>Presentación en pantalla (4:3)</PresentationFormat>
  <Paragraphs>74</Paragraphs>
  <Slides>15</Slides>
  <Notes>1</Notes>
  <HiddenSlides>0</HiddenSlides>
  <MMClips>0</MMClips>
  <ScaleCrop>false</ScaleCrop>
  <HeadingPairs>
    <vt:vector size="4" baseType="variant">
      <vt:variant>
        <vt:lpstr>Tema</vt:lpstr>
      </vt:variant>
      <vt:variant>
        <vt:i4>1</vt:i4>
      </vt:variant>
      <vt:variant>
        <vt:lpstr>Títulos de diapositiva</vt:lpstr>
      </vt:variant>
      <vt:variant>
        <vt:i4>15</vt:i4>
      </vt:variant>
    </vt:vector>
  </HeadingPairs>
  <TitlesOfParts>
    <vt:vector size="16" baseType="lpstr">
      <vt:lpstr>Plantilla de diseño de parque</vt:lpstr>
      <vt:lpstr>Propiedades de la Multiplicación y la División</vt:lpstr>
      <vt:lpstr>Propiedades de la Multiplicación y División de fracciones</vt:lpstr>
      <vt:lpstr>Operación Interna</vt:lpstr>
      <vt:lpstr>Otras Propiedades</vt:lpstr>
      <vt:lpstr>Propiedad Asociativa</vt:lpstr>
      <vt:lpstr>Propiedad Conmutativa</vt:lpstr>
      <vt:lpstr> Propiedad Elemento Unidad</vt:lpstr>
      <vt:lpstr>Elemento Unidad</vt:lpstr>
      <vt:lpstr>Elemento Recíproco</vt:lpstr>
      <vt:lpstr>Elemento Recíproco</vt:lpstr>
      <vt:lpstr>Elemento Recíproco</vt:lpstr>
      <vt:lpstr>Elemento Recíproco</vt:lpstr>
      <vt:lpstr>Distributiva respecto a la Suma Algebraica</vt:lpstr>
      <vt:lpstr>Distributiva respecto a la Suma Algebraica</vt:lpstr>
      <vt:lpstr>Continuación .  Propiedad Distribuitiva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Propiedades de la Multiplicación y la División</dc:title>
  <dc:creator>Portal_A</dc:creator>
  <cp:lastModifiedBy>Portal_A</cp:lastModifiedBy>
  <cp:revision>48</cp:revision>
  <dcterms:created xsi:type="dcterms:W3CDTF">2016-03-15T16:13:53Z</dcterms:created>
  <dcterms:modified xsi:type="dcterms:W3CDTF">2016-05-04T13:30:56Z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TC100690463082</vt:lpwstr>
  </property>
</Properties>
</file>