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69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0D16D-C620-42C8-A5D9-A4720945AD44}" v="180" dt="2023-02-27T14:33:33.251"/>
    <p1510:client id="{699E7C9D-F08C-E4B7-8220-D3EA03310AB5}" v="175" dt="2023-02-27T20:32:18.160"/>
    <p1510:client id="{BCE682A2-0D1C-7543-6707-7987F5C09487}" v="976" dt="2023-03-01T19:37:13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2" y="29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86C71DCA-E3DA-4F38-A66A-D6DB45F0C9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4C53BD0-D319-41A6-B459-C68B317BD6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B6AC-BE30-4A1E-B1C2-11C0D3586F34}" type="datetimeFigureOut">
              <a:rPr lang="es-ES" smtClean="0"/>
              <a:pPr/>
              <a:t>27/4/23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8E3A32A-00CD-463B-9515-9F088BA6E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EEAC487-B3FF-486A-8793-9041C4C172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7ED90-78F1-43EB-ADB3-A6697A0B120C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7277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260D-A2CB-4A60-B964-B0EAAC469890}" type="datetimeFigureOut">
              <a:rPr lang="es-ES" noProof="0" smtClean="0"/>
              <a:pPr/>
              <a:t>27/4/23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47650-F839-47EB-BD66-81FAD4E86810}" type="slidenum">
              <a:rPr lang="es-ES" noProof="0" smtClean="0"/>
              <a:pPr/>
              <a:t>‹Nr.›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72456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47650-F839-47EB-BD66-81FAD4E8681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5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8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1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5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6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4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9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facebook.com/fundacionomartorrijosherrera/posts/1601663869948335/?locale2=ja_JP" TargetMode="External"/><Relationship Id="rId4" Type="http://schemas.openxmlformats.org/officeDocument/2006/relationships/hyperlink" Target="https://upload.wikimedia.org/wikipedia/commons/a/af/Robert_S._McNamara_and_General_Westmoreland_in_Vietnam_1965.png" TargetMode="External"/><Relationship Id="rId5" Type="http://schemas.openxmlformats.org/officeDocument/2006/relationships/hyperlink" Target="https://www.dw.com/es/las-intervenciones-de-eeuu-no-llevaron-democracia-a-latinoam%C3%A9rica/a-54846774" TargetMode="External"/><Relationship Id="rId6" Type="http://schemas.openxmlformats.org/officeDocument/2006/relationships/hyperlink" Target="https://historiahoy.com.ar/guerra-yom-kippur-n4366" TargetMode="External"/><Relationship Id="rId7" Type="http://schemas.openxmlformats.org/officeDocument/2006/relationships/hyperlink" Target="https://es.wikipedia.org/wiki/Acuerdos_SALT" TargetMode="External"/><Relationship Id="rId8" Type="http://schemas.openxmlformats.org/officeDocument/2006/relationships/hyperlink" Target="https://revistaedm.com/edm/15/una-historia-del-trotskismo-cubano-2-parte/" TargetMode="External"/><Relationship Id="rId9" Type="http://schemas.openxmlformats.org/officeDocument/2006/relationships/hyperlink" Target="https://pancanal.com/es/tratados-torrijos-carter/el-encuentro-que-marco-el-camino/" TargetMode="External"/><Relationship Id="rId10" Type="http://schemas.openxmlformats.org/officeDocument/2006/relationships/hyperlink" Target="https://www.laestrella.com.pa/nacional/211219/soberania-protectorado-nueva-politica-exterior" TargetMode="External"/><Relationship Id="rId11" Type="http://schemas.openxmlformats.org/officeDocument/2006/relationships/hyperlink" Target="https://historiahoy.com.ar/celine-odios-y-presitgios-n98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uestrotiempo.unav.edu/es/grandes-temas/jimmy-wales-wikipedia-conocimiento-democratic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="" xmlns:a16="http://schemas.microsoft.com/office/drawing/2014/main" id="{362D44EE-C852-4460-B8B5-C4F2BC205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 rtlCol="0">
            <a:normAutofit/>
          </a:bodyPr>
          <a:lstStyle/>
          <a:p>
            <a:r>
              <a:rPr lang="es-ES" sz="4800" b="1" dirty="0">
                <a:latin typeface="Times New Roman"/>
                <a:ea typeface="+mj-lt"/>
                <a:cs typeface="+mj-lt"/>
              </a:rPr>
              <a:t>El líder y el contexto internacional</a:t>
            </a:r>
            <a:endParaRPr lang="es-ES" sz="4800">
              <a:latin typeface="Times New Roman"/>
              <a:cs typeface="Times New Roman"/>
            </a:endParaRPr>
          </a:p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b="1">
                <a:latin typeface="Times New Roman"/>
                <a:cs typeface="Times New Roman"/>
              </a:rPr>
              <a:t>Lic. Tomasa De León Portal Educa Panamá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58970D8-8D1D-4B5C-894B-E871CC865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F227E5B6-9132-43CA-B503-37A18562A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3C2051E-A88D-48E5-BACF-AAED17892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7">
            <a:extLst>
              <a:ext uri="{FF2B5EF4-FFF2-40B4-BE49-F238E27FC236}">
                <a16:creationId xmlns="" xmlns:a16="http://schemas.microsoft.com/office/drawing/2014/main" id="{7821A508-2985-4905-874A-527429BAA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9">
            <a:extLst>
              <a:ext uri="{FF2B5EF4-FFF2-40B4-BE49-F238E27FC236}">
                <a16:creationId xmlns="" xmlns:a16="http://schemas.microsoft.com/office/drawing/2014/main" id="{D2929CB1-0E3C-4B2D-ADC5-0154FB33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n 5" descr="Foto en blanco y negro de una persona parado en una biblioteca&#10;&#10;Descripción generada automáticamente">
            <a:extLst>
              <a:ext uri="{FF2B5EF4-FFF2-40B4-BE49-F238E27FC236}">
                <a16:creationId xmlns="" xmlns:a16="http://schemas.microsoft.com/office/drawing/2014/main" id="{60DE547C-070B-D653-E0B0-E863568D9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4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5F2F0C84-BE8C-4DC2-A6D3-30349A801D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ECC649E-A527-3FA7-9B54-EED45EAE7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56" y="2438400"/>
            <a:ext cx="396556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2000" b="1" dirty="0">
                <a:latin typeface="Times New Roman"/>
                <a:ea typeface="+mn-lt"/>
                <a:cs typeface="+mn-lt"/>
              </a:rPr>
              <a:t>De este entorno muchos factores actuaron a favor de la causa panameña, particularmente aquellos asociados a la reclamación de justicia y el respeto al derecho internacional, la liberación y la autodeterminación de los pueblos. De este modo, conviene preguntarse si Omar Torrijos contribuyó con su liderazgo y su lucha a dimensionar esa cultura internacional de su tiempo o si,</a:t>
            </a:r>
            <a:endParaRPr lang="es-ES" sz="2000" b="1" dirty="0">
              <a:latin typeface="Times New Roman"/>
              <a:cs typeface="Times New Roman"/>
            </a:endParaRPr>
          </a:p>
          <a:p>
            <a:endParaRPr lang="es-ES" sz="1900"/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Un grupo de personas con traje formal&#10;&#10;Descripción generada automáticamente">
            <a:extLst>
              <a:ext uri="{FF2B5EF4-FFF2-40B4-BE49-F238E27FC236}">
                <a16:creationId xmlns="" xmlns:a16="http://schemas.microsoft.com/office/drawing/2014/main" id="{CC586ED3-37D4-2CE1-0C4F-DD4B0A03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4" r="10942" b="-2"/>
          <a:stretch/>
        </p:blipFill>
        <p:spPr>
          <a:xfrm>
            <a:off x="5496808" y="807593"/>
            <a:ext cx="5837439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748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5C8908E2-EE49-44D2-9428-A28D2312A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="" xmlns:a16="http://schemas.microsoft.com/office/drawing/2014/main" id="{514E1141-65DC-4F54-8399-7221AE6F83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960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DD75B897-7127-4AAC-A078-70739204B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="" xmlns:a16="http://schemas.microsoft.com/office/drawing/2014/main" id="{BDCFF188-DB07-46AA-A2B3-71E936EABE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: Shape 14">
            <a:extLst>
              <a:ext uri="{FF2B5EF4-FFF2-40B4-BE49-F238E27FC236}">
                <a16:creationId xmlns="" xmlns:a16="http://schemas.microsoft.com/office/drawing/2014/main" id="{215A9370-15D3-4C30-8BA1-2059A74C9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ED888B23-07FA-482A-96DF-47E31AF1A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B11E8CE-FB69-589D-DAD8-708B4CBC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22" y="2451340"/>
            <a:ext cx="4386530" cy="2730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2000" b="1" dirty="0" smtClean="0">
                <a:solidFill>
                  <a:schemeClr val="tx1">
                    <a:alpha val="55000"/>
                  </a:schemeClr>
                </a:solidFill>
                <a:latin typeface="Times New Roman"/>
                <a:ea typeface="+mn-lt"/>
                <a:cs typeface="+mn-lt"/>
              </a:rPr>
              <a:t>por </a:t>
            </a:r>
            <a:r>
              <a:rPr lang="es-ES" sz="2000" b="1" dirty="0">
                <a:solidFill>
                  <a:schemeClr val="tx1">
                    <a:alpha val="55000"/>
                  </a:schemeClr>
                </a:solidFill>
                <a:latin typeface="Times New Roman"/>
                <a:ea typeface="+mn-lt"/>
                <a:cs typeface="+mn-lt"/>
              </a:rPr>
              <a:t>el contrario, fueron los rasgos de esa cultura los que moldearon la visión y conducta del líder panameño, para actuar como lo hizo en la búsqueda de un objetivo superior, como fue la soberanía e integridad del territorio nacional.</a:t>
            </a:r>
            <a:endParaRPr lang="es-ES" sz="2000" b="1" dirty="0">
              <a:solidFill>
                <a:srgbClr val="000000">
                  <a:alpha val="55000"/>
                </a:srgbClr>
              </a:solidFill>
              <a:latin typeface="Times New Roman"/>
              <a:cs typeface="Times New Roman"/>
            </a:endParaRPr>
          </a:p>
          <a:p>
            <a:pPr algn="just"/>
            <a:endParaRPr lang="es-ES" sz="1700" dirty="0">
              <a:solidFill>
                <a:schemeClr val="tx1">
                  <a:alpha val="55000"/>
                </a:schemeClr>
              </a:solidFill>
            </a:endParaRPr>
          </a:p>
        </p:txBody>
      </p:sp>
      <p:pic>
        <p:nvPicPr>
          <p:cNvPr id="4" name="Imagen 4" descr="Vista de una ciudad desde lo alto de una montaña&#10;&#10;Descripción generada automáticamente">
            <a:extLst>
              <a:ext uri="{FF2B5EF4-FFF2-40B4-BE49-F238E27FC236}">
                <a16:creationId xmlns="" xmlns:a16="http://schemas.microsoft.com/office/drawing/2014/main" id="{88A7EAC9-2495-0325-C9B0-FDAE5BB96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13" r="-2" b="-2"/>
          <a:stretch/>
        </p:blipFill>
        <p:spPr>
          <a:xfrm>
            <a:off x="5410202" y="1676400"/>
            <a:ext cx="56387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CAB9E3-4271-B6E1-080D-AF88C4E8E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485" y="321734"/>
            <a:ext cx="6980048" cy="1135737"/>
          </a:xfrm>
        </p:spPr>
        <p:txBody>
          <a:bodyPr>
            <a:normAutofit/>
          </a:bodyPr>
          <a:lstStyle/>
          <a:p>
            <a:r>
              <a:rPr lang="es-ES" sz="3600">
                <a:latin typeface="Times New Roman"/>
                <a:ea typeface="+mj-lt"/>
                <a:cs typeface="+mj-lt"/>
              </a:rPr>
              <a:t>Imágenes de cortesía</a:t>
            </a:r>
            <a:endParaRPr lang="es-ES" sz="3600">
              <a:latin typeface="Times New Roman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33ABC635-EFE4-9239-5D11-45BDB76C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44" y="1294151"/>
            <a:ext cx="10890689" cy="61192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sz="800">
              <a:latin typeface="Times New Roman"/>
              <a:ea typeface="+mn-lt"/>
              <a:cs typeface="Times New Roman"/>
            </a:endParaRPr>
          </a:p>
          <a:p>
            <a:pPr marL="0" indent="0">
              <a:buNone/>
            </a:pPr>
            <a:r>
              <a:rPr lang="es-ES" sz="2000" b="1" dirty="0">
                <a:latin typeface="Times New Roman"/>
                <a:ea typeface="+mn-lt"/>
                <a:cs typeface="Times New Roman"/>
              </a:rPr>
              <a:t> Infografía</a:t>
            </a:r>
            <a:endParaRPr lang="es-ES" sz="2000" b="1" dirty="0">
              <a:cs typeface="Calibri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rId2"/>
              </a:rPr>
              <a:t>https://nuestrotiempo.unav.edu/es/grandes-temas/jimmy-wales-wikipedia-conocimiento-democratico</a:t>
            </a:r>
            <a:r>
              <a:rPr lang="es-ES" sz="1600" dirty="0">
                <a:ea typeface="+mn-lt"/>
                <a:cs typeface="+mn-lt"/>
              </a:rPr>
              <a:t> </a:t>
            </a:r>
            <a:endParaRPr lang="es-ES" sz="1600" b="1" dirty="0">
              <a:latin typeface="Times New Roman"/>
              <a:cs typeface="Times New Roman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rId3"/>
              </a:rPr>
              <a:t>https://m.facebook.com/fundacionomartorrijosherrera/posts/1601663869948335/?locale2=ja_JP</a:t>
            </a:r>
            <a:r>
              <a:rPr lang="es-ES" sz="1600" dirty="0">
                <a:ea typeface="+mn-lt"/>
                <a:cs typeface="+mn-lt"/>
              </a:rPr>
              <a:t>  </a:t>
            </a:r>
            <a:endParaRPr lang="es-ES">
              <a:ea typeface="+mn-lt"/>
              <a:cs typeface="+mn-lt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rId4"/>
              </a:rPr>
              <a:t>https://upload.wikimedia.org/wikipedia/commons/a/af/Robert_S._McNamara_and_General_Westmoreland_in_Vietnam_1965.png</a:t>
            </a:r>
            <a:r>
              <a:rPr lang="es-ES" sz="1600" dirty="0">
                <a:ea typeface="+mn-lt"/>
                <a:cs typeface="+mn-lt"/>
              </a:rPr>
              <a:t>  </a:t>
            </a:r>
            <a:endParaRPr lang="es-ES" dirty="0"/>
          </a:p>
          <a:p>
            <a:pPr algn="just"/>
            <a:r>
              <a:rPr lang="es-ES" sz="1600" dirty="0">
                <a:ea typeface="+mn-lt"/>
                <a:cs typeface="+mn-lt"/>
                <a:hlinkClick r:id="rId5"/>
              </a:rPr>
              <a:t>https://www.dw.com/es/las-intervenciones-de-eeuu-no-llevaron-democracia-a-latinoam%C3%A9rica/a-54846774</a:t>
            </a:r>
            <a:r>
              <a:rPr lang="es-ES" sz="1600" dirty="0">
                <a:ea typeface="+mn-lt"/>
                <a:cs typeface="+mn-lt"/>
              </a:rPr>
              <a:t>  </a:t>
            </a:r>
            <a:endParaRPr lang="es-ES"/>
          </a:p>
          <a:p>
            <a:pPr algn="just"/>
            <a:r>
              <a:rPr lang="es-ES" sz="1600" dirty="0">
                <a:ea typeface="+mn-lt"/>
                <a:cs typeface="+mn-lt"/>
                <a:hlinkClick r:id="rId6"/>
              </a:rPr>
              <a:t>https://historiahoy.com.ar/guerra-yom-kippur-n4366</a:t>
            </a:r>
            <a:r>
              <a:rPr lang="es-ES" sz="1600" dirty="0">
                <a:ea typeface="+mn-lt"/>
                <a:cs typeface="+mn-lt"/>
              </a:rPr>
              <a:t> </a:t>
            </a:r>
            <a:endParaRPr lang="es-ES">
              <a:cs typeface="Calibri" panose="020F0502020204030204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rId7"/>
              </a:rPr>
              <a:t>https://es.wikipedia.org/wiki/Acuerdos_SALT#/media/Archivo:Carter_Brezhnev_sign_SALT_II.jpg</a:t>
            </a:r>
            <a:r>
              <a:rPr lang="es-ES" sz="1600" dirty="0">
                <a:ea typeface="+mn-lt"/>
                <a:cs typeface="+mn-lt"/>
              </a:rPr>
              <a:t>  </a:t>
            </a:r>
            <a:endParaRPr lang="es-ES">
              <a:cs typeface="Calibri" panose="020F0502020204030204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"/>
              </a:rPr>
              <a:t>https://4.bp.blogspot.com/-qMkc57B2hIU/XDEVoGpX0NI/AAAAAAAAa0o/t3DvTp5Y9c4-QjNgWNbHEPihl_O9pW37QCLcBGAs/s1600/220px-Abimael_Guzm%2</a:t>
            </a:r>
            <a:r>
              <a:rPr lang="es-ES" sz="1600" dirty="0">
                <a:ea typeface="+mn-lt"/>
                <a:cs typeface="+mn-lt"/>
              </a:rPr>
              <a:t>  </a:t>
            </a:r>
            <a:endParaRPr lang="es-ES"/>
          </a:p>
          <a:p>
            <a:pPr algn="just"/>
            <a:r>
              <a:rPr lang="es-ES" sz="1600" dirty="0">
                <a:ea typeface="+mn-lt"/>
                <a:cs typeface="+mn-lt"/>
                <a:hlinkClick r:id="rId8"/>
              </a:rPr>
              <a:t>https://revistaedm.com/edm/15/una-historia-del-trotskismo-cubano-2-parte/</a:t>
            </a:r>
            <a:r>
              <a:rPr lang="es-ES" sz="1600" dirty="0">
                <a:ea typeface="+mn-lt"/>
                <a:cs typeface="+mn-lt"/>
              </a:rPr>
              <a:t>  </a:t>
            </a:r>
            <a:endParaRPr lang="es-ES">
              <a:cs typeface="Calibri" panose="020F0502020204030204"/>
            </a:endParaRPr>
          </a:p>
          <a:p>
            <a:pPr algn="just"/>
            <a:r>
              <a:rPr lang="es-ES" sz="1600" dirty="0">
                <a:ea typeface="+mn-lt"/>
                <a:cs typeface="+mn-lt"/>
                <a:hlinkClick r:id="rId9"/>
              </a:rPr>
              <a:t>https://pancanal.com/es/tratados-torrijos-carter/el-encuentro-que-marco-el-camino/</a:t>
            </a:r>
            <a:r>
              <a:rPr lang="es-ES" sz="1600" dirty="0">
                <a:ea typeface="+mn-lt"/>
                <a:cs typeface="+mn-lt"/>
              </a:rPr>
              <a:t> </a:t>
            </a:r>
            <a:endParaRPr lang="es-ES"/>
          </a:p>
          <a:p>
            <a:pPr algn="just"/>
            <a:r>
              <a:rPr lang="es-ES" sz="1600" dirty="0">
                <a:ea typeface="+mn-lt"/>
                <a:cs typeface="+mn-lt"/>
                <a:hlinkClick r:id="rId10"/>
              </a:rPr>
              <a:t>https://www.laestrella.com.pa/nacional/211219/soberania-protectorado-nueva-politica-exterior</a:t>
            </a:r>
            <a:r>
              <a:rPr lang="es-ES" sz="1600" dirty="0">
                <a:ea typeface="+mn-lt"/>
                <a:cs typeface="+mn-lt"/>
              </a:rPr>
              <a:t>  </a:t>
            </a:r>
            <a:endParaRPr lang="es-ES"/>
          </a:p>
          <a:p>
            <a:pPr algn="just"/>
            <a:r>
              <a:rPr lang="es-ES" sz="1600" dirty="0">
                <a:ea typeface="+mn-lt"/>
                <a:cs typeface="+mn-lt"/>
                <a:hlinkClick r:id="rId11"/>
              </a:rPr>
              <a:t>https://historiahoy.com.ar/celine-odios-y-presitgios-n988</a:t>
            </a:r>
            <a:endParaRPr lang="es-ES">
              <a:cs typeface="Calibri" panose="020F0502020204030204"/>
            </a:endParaRPr>
          </a:p>
          <a:p>
            <a:endParaRPr lang="es-ES" sz="1600" b="1" dirty="0">
              <a:latin typeface="Times New Roman"/>
              <a:cs typeface="Times New Roman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=""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6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="" xmlns:a16="http://schemas.microsoft.com/office/drawing/2014/main" id="{DF05ACD0-FF4A-4F8F-B5C5-6A4EBD0D1B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C9AFA28-B5ED-4346-9AF7-68A157F16C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1C65BC-85D3-A13F-6D09-25B46B07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08" y="1423695"/>
            <a:ext cx="4604501" cy="18142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Muchas Gracias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="" xmlns:a16="http://schemas.microsoft.com/office/drawing/2014/main" id="{5D47BAF7-598E-2E70-DE63-2754FA91B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0935" y="1419785"/>
            <a:ext cx="4018430" cy="40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=""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="" xmlns:a16="http://schemas.microsoft.com/office/drawing/2014/main" id="{770AE191-D2EA-45C9-A44D-830C188F74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23A0E4C1-B7A6-4637-AC51-4A5AE3841F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F4E8C039-CC58-44F3-8A7B-E0A934C1D0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445F8C75-0BDF-2D36-FD44-F95E0DE0E0B0}"/>
              </a:ext>
            </a:extLst>
          </p:cNvPr>
          <p:cNvSpPr txBox="1"/>
          <p:nvPr/>
        </p:nvSpPr>
        <p:spPr>
          <a:xfrm>
            <a:off x="8413" y="3067026"/>
            <a:ext cx="4050660" cy="32723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SV" sz="2000" b="1" spc="50" dirty="0">
                <a:latin typeface="Times New Roman"/>
                <a:cs typeface="Times New Roman"/>
              </a:rPr>
              <a:t>Un filósofo destacado expresó una vez que el hombre es él y sus circunstancias. De allí que las circunstancias en que actuó Torrijos ayuden a explicar mucho el carácter y alcance de su obra.</a:t>
            </a:r>
            <a:endParaRPr lang="es-SV" sz="2000" dirty="0">
              <a:latin typeface="Times New Roman"/>
              <a:cs typeface="Times New Roman"/>
            </a:endParaRPr>
          </a:p>
        </p:txBody>
      </p:sp>
      <p:pic>
        <p:nvPicPr>
          <p:cNvPr id="3" name="Imagen 3">
            <a:extLst>
              <a:ext uri="{FF2B5EF4-FFF2-40B4-BE49-F238E27FC236}">
                <a16:creationId xmlns="" xmlns:a16="http://schemas.microsoft.com/office/drawing/2014/main" id="{6DC7C07B-66F1-7679-938D-6F1C198B4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65" y="1275902"/>
            <a:ext cx="5974070" cy="44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6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23E547B5-89CF-4EC0-96DE-25771AED0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3F0B8CEB-8279-4E5E-A0CE-1FC9F71736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77865FB2-FB65-CEFC-609B-298890E2D4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" r="2" b="1913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D414D8C-5A02-DEBA-EFB0-0B0171D1C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2000" b="1" dirty="0">
                <a:latin typeface="Times New Roman"/>
                <a:ea typeface="+mn-lt"/>
                <a:cs typeface="+mn-lt"/>
              </a:rPr>
              <a:t>Omar Torrijos asumió el gobierno y la lucha por los nuevos tratados del Canal de Panamá, en un período y contexto marcados por una gran convulsión e intensidad en las relaciones internacionales, productos de la búsqueda de la hegemonía político militar, así como de las demandas y procesos liberadores por parte de diversos países y regiones en el mundo.</a:t>
            </a:r>
            <a:endParaRPr lang="es-ES" sz="2000" b="1">
              <a:latin typeface="Times New Roman"/>
              <a:cs typeface="Times New Roman"/>
            </a:endParaRPr>
          </a:p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8255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641876A-211B-E619-C8B0-4FE9689A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NI" sz="2000" b="1" dirty="0">
                <a:latin typeface="Times New Roman"/>
                <a:cs typeface="Times New Roman"/>
              </a:rPr>
              <a:t>Un signos del </a:t>
            </a:r>
            <a:r>
              <a:rPr lang="es-NI" sz="2000" b="1" dirty="0" smtClean="0">
                <a:latin typeface="Times New Roman"/>
                <a:cs typeface="Times New Roman"/>
              </a:rPr>
              <a:t>momento era </a:t>
            </a:r>
            <a:r>
              <a:rPr lang="es-NI" sz="2000" b="1" dirty="0">
                <a:latin typeface="Times New Roman"/>
                <a:cs typeface="Times New Roman"/>
              </a:rPr>
              <a:t>la convivencia internacional bajo los efectos de la guerra fría y la distensión, generados por la bipolaridad y mutuas amenazas provocadas por Estados Unidos y la Unión Soviética, las dos  superpotencias que nacieron reforzadas de la segunda guerra mundial.</a:t>
            </a:r>
          </a:p>
        </p:txBody>
      </p:sp>
      <p:sp>
        <p:nvSpPr>
          <p:cNvPr id="6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EE74D33E-CA13-1ACA-05BA-DEFC410D5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4" r="3" b="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4314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3271ABC-9919-0809-2636-734DC3D2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sz="2000" b="1" dirty="0">
                <a:latin typeface="Times New Roman"/>
                <a:ea typeface="+mn-lt"/>
                <a:cs typeface="+mn-lt"/>
              </a:rPr>
              <a:t>Una de estas manifestaciones se asocia a las reiteradas intervenciones de Estados Unidos en países del área (República Dominicana, Guatemala, Panamá, Cuba, Granada), la guerra de Vietnam y la derrota de los Estados Unidos; la presencia e influencia en la región de </a:t>
            </a:r>
            <a:r>
              <a:rPr lang="es-ES" sz="2000" b="1" dirty="0" smtClean="0">
                <a:latin typeface="Times New Roman"/>
                <a:ea typeface="+mn-lt"/>
                <a:cs typeface="+mn-lt"/>
              </a:rPr>
              <a:t>Cuba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, que había optado por el sistema socialista; </a:t>
            </a:r>
            <a:endParaRPr lang="es-ES" sz="2000" b="1" dirty="0">
              <a:latin typeface="Times New Roman"/>
              <a:cs typeface="Times New Roman"/>
            </a:endParaRPr>
          </a:p>
          <a:p>
            <a:endParaRPr lang="es-ES" sz="1800" dirty="0"/>
          </a:p>
        </p:txBody>
      </p:sp>
      <p:pic>
        <p:nvPicPr>
          <p:cNvPr id="4" name="Imagen 4" descr="Un grupo de personas posando con uniforme militar&#10;&#10;Descripción generada automáticamente">
            <a:extLst>
              <a:ext uri="{FF2B5EF4-FFF2-40B4-BE49-F238E27FC236}">
                <a16:creationId xmlns="" xmlns:a16="http://schemas.microsoft.com/office/drawing/2014/main" id="{E35958F9-7E53-65A7-C1FF-2D45996B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15" r="30810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69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374BDD-ED26-80F3-FD40-D12937B0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39" y="2438400"/>
            <a:ext cx="418122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endParaRPr lang="es-ES" sz="2000" b="1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s-ES" sz="2000" b="1" dirty="0">
                <a:latin typeface="Times New Roman"/>
                <a:ea typeface="+mn-lt"/>
                <a:cs typeface="+mn-lt"/>
              </a:rPr>
              <a:t>el control de la carrera armamentista mediante el SALT (</a:t>
            </a:r>
            <a:r>
              <a:rPr lang="es-ES" sz="2000" b="1" dirty="0" err="1">
                <a:latin typeface="Times New Roman"/>
                <a:ea typeface="+mn-lt"/>
                <a:cs typeface="+mn-lt"/>
              </a:rPr>
              <a:t>strategic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s-ES" sz="2000" b="1" dirty="0" err="1">
                <a:latin typeface="Times New Roman"/>
                <a:ea typeface="+mn-lt"/>
                <a:cs typeface="+mn-lt"/>
              </a:rPr>
              <a:t>Arms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s-ES" sz="2000" b="1" dirty="0" err="1">
                <a:latin typeface="Times New Roman"/>
                <a:ea typeface="+mn-lt"/>
                <a:cs typeface="+mn-lt"/>
              </a:rPr>
              <a:t>limitations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s-ES" sz="2000" b="1" dirty="0" err="1">
                <a:latin typeface="Times New Roman"/>
                <a:ea typeface="+mn-lt"/>
                <a:cs typeface="+mn-lt"/>
              </a:rPr>
              <a:t>Talks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); el proceso descolonizador de países en África y Asia; la organización del Movimiento de los Países No Alineados; el surgimiento de los</a:t>
            </a:r>
            <a:endParaRPr lang="es-ES" sz="2000" b="1" dirty="0">
              <a:latin typeface="Times New Roman"/>
              <a:cs typeface="Times New Roman"/>
            </a:endParaRPr>
          </a:p>
          <a:p>
            <a:endParaRPr lang="es-ES" sz="2000">
              <a:latin typeface="Times New Roman"/>
              <a:cs typeface="Times New Roman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=""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6" descr="Un grupo de personas con traje formal&#10;&#10;Descripción generada automáticamente">
            <a:extLst>
              <a:ext uri="{FF2B5EF4-FFF2-40B4-BE49-F238E27FC236}">
                <a16:creationId xmlns="" xmlns:a16="http://schemas.microsoft.com/office/drawing/2014/main" id="{A4AB88EA-0003-F394-8F81-633E4C2A4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4" r="10942" b="-2"/>
          <a:stretch/>
        </p:blipFill>
        <p:spPr>
          <a:xfrm>
            <a:off x="5496808" y="807593"/>
            <a:ext cx="5837439" cy="5239568"/>
          </a:xfrm>
          <a:prstGeom prst="rect">
            <a:avLst/>
          </a:prstGeom>
          <a:effectLst/>
        </p:spPr>
      </p:pic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0ABC9BD6-108E-C3F3-E6DF-032EC7E878A2}"/>
              </a:ext>
            </a:extLst>
          </p:cNvPr>
          <p:cNvSpPr txBox="1">
            <a:spLocks/>
          </p:cNvSpPr>
          <p:nvPr/>
        </p:nvSpPr>
        <p:spPr>
          <a:xfrm>
            <a:off x="899957" y="803963"/>
            <a:ext cx="6681225" cy="38564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b="0" dirty="0">
              <a:latin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659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180DE06-7362-4888-AADA-7AADD57AC4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EFF6C1-1437-5BCB-285F-DB83C3369E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15724" y="679730"/>
            <a:ext cx="438765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s-ES_tradnl" sz="2000" b="1" kern="1200" dirty="0">
                <a:latin typeface="Times New Roman"/>
                <a:cs typeface="Times New Roman"/>
              </a:rPr>
              <a:t>países del Tercer Mundo que se manifiesta en las Naciones Unidas como el Grupo de los 77; la tensa paz en el Oriente Medio después de la guerra de Yom Kippur; la existencia de movimientos libertarios en Nicaragua, El Salvador y Guatemala. También se fortalecía la conciencia de reivindicar los recursos patrimoniales de los países en proceso de desarrollo (petróleo, banano, Canal de Panamá).</a:t>
            </a:r>
            <a:endParaRPr lang="es-ES"/>
          </a:p>
          <a:p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Un barco en el desierto&#10;&#10;Descripción generada automáticamente">
            <a:extLst>
              <a:ext uri="{FF2B5EF4-FFF2-40B4-BE49-F238E27FC236}">
                <a16:creationId xmlns="" xmlns:a16="http://schemas.microsoft.com/office/drawing/2014/main" id="{0A01C0FB-0E23-7564-0C91-3606D535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97" y="1557053"/>
            <a:ext cx="5608830" cy="37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7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Arc 10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F3E5E28D-FFE4-9C59-506A-DCA4298C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916885"/>
            <a:ext cx="4777381" cy="285448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727770A-8A72-A737-68EB-C498EEB5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2000" b="1" dirty="0">
                <a:latin typeface="Times New Roman"/>
                <a:ea typeface="+mn-lt"/>
                <a:cs typeface="+mn-lt"/>
              </a:rPr>
              <a:t>Además, la presencia de gobiernos militares de diferentes signos ideológicos en una buena parte de la región  fue una característica dominante del momento en: Argentina, Bolivia, Brasil, Nicaragua, Guatemala, el Salvador, Honduras, Chile. Perú, Ecuador,  Panamá, Paraguay. También sectores de la sociedad se armaron a través de grupos guerrilleros de diferentes tendencias (castristas, chinos, soviéticos, </a:t>
            </a:r>
            <a:r>
              <a:rPr lang="es-ES" sz="2000" b="1" dirty="0" err="1">
                <a:latin typeface="Times New Roman"/>
                <a:ea typeface="+mn-lt"/>
                <a:cs typeface="+mn-lt"/>
              </a:rPr>
              <a:t>trotkistas</a:t>
            </a:r>
            <a:r>
              <a:rPr lang="es-ES" sz="2000" b="1" dirty="0">
                <a:latin typeface="Times New Roman"/>
                <a:ea typeface="+mn-lt"/>
                <a:cs typeface="+mn-lt"/>
              </a:rPr>
              <a:t>, etc.)</a:t>
            </a:r>
            <a:endParaRPr lang="es-ES" sz="2000" b="1" dirty="0">
              <a:latin typeface="Times New Roman"/>
              <a:cs typeface="Times New Roman"/>
            </a:endParaRPr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85124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="" xmlns:a16="http://schemas.microsoft.com/office/drawing/2014/main" id="{4044BEB2-BBC0-66A4-4C6B-6C34247AE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" r="-1" b="-1"/>
          <a:stretch/>
        </p:blipFill>
        <p:spPr>
          <a:xfrm>
            <a:off x="1" y="10"/>
            <a:ext cx="6936390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5FDF4720-5445-47BE-89FE-E40D1AE6F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="" xmlns:a16="http://schemas.microsoft.com/office/drawing/2014/main" id="{AC8710B4-A815-4082-9E4F-F13A00070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1CECC83-7029-1296-A40E-CDCA3E9A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s-ES" sz="2000" dirty="0">
                <a:latin typeface="Times New Roman"/>
                <a:ea typeface="+mn-lt"/>
                <a:cs typeface="+mn-lt"/>
              </a:rPr>
              <a:t>que actuaron en entornos rurales y urbanos, como: las FARC y el M-19, en Colombia; Sendero Luminoso, en Perú; Montoneros, en Argentina; Movimiento de Izquierda Revolucionaria- MIR- chile; Tupamaros, en Uruguay; Unidad Revolucionaria Nacional, en Guatemala; Frente Sandinista de Liberación Nacional (FSELN), en Nicaragua; Fuerzas Populares Farabundo Martí, en El Salvador, entre otros. </a:t>
            </a:r>
            <a:endParaRPr lang="es-ES" sz="2000" dirty="0">
              <a:latin typeface="Times New Roman"/>
              <a:cs typeface="Times New Roman"/>
            </a:endParaRPr>
          </a:p>
          <a:p>
            <a:endParaRPr lang="es-ES"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639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9</TotalTime>
  <Words>466</Words>
  <Application>Microsoft Macintosh PowerPoint</Application>
  <PresentationFormat>Panorámica</PresentationFormat>
  <Paragraphs>29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El líder y el contexto internacional </vt:lpstr>
      <vt:lpstr>Presentación de PowerPoint</vt:lpstr>
      <vt:lpstr>Presentación de PowerPoint</vt:lpstr>
      <vt:lpstr>Un signos del momento era la convivencia internacional bajo los efectos de la guerra fría y la distensión, generados por la bipolaridad y mutuas amenazas provocadas por Estados Unidos y la Unión Soviética, las dos  superpotencias que nacieron reforzadas de la segunda guerra mundial.</vt:lpstr>
      <vt:lpstr>Presentación de PowerPoint</vt:lpstr>
      <vt:lpstr>Presentación de PowerPoint</vt:lpstr>
      <vt:lpstr>países del Tercer Mundo que se manifiesta en las Naciones Unidas como el Grupo de los 77; la tensa paz en el Oriente Medio después de la guerra de Yom Kippur; la existencia de movimientos libertarios en Nicaragua, El Salvador y Guatemala. También se fortalecía la conciencia de reivindicar los recursos patrimoniales de los países en proceso de desarrollo (petróleo, banano, Canal de Panamá).  </vt:lpstr>
      <vt:lpstr>Presentación de PowerPoint</vt:lpstr>
      <vt:lpstr>Presentación de PowerPoint</vt:lpstr>
      <vt:lpstr>Presentación de PowerPoint</vt:lpstr>
      <vt:lpstr>Presentación de PowerPoint</vt:lpstr>
      <vt:lpstr>Imágenes de cortesía</vt:lpstr>
      <vt:lpstr>Muchas Gracias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Juan_Borace</dc:creator>
  <cp:lastModifiedBy>Usuario de Microsoft Office</cp:lastModifiedBy>
  <cp:revision>1052</cp:revision>
  <dcterms:created xsi:type="dcterms:W3CDTF">2023-02-27T13:16:33Z</dcterms:created>
  <dcterms:modified xsi:type="dcterms:W3CDTF">2023-04-27T19:45:04Z</dcterms:modified>
</cp:coreProperties>
</file>