
<file path=[Content_Types].xml><?xml version="1.0" encoding="utf-8"?>
<Types xmlns="http://schemas.openxmlformats.org/package/2006/content-types">
  <Default Extension="png" ContentType="image/png"/>
  <Default Extension="mp3" ContentType="audio/mp3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4" r:id="rId2"/>
    <p:sldMasterId id="2147483756" r:id="rId3"/>
    <p:sldMasterId id="2147483768" r:id="rId4"/>
    <p:sldMasterId id="2147483780" r:id="rId5"/>
    <p:sldMasterId id="2147483816" r:id="rId6"/>
    <p:sldMasterId id="2147483828" r:id="rId7"/>
    <p:sldMasterId id="2147483852" r:id="rId8"/>
    <p:sldMasterId id="2147483864" r:id="rId9"/>
  </p:sldMasterIdLst>
  <p:notesMasterIdLst>
    <p:notesMasterId r:id="rId24"/>
  </p:notesMasterIdLst>
  <p:sldIdLst>
    <p:sldId id="256" r:id="rId10"/>
    <p:sldId id="259" r:id="rId11"/>
    <p:sldId id="257" r:id="rId12"/>
    <p:sldId id="258" r:id="rId13"/>
    <p:sldId id="260" r:id="rId14"/>
    <p:sldId id="273" r:id="rId15"/>
    <p:sldId id="263" r:id="rId16"/>
    <p:sldId id="264" r:id="rId17"/>
    <p:sldId id="269" r:id="rId18"/>
    <p:sldId id="270" r:id="rId19"/>
    <p:sldId id="262" r:id="rId20"/>
    <p:sldId id="261" r:id="rId21"/>
    <p:sldId id="271" r:id="rId22"/>
    <p:sldId id="272" r:id="rId23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4660"/>
  </p:normalViewPr>
  <p:slideViewPr>
    <p:cSldViewPr>
      <p:cViewPr>
        <p:scale>
          <a:sx n="68" d="100"/>
          <a:sy n="68" d="100"/>
        </p:scale>
        <p:origin x="-133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D65B8-A43C-4854-9A1E-36FFCF60BD01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DA643-5ADE-4CA4-BF04-A3534166E22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4954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A643-5ADE-4CA4-BF04-A3534166E229}" type="slidenum">
              <a:rPr lang="es-PA" smtClean="0"/>
              <a:t>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2069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A643-5ADE-4CA4-BF04-A3534166E229}" type="slidenum">
              <a:rPr lang="es-PA" smtClean="0"/>
              <a:t>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05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A643-5ADE-4CA4-BF04-A3534166E229}" type="slidenum">
              <a:rPr lang="es-PA" smtClean="0"/>
              <a:t>11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6954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816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9105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464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18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400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410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635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11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123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558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870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1603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PA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06AAAC8-4433-49DC-9F59-74741FB02717}" type="datetimeFigureOut">
              <a:rPr lang="es-PA" smtClean="0"/>
              <a:t>11/26/2011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3DF46D-82F2-4EF7-8787-CDD089690B15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yulissacontreras@educapanama.edu.pa" TargetMode="External"/><Relationship Id="rId3" Type="http://schemas.openxmlformats.org/officeDocument/2006/relationships/slideLayout" Target="../slideLayouts/slideLayout83.xml"/><Relationship Id="rId7" Type="http://schemas.openxmlformats.org/officeDocument/2006/relationships/hyperlink" Target="mailto:brida0876@hotmail.es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audio" Target="../media/audio1.bin"/><Relationship Id="rId5" Type="http://schemas.openxmlformats.org/officeDocument/2006/relationships/image" Target="../media/image15.jpeg"/><Relationship Id="rId10" Type="http://schemas.openxmlformats.org/officeDocument/2006/relationships/image" Target="../media/image17.png"/><Relationship Id="rId4" Type="http://schemas.openxmlformats.org/officeDocument/2006/relationships/audio" Target="../media/audio1.bin"/><Relationship Id="rId9" Type="http://schemas.openxmlformats.org/officeDocument/2006/relationships/image" Target="../media/image1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gif"/><Relationship Id="rId5" Type="http://schemas.openxmlformats.org/officeDocument/2006/relationships/slide" Target="slide2.xml"/><Relationship Id="rId4" Type="http://schemas.openxmlformats.org/officeDocument/2006/relationships/audio" Target="../media/audio1.bin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audio" Target="../media/audio1.bin"/><Relationship Id="rId10" Type="http://schemas.openxmlformats.org/officeDocument/2006/relationships/audio" Target="../media/audio1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mailto:yulissacontreras@educapanama.edu.pa" TargetMode="External"/><Relationship Id="rId11" Type="http://schemas.openxmlformats.org/officeDocument/2006/relationships/audio" Target="../media/audio1.bin"/><Relationship Id="rId5" Type="http://schemas.openxmlformats.org/officeDocument/2006/relationships/hyperlink" Target="mailto:brida0876@hotmail.es" TargetMode="External"/><Relationship Id="rId10" Type="http://schemas.openxmlformats.org/officeDocument/2006/relationships/image" Target="../media/image17.png"/><Relationship Id="rId4" Type="http://schemas.openxmlformats.org/officeDocument/2006/relationships/audio" Target="../media/audio1.bin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5.gif"/><Relationship Id="rId4" Type="http://schemas.openxmlformats.org/officeDocument/2006/relationships/audio" Target="../media/audio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audio" Target="../media/audio2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6.gif"/><Relationship Id="rId5" Type="http://schemas.openxmlformats.org/officeDocument/2006/relationships/slide" Target="slide1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7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audio" Target="../media/media1.mp3"/><Relationship Id="rId16" Type="http://schemas.openxmlformats.org/officeDocument/2006/relationships/slide" Target="slide11.xml"/><Relationship Id="rId20" Type="http://schemas.openxmlformats.org/officeDocument/2006/relationships/image" Target="../media/image16.gif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slide" Target="slide7.xml"/><Relationship Id="rId5" Type="http://schemas.openxmlformats.org/officeDocument/2006/relationships/audio" Target="../media/audio1.bin"/><Relationship Id="rId15" Type="http://schemas.openxmlformats.org/officeDocument/2006/relationships/slide" Target="slide12.xml"/><Relationship Id="rId10" Type="http://schemas.openxmlformats.org/officeDocument/2006/relationships/slide" Target="slide6.xml"/><Relationship Id="rId19" Type="http://schemas.openxmlformats.org/officeDocument/2006/relationships/image" Target="../media/image19.gif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10" Type="http://schemas.openxmlformats.org/officeDocument/2006/relationships/audio" Target="../media/audio1.bin"/><Relationship Id="rId4" Type="http://schemas.openxmlformats.org/officeDocument/2006/relationships/audio" Target="../media/audio1.bin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2.gif"/><Relationship Id="rId4" Type="http://schemas.openxmlformats.org/officeDocument/2006/relationships/audio" Target="../media/audio1.bin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46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audio" Target="../media/audio1.bin"/><Relationship Id="rId4" Type="http://schemas.openxmlformats.org/officeDocument/2006/relationships/audio" Target="../media/audio1.bin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6.gif"/><Relationship Id="rId5" Type="http://schemas.openxmlformats.org/officeDocument/2006/relationships/slide" Target="slide2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27.gif"/><Relationship Id="rId12" Type="http://schemas.openxmlformats.org/officeDocument/2006/relationships/audio" Target="../media/audio1.bin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youtube.com/watch?v=F2uN3Nr7Yok&amp;feature=related" TargetMode="External"/><Relationship Id="rId11" Type="http://schemas.openxmlformats.org/officeDocument/2006/relationships/image" Target="../media/image28.gif"/><Relationship Id="rId5" Type="http://schemas.openxmlformats.org/officeDocument/2006/relationships/hyperlink" Target="http://www.dad.uncu.edu.ar/upload/El%20Mundo%20de%20Sofia.pdf" TargetMode="External"/><Relationship Id="rId10" Type="http://schemas.openxmlformats.org/officeDocument/2006/relationships/image" Target="../media/image17.png"/><Relationship Id="rId4" Type="http://schemas.openxmlformats.org/officeDocument/2006/relationships/audio" Target="../media/audio1.bin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gif"/><Relationship Id="rId5" Type="http://schemas.openxmlformats.org/officeDocument/2006/relationships/audio" Target="../media/audio1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search?q=imagenes+de+la+epoca+de+socrates&amp;hl=es&amp;biw=1366&amp;bih=585&amp;prmd=ivns&amp;tbm=isch&amp;tbo=u&amp;source=univ&amp;sa=X&amp;ei=oF4kTuePDqfr0gHGr6HWAw&amp;sqi=2&amp;ved=0CCAQsAQ" TargetMode="Externa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7.xml"/><Relationship Id="rId7" Type="http://schemas.openxmlformats.org/officeDocument/2006/relationships/hyperlink" Target="http://www.google.es/search?hl=es&amp;tbm=isch&amp;sa=1&amp;q=imagenes+de+sofistas&amp;oq=imagenes+de+sofistas&amp;aq=f&amp;aqi=g1&amp;aql=&amp;gs_sm=s&amp;gs_upl=208061l211893l0l214018l14l14l1l3l3l0l309l1441l3.5.1.1l10&amp;bav=on.2,or.r_gc.r_pw.&amp;biw=1366&amp;bih=585&amp;cad=h" TargetMode="External"/><Relationship Id="rId12" Type="http://schemas.openxmlformats.org/officeDocument/2006/relationships/image" Target="../media/image3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google.es/search?q=imagenes+de+socrates&amp;hl=es&amp;biw=1366&amp;bih=585&amp;prmd=ivns&amp;tbm=isch&amp;tbo=u&amp;source=univ&amp;sa=X&amp;ei=Rl0kTrPVCpO40AH_g8ilAw&amp;ved=0CBwQsAQ" TargetMode="External"/><Relationship Id="rId11" Type="http://schemas.openxmlformats.org/officeDocument/2006/relationships/image" Target="../media/image16.gif"/><Relationship Id="rId5" Type="http://schemas.openxmlformats.org/officeDocument/2006/relationships/hyperlink" Target="http://www.buenastareas.com/ensayos/Socrates-y-Sofistas-Diferencias/728637.html" TargetMode="External"/><Relationship Id="rId15" Type="http://schemas.openxmlformats.org/officeDocument/2006/relationships/audio" Target="../media/audio1.bin"/><Relationship Id="rId10" Type="http://schemas.openxmlformats.org/officeDocument/2006/relationships/slide" Target="slide2.xml"/><Relationship Id="rId4" Type="http://schemas.openxmlformats.org/officeDocument/2006/relationships/audio" Target="../media/audio1.bin"/><Relationship Id="rId9" Type="http://schemas.openxmlformats.org/officeDocument/2006/relationships/hyperlink" Target="http://www.youtube.com/watch?v=gZL8pnC9Ric" TargetMode="External"/><Relationship Id="rId1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640960" cy="529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CuadroTexto"/>
          <p:cNvSpPr txBox="1"/>
          <p:nvPr/>
        </p:nvSpPr>
        <p:spPr>
          <a:xfrm>
            <a:off x="212399" y="5103705"/>
            <a:ext cx="475252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A" dirty="0" smtClean="0">
                <a:solidFill>
                  <a:srgbClr val="C00000"/>
                </a:solidFill>
              </a:rPr>
              <a:t>AUTOR(A): JULISSA CONTRERAS P</a:t>
            </a:r>
          </a:p>
          <a:p>
            <a:r>
              <a:rPr lang="es-PA" dirty="0" smtClean="0">
                <a:solidFill>
                  <a:srgbClr val="C00000"/>
                </a:solidFill>
              </a:rPr>
              <a:t>TEMA: LA ETICA DE SOCRATES</a:t>
            </a:r>
          </a:p>
          <a:p>
            <a:r>
              <a:rPr lang="es-PA" dirty="0" smtClean="0">
                <a:solidFill>
                  <a:srgbClr val="C00000"/>
                </a:solidFill>
              </a:rPr>
              <a:t>CONTACTO:</a:t>
            </a:r>
          </a:p>
          <a:p>
            <a:r>
              <a:rPr lang="es-PA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brida0876@hotmail.es</a:t>
            </a:r>
            <a:r>
              <a:rPr lang="es-P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s-PA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yulissacontreras@educapanama.edu.pa</a:t>
            </a:r>
            <a:endParaRPr lang="es-P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http://edasgomezresources.wikispaces.com/file/view/ClickHereAnimated.gif/217845256/ClickHereAnimated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56" y="6012022"/>
            <a:ext cx="104411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7296" y="141890"/>
            <a:ext cx="9096703" cy="14465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MAS SABIO ES EL QUE SABE </a:t>
            </a:r>
          </a:p>
          <a:p>
            <a:pPr algn="ctr"/>
            <a:r>
              <a:rPr lang="es-E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QUE NADA SABE </a:t>
            </a:r>
            <a:endParaRPr lang="es-E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13 - variados - theme from - kenny 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93">
        <p:dissolve/>
        <p:sndAc>
          <p:stSnd>
            <p:snd r:embed="rId4" name="bomb.wav"/>
          </p:stSnd>
        </p:sndAc>
      </p:transition>
    </mc:Choice>
    <mc:Fallback xmlns="">
      <p:transition spd="slow" advTm="1693">
        <p:dissolve/>
        <p:sndAc>
          <p:stSnd>
            <p:snd r:embed="rId11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AUTOEVALUACION # 2</a:t>
            </a:r>
            <a:endParaRPr lang="es-PA" dirty="0"/>
          </a:p>
        </p:txBody>
      </p:sp>
      <p:pic>
        <p:nvPicPr>
          <p:cNvPr id="5" name="Picture 2" descr="http://edasgomezresources.wikispaces.com/file/view/ClickHereAnimated.gif/217845256/ClickHereAnimated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26" y="6064768"/>
            <a:ext cx="104411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3 - variados - theme from - kenny 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92971" y="6247256"/>
            <a:ext cx="609600" cy="609600"/>
          </a:xfrm>
          <a:prstGeom prst="rect">
            <a:avLst/>
          </a:prstGeom>
        </p:spPr>
      </p:pic>
      <p:pic>
        <p:nvPicPr>
          <p:cNvPr id="7" name="Picture 2" descr="http://ponteblogywiki.wikispaces.com/file/view/pocoyo-bailando2.gif/117250703/pocoyo-bailando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8" y="116632"/>
            <a:ext cx="1368152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229461"/>
              </p:ext>
            </p:extLst>
          </p:nvPr>
        </p:nvGraphicFramePr>
        <p:xfrm>
          <a:off x="251520" y="1545380"/>
          <a:ext cx="8370421" cy="4403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7965"/>
                <a:gridCol w="1423193"/>
                <a:gridCol w="1439263"/>
              </a:tblGrid>
              <a:tr h="31152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</a:rPr>
                        <a:t>CRITERIOS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3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</a:rPr>
                        <a:t>UTILIZO LA WEB 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5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</a:rPr>
                        <a:t>FORMO EQUIPO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3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</a:rPr>
                        <a:t>HIZO TRABAJO EN POWER POINT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5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</a:rPr>
                        <a:t>HIZO CUADRO COMPARATIVO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5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</a:rPr>
                        <a:t>PRESENTACION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5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</a:rPr>
                        <a:t>INDICE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5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</a:rPr>
                        <a:t>INTRODUCCION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5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</a:rPr>
                        <a:t>CONCLUSIONES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effectLst/>
                        </a:rPr>
                        <a:t> 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5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</a:rPr>
                        <a:t>ILUSTRACIONES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5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</a:rPr>
                        <a:t>VIDEO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5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</a:rPr>
                        <a:t>CREATIVIDAD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effectLst/>
                        </a:rPr>
                        <a:t> 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4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4" name="bomb.wav"/>
          </p:stSnd>
        </p:sndAc>
      </p:transition>
    </mc:Choice>
    <mc:Fallback xmlns="">
      <p:transition spd="slow">
        <p:circle/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40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RUBRICA</a:t>
            </a:r>
            <a:endParaRPr lang="es-P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http://edasgomezresources.wikispaces.com/file/view/ClickHereAnimated.gif/217845256/ClickHereAnimated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28350"/>
            <a:ext cx="104411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nfinitumpage.mx/TMX9999869430/HOME%20TECNOLOGIA_archivos/image00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0868"/>
            <a:ext cx="1238250" cy="11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3 - variados - theme from - kenny 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16016" y="5805264"/>
            <a:ext cx="609600" cy="609600"/>
          </a:xfrm>
          <a:prstGeom prst="rect">
            <a:avLst/>
          </a:prstGeom>
        </p:spPr>
      </p:pic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476343"/>
              </p:ext>
            </p:extLst>
          </p:nvPr>
        </p:nvGraphicFramePr>
        <p:xfrm>
          <a:off x="323528" y="1184214"/>
          <a:ext cx="8244917" cy="5327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008"/>
                <a:gridCol w="1005016"/>
                <a:gridCol w="993044"/>
                <a:gridCol w="1041562"/>
                <a:gridCol w="4263287"/>
              </a:tblGrid>
              <a:tr h="4092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Criterio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Correcto y completo 10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Intermedio alto al        9 a 5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Intermedio bajo al 5 a 1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Incompleto e incorrecto 0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</a:tr>
              <a:tr h="6201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Estructura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Ordenó el trabajo en power point correctamente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Ordenó  el trabajo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parcialmente.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Ordenó incorrectamente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 trabajo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ordenó el trabajo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</a:tr>
              <a:tr h="677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Aplicación de contenido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Conoce cual es el ideal de Sócrates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 conocimiento sobre el ideal de Sócrates es intermedio.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Conoce poco sobre los ideales de Sócrates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conoce sobre los ideales de Sócrates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</a:tr>
              <a:tr h="1146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Herramienta de aprendizaje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Utilizó correctamente las herramientas para la confección del trabajo en power point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Utilizó parcialmente las herramientas para la confección del trabajo en power point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Utilizó algunas herramientas para la confección del trabajo en power point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utilizó las herramientas adecuadas para la confección del trabajo en power point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</a:tr>
              <a:tr h="8169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Investigación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Buscó las imágenes sugeridas completamente para el trabajo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Buscó la mayoría de las imágenes sugeridas 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Buscó parcialmente imágenes para el trabajo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buscó  ninguna imagen.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</a:tr>
              <a:tr h="1050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Presentación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Presentó el trabajo en power point  con las indicaciones correcta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Presentó el trabajo en power point parcialmente correcto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Presentó el trabajo de power point con algunas indicaciones sugeridas 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presentó la presentación con power point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</a:tr>
              <a:tr h="5063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Trabajo colaborativo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Participaron activamente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Participaron regularmente</a:t>
                      </a:r>
                      <a:endParaRPr lang="es-PA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Poca participación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participaron</a:t>
                      </a:r>
                      <a:endParaRPr lang="es-PA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21" marR="36721" marT="697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6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5" name="bomb.wav"/>
          </p:stSnd>
        </p:sndAc>
      </p:transition>
    </mc:Choice>
    <mc:Fallback xmlns="">
      <p:transition spd="slow">
        <p:fade/>
        <p:sndAc>
          <p:stSnd>
            <p:snd r:embed="rId10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40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PA" dirty="0" smtClean="0"/>
              <a:t>FICHA TECNICA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PA" sz="2000" dirty="0" smtClean="0">
                <a:latin typeface="Arial" pitchFamily="34" charset="0"/>
                <a:cs typeface="Arial" pitchFamily="34" charset="0"/>
              </a:rPr>
              <a:t>TITULO: </a:t>
            </a: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ES MAS SABIO(A) ES EL/LA  QUE SABE QUE NADA SABE</a:t>
            </a:r>
          </a:p>
          <a:p>
            <a:r>
              <a:rPr lang="es-PA" sz="2000" dirty="0" smtClean="0">
                <a:latin typeface="Arial" pitchFamily="34" charset="0"/>
                <a:cs typeface="Arial" pitchFamily="34" charset="0"/>
              </a:rPr>
              <a:t>PROYECTO ELABORADO POR: JULISSA CONTRERAS</a:t>
            </a:r>
          </a:p>
          <a:p>
            <a:r>
              <a:rPr lang="es-PA" sz="2000" dirty="0" smtClean="0">
                <a:latin typeface="Arial" pitchFamily="34" charset="0"/>
                <a:cs typeface="Arial" pitchFamily="34" charset="0"/>
              </a:rPr>
              <a:t>CORREO:</a:t>
            </a:r>
            <a:r>
              <a:rPr lang="es-PA" sz="2000" u="sng" dirty="0">
                <a:latin typeface="Arial" pitchFamily="34" charset="0"/>
                <a:cs typeface="Arial" pitchFamily="34" charset="0"/>
                <a:hlinkClick r:id="rId5"/>
              </a:rPr>
              <a:t>brida0876@hotmail.es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s-PA" sz="2000" u="sng" dirty="0" smtClean="0">
                <a:latin typeface="Arial" pitchFamily="34" charset="0"/>
                <a:cs typeface="Arial" pitchFamily="34" charset="0"/>
                <a:hlinkClick r:id="rId6"/>
              </a:rPr>
              <a:t>yulissacontreras@educapanama.edu.pa</a:t>
            </a:r>
            <a:endParaRPr lang="es-PA" sz="2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s-PA" sz="2000" dirty="0" smtClean="0">
                <a:latin typeface="Arial" pitchFamily="34" charset="0"/>
                <a:cs typeface="Arial" pitchFamily="34" charset="0"/>
              </a:rPr>
              <a:t>MATERIA: FILOSOFIA</a:t>
            </a:r>
          </a:p>
          <a:p>
            <a:r>
              <a:rPr lang="es-PA" sz="2000" dirty="0" smtClean="0">
                <a:latin typeface="Arial" pitchFamily="34" charset="0"/>
                <a:cs typeface="Arial" pitchFamily="34" charset="0"/>
              </a:rPr>
              <a:t>TEMA: LA ETICA DE SOCRATES</a:t>
            </a:r>
          </a:p>
          <a:p>
            <a:r>
              <a:rPr lang="es-PA" sz="2000" dirty="0" smtClean="0">
                <a:latin typeface="Arial" pitchFamily="34" charset="0"/>
                <a:cs typeface="Arial" pitchFamily="34" charset="0"/>
              </a:rPr>
              <a:t>GRADO: 12°</a:t>
            </a:r>
          </a:p>
          <a:p>
            <a:r>
              <a:rPr lang="es-PA" sz="2000" dirty="0" smtClean="0">
                <a:latin typeface="Arial" pitchFamily="34" charset="0"/>
                <a:cs typeface="Arial" pitchFamily="34" charset="0"/>
              </a:rPr>
              <a:t>IDIOMA: ESPAÑOL</a:t>
            </a:r>
          </a:p>
          <a:p>
            <a:r>
              <a:rPr lang="es-PA" sz="2000" dirty="0" smtClean="0">
                <a:latin typeface="Arial" pitchFamily="34" charset="0"/>
                <a:cs typeface="Arial" pitchFamily="34" charset="0"/>
              </a:rPr>
              <a:t>ESCUELA: C.E.B.G DE TORTI</a:t>
            </a:r>
          </a:p>
          <a:p>
            <a:r>
              <a:rPr lang="es-PA" sz="2000" dirty="0" smtClean="0">
                <a:latin typeface="Arial" pitchFamily="34" charset="0"/>
                <a:cs typeface="Arial" pitchFamily="34" charset="0"/>
              </a:rPr>
              <a:t>DRECHOS: PARA LIBRE USO EDUCATIVO</a:t>
            </a:r>
          </a:p>
          <a:p>
            <a:r>
              <a:rPr lang="es-PA" sz="2000" dirty="0" smtClean="0">
                <a:latin typeface="Arial" pitchFamily="34" charset="0"/>
                <a:cs typeface="Arial" pitchFamily="34" charset="0"/>
              </a:rPr>
              <a:t>RECURSOS: POWER POINT, WORD, WEB</a:t>
            </a:r>
          </a:p>
          <a:p>
            <a:r>
              <a:rPr lang="es-PA" sz="2000" dirty="0" smtClean="0">
                <a:latin typeface="Arial" pitchFamily="34" charset="0"/>
                <a:cs typeface="Arial" pitchFamily="34" charset="0"/>
              </a:rPr>
              <a:t>TIEMPO: 6 SESIONES</a:t>
            </a:r>
          </a:p>
          <a:p>
            <a:r>
              <a:rPr lang="es-PA" sz="2000" dirty="0" smtClean="0">
                <a:latin typeface="Arial" pitchFamily="34" charset="0"/>
                <a:cs typeface="Arial" pitchFamily="34" charset="0"/>
              </a:rPr>
              <a:t>FUENTE: GOOGLE</a:t>
            </a:r>
          </a:p>
          <a:p>
            <a:r>
              <a:rPr lang="es-PA" sz="2000" dirty="0" smtClean="0">
                <a:latin typeface="Arial" pitchFamily="34" charset="0"/>
                <a:cs typeface="Arial" pitchFamily="34" charset="0"/>
              </a:rPr>
              <a:t>UBICACIÓN EN EL PROGRAMA: FILOSOFIA DE LA NATURALEZA</a:t>
            </a:r>
          </a:p>
          <a:p>
            <a:endParaRPr lang="es-P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s-P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montenegro-quindio.gov.co/apc-aa-files/32643864383734376466386137623265/2011/educacio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1008"/>
            <a:ext cx="2158380" cy="185243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dasgomezresources.wikispaces.com/file/view/ClickHereAnimated.gif/217845256/ClickHereAnimated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091152"/>
            <a:ext cx="104411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3 - variados - theme from - kenny 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92080" y="6273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bomb.wav"/>
          </p:stSnd>
        </p:sndAc>
      </p:transition>
    </mc:Choice>
    <mc:Fallback xmlns="">
      <p:transition spd="slow">
        <p:fade/>
        <p:sndAc>
          <p:stSnd>
            <p:snd r:embed="rId11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40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solidFill>
                  <a:srgbClr val="FF0000"/>
                </a:solidFill>
              </a:rPr>
              <a:t>DESCRIPCION</a:t>
            </a:r>
            <a:endParaRPr lang="es-PA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es-PA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DESCRIPCION: CON ESTE TRABAJO SE BUSCA PRIMERAMENTE LLEVAR AL ESTUDIANTE A QUE ANALICE UN POCO MAS, Y QUE CONOSCA LOS IDEALES  DE SOCRATES Y APRENDA DE ÉL, ACERCA DE COMO DEBE VIVIR EL SER HUMANO HOY DÍA Y COMO SU PENSAMIENTO TIENE VIGENCIA HOY DÍA, EN TERCER LUGAR ESTE TRABAJO LE AYUDA A COMPLEMENTAR EN LA UTILIZACION DE HERRAMIENTAS TECNOLÓGICAS COMO EL USO DE LA COMPUTADORA, LA WEB, EL </a:t>
            </a:r>
            <a:r>
              <a:rPr lang="es-P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RETROPOYECTOR…POR </a:t>
            </a:r>
            <a:r>
              <a:rPr lang="es-PA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 CUAL  SENTIRAN SU APRENDIZAJE MAS DINAMICO</a:t>
            </a:r>
            <a:endParaRPr lang="es-P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1.bp.blogspot.com/_3eWmivI46yQ/TOw2aBMIVEI/AAAAAAAAABQ/nhQ2hyz4reM/s1600/GIF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1532067" cy="13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dasgomezresources.wikispaces.com/file/view/ClickHereAnimated.gif/217845256/ClickHereAnimated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65912"/>
            <a:ext cx="104411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3 - variados - theme from - kenny 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64" y="6057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3085"/>
      </p:ext>
    </p:extLst>
  </p:cSld>
  <p:clrMapOvr>
    <a:masterClrMapping/>
  </p:clrMapOvr>
  <p:transition spd="slow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40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t1.gstatic.com/images?q=tbn:ANd9GcSk5yqPmTzDYvaXfwP1HA45IaIO_yB-S996kxsW0wx3eRMVI_j2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56084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6146" name="Picture 2" descr="http://comentarios.parahi5.com/thankyou/muchas_gracias_3_gif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87" y="4797152"/>
            <a:ext cx="3769581" cy="137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dasgomezresources.wikispaces.com/file/view/ClickHereAnimated.gif/217845256/ClickHereAnimated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88" y="5669257"/>
            <a:ext cx="104411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3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77048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sz="4800" dirty="0" smtClean="0">
                <a:solidFill>
                  <a:srgbClr val="FF0000"/>
                </a:solidFill>
              </a:rPr>
              <a:t>GUIA</a:t>
            </a:r>
            <a:r>
              <a:rPr lang="es-PA" sz="4800" dirty="0" smtClean="0"/>
              <a:t> </a:t>
            </a:r>
            <a:endParaRPr lang="es-PA" sz="4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7228656" cy="4898944"/>
          </a:xfrm>
          <a:noFill/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PA" sz="3600" b="1" dirty="0" smtClean="0">
                <a:solidFill>
                  <a:schemeClr val="tx1"/>
                </a:solidFill>
                <a:hlinkClick r:id="rId7" action="ppaction://hlinksldjump"/>
              </a:rPr>
              <a:t>OBJETIVO</a:t>
            </a:r>
            <a:endParaRPr lang="es-PA" sz="3600" b="1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-PA" sz="3600" b="1" dirty="0" smtClean="0">
                <a:solidFill>
                  <a:schemeClr val="tx1"/>
                </a:solidFill>
                <a:hlinkClick r:id="rId8" action="ppaction://hlinksldjump"/>
              </a:rPr>
              <a:t>SITUACION DE APRENDIZAJE </a:t>
            </a:r>
            <a:endParaRPr lang="es-PA" sz="3600" b="1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-PA" sz="3600" b="1" dirty="0" smtClean="0">
                <a:solidFill>
                  <a:schemeClr val="tx1"/>
                </a:solidFill>
                <a:hlinkClick r:id="rId9" action="ppaction://hlinksldjump"/>
              </a:rPr>
              <a:t>PREGUNTAS GENERADORAS</a:t>
            </a:r>
            <a:endParaRPr lang="es-PA" sz="3600" b="1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-PA" sz="3600" b="1" dirty="0" smtClean="0">
                <a:solidFill>
                  <a:schemeClr val="tx1"/>
                </a:solidFill>
                <a:hlinkClick r:id="rId10" action="ppaction://hlinksldjump"/>
              </a:rPr>
              <a:t>PRODUCTO PRINCIPAL</a:t>
            </a:r>
            <a:endParaRPr lang="es-PA" sz="3600" b="1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-PA" sz="3600" b="1" dirty="0" smtClean="0">
                <a:solidFill>
                  <a:schemeClr val="tx1"/>
                </a:solidFill>
              </a:rPr>
              <a:t>ACTIVIDADES</a:t>
            </a:r>
          </a:p>
          <a:p>
            <a:pPr marL="1143000" lvl="1" indent="-742950">
              <a:buFont typeface="+mj-lt"/>
              <a:buAutoNum type="arabicPeriod"/>
            </a:pPr>
            <a:r>
              <a:rPr lang="es-PA" b="1" dirty="0" smtClean="0">
                <a:solidFill>
                  <a:schemeClr val="tx1"/>
                </a:solidFill>
                <a:hlinkClick r:id="rId11" action="ppaction://hlinksldjump"/>
              </a:rPr>
              <a:t>ACTIVIDADAD # 1</a:t>
            </a:r>
            <a:endParaRPr lang="es-PA" b="1" dirty="0" smtClean="0">
              <a:solidFill>
                <a:schemeClr val="tx1"/>
              </a:solidFill>
            </a:endParaRPr>
          </a:p>
          <a:p>
            <a:pPr marL="2000250" lvl="3" indent="-742950">
              <a:buFont typeface="+mj-lt"/>
              <a:buAutoNum type="arabicPeriod"/>
            </a:pPr>
            <a:r>
              <a:rPr lang="es-PA" b="1" dirty="0" smtClean="0">
                <a:solidFill>
                  <a:schemeClr val="tx1"/>
                </a:solidFill>
                <a:hlinkClick r:id="rId12" action="ppaction://hlinksldjump"/>
              </a:rPr>
              <a:t>AUTOEVALUACION # 1</a:t>
            </a:r>
            <a:endParaRPr lang="es-PA" b="1" dirty="0" smtClean="0">
              <a:solidFill>
                <a:schemeClr val="tx1"/>
              </a:solidFill>
            </a:endParaRPr>
          </a:p>
          <a:p>
            <a:pPr marL="1143000" lvl="1" indent="-742950">
              <a:buFont typeface="+mj-lt"/>
              <a:buAutoNum type="arabicPeriod"/>
            </a:pPr>
            <a:r>
              <a:rPr lang="es-PA" b="1" dirty="0" smtClean="0">
                <a:solidFill>
                  <a:schemeClr val="tx1"/>
                </a:solidFill>
                <a:hlinkClick r:id="rId13" action="ppaction://hlinksldjump"/>
              </a:rPr>
              <a:t>ACTIVIDAD # 2</a:t>
            </a:r>
            <a:endParaRPr lang="es-PA" b="1" dirty="0" smtClean="0">
              <a:solidFill>
                <a:schemeClr val="tx1"/>
              </a:solidFill>
              <a:hlinkClick r:id="rId14" action="ppaction://hlinksldjump"/>
            </a:endParaRPr>
          </a:p>
          <a:p>
            <a:pPr marL="2000250" lvl="3" indent="-742950">
              <a:buFont typeface="+mj-lt"/>
              <a:buAutoNum type="arabicPeriod"/>
            </a:pPr>
            <a:r>
              <a:rPr lang="es-PA" b="1" dirty="0" smtClean="0">
                <a:solidFill>
                  <a:schemeClr val="tx1"/>
                </a:solidFill>
                <a:hlinkClick r:id="rId14" action="ppaction://hlinksldjump"/>
              </a:rPr>
              <a:t>AUTOEVALUACION # 2</a:t>
            </a:r>
            <a:endParaRPr lang="es-PA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PA" sz="3600" b="1" u="sng" dirty="0" smtClean="0">
                <a:solidFill>
                  <a:srgbClr val="0070C0"/>
                </a:solidFill>
                <a:hlinkClick r:id="rId15" action="ppaction://hlinksldjump"/>
              </a:rPr>
              <a:t>5.</a:t>
            </a:r>
            <a:r>
              <a:rPr lang="es-PA" sz="3600" b="1" dirty="0" smtClean="0">
                <a:solidFill>
                  <a:srgbClr val="0070C0"/>
                </a:solidFill>
                <a:hlinkClick r:id="rId15" action="ppaction://hlinksldjump"/>
              </a:rPr>
              <a:t> </a:t>
            </a:r>
            <a:r>
              <a:rPr lang="es-PA" sz="3600" b="1" dirty="0" smtClean="0">
                <a:solidFill>
                  <a:srgbClr val="0070C0"/>
                </a:solidFill>
                <a:hlinkClick r:id="rId16" action="ppaction://hlinksldjump"/>
              </a:rPr>
              <a:t>RUBRICA</a:t>
            </a:r>
            <a:endParaRPr lang="es-PA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PA" sz="3600" b="1" dirty="0" smtClean="0">
                <a:solidFill>
                  <a:srgbClr val="0070C0"/>
                </a:solidFill>
              </a:rPr>
              <a:t>6</a:t>
            </a:r>
            <a:r>
              <a:rPr lang="es-PA" sz="3600" b="1" dirty="0" smtClean="0">
                <a:solidFill>
                  <a:srgbClr val="0070C0"/>
                </a:solidFill>
                <a:hlinkClick r:id="rId17" action="ppaction://hlinksldjump"/>
              </a:rPr>
              <a:t>. DESCIPCION</a:t>
            </a:r>
            <a:endParaRPr lang="es-PA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PA" sz="3600" b="1" dirty="0">
                <a:solidFill>
                  <a:srgbClr val="0070C0"/>
                </a:solidFill>
                <a:hlinkClick r:id="rId15" action="ppaction://hlinksldjump"/>
              </a:rPr>
              <a:t>7</a:t>
            </a:r>
            <a:r>
              <a:rPr lang="es-PA" sz="3600" b="1" dirty="0" smtClean="0">
                <a:solidFill>
                  <a:srgbClr val="0070C0"/>
                </a:solidFill>
                <a:hlinkClick r:id="rId15" action="ppaction://hlinksldjump"/>
              </a:rPr>
              <a:t>.FICHA TECNICA</a:t>
            </a:r>
            <a:endParaRPr lang="es-PA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PA" sz="3600" b="1" dirty="0" smtClean="0">
                <a:solidFill>
                  <a:srgbClr val="0070C0"/>
                </a:solidFill>
                <a:hlinkClick r:id="rId18" action="ppaction://hlinksldjump"/>
              </a:rPr>
              <a:t>DESPEDIDA</a:t>
            </a:r>
            <a:endParaRPr lang="es-PA" sz="3600" b="1" dirty="0" smtClean="0">
              <a:solidFill>
                <a:srgbClr val="0070C0"/>
              </a:solidFill>
            </a:endParaRPr>
          </a:p>
          <a:p>
            <a:endParaRPr lang="es-PA" dirty="0" smtClean="0">
              <a:solidFill>
                <a:srgbClr val="FF0000"/>
              </a:solidFill>
            </a:endParaRPr>
          </a:p>
          <a:p>
            <a:endParaRPr lang="es-PA" dirty="0">
              <a:solidFill>
                <a:srgbClr val="FF0000"/>
              </a:solidFill>
            </a:endParaRPr>
          </a:p>
        </p:txBody>
      </p:sp>
      <p:pic>
        <p:nvPicPr>
          <p:cNvPr id="2053" name="Picture 5" descr="http://roble.pntic.mec.es/jpeg0060/web-expresion-corporal/imagenes/gif3-indice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27662"/>
            <a:ext cx="2160240" cy="16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edasgomezresources.wikispaces.com/file/view/ClickHereAnimated.gif/217845256/ClickHereAnimated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10" y="404664"/>
            <a:ext cx="104411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3 - variados - theme from - kenny 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698960" y="2675384"/>
            <a:ext cx="609600" cy="609600"/>
          </a:xfrm>
          <a:prstGeom prst="rect">
            <a:avLst/>
          </a:prstGeom>
        </p:spPr>
      </p:pic>
      <p:sp>
        <p:nvSpPr>
          <p:cNvPr id="5" name="4 Llamada de flecha hacia abajo"/>
          <p:cNvSpPr/>
          <p:nvPr/>
        </p:nvSpPr>
        <p:spPr>
          <a:xfrm>
            <a:off x="2051720" y="432128"/>
            <a:ext cx="1368152" cy="1052656"/>
          </a:xfrm>
          <a:prstGeom prst="downArrowCallou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871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5" name="bomb.wav"/>
          </p:stSnd>
        </p:sndAc>
      </p:transition>
    </mc:Choice>
    <mc:Fallback xmlns="">
      <p:transition spd="slow">
        <p:fade/>
        <p:sndAc>
          <p:stSnd>
            <p:snd r:embed="rId2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9" dur="240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40871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979712" y="1628800"/>
            <a:ext cx="5686981" cy="2930329"/>
          </a:xfrm>
        </p:spPr>
        <p:txBody>
          <a:bodyPr>
            <a:noAutofit/>
          </a:bodyPr>
          <a:lstStyle/>
          <a:p>
            <a:pPr algn="just"/>
            <a:r>
              <a:rPr lang="es-PA" sz="3600" b="1" dirty="0" smtClean="0">
                <a:solidFill>
                  <a:srgbClr val="FF0000"/>
                </a:solidFill>
              </a:rPr>
              <a:t>OBJETIVO</a:t>
            </a:r>
            <a:r>
              <a:rPr lang="es-PA" sz="3600" b="1" dirty="0" smtClean="0"/>
              <a:t/>
            </a:r>
            <a:br>
              <a:rPr lang="es-PA" sz="3600" b="1" dirty="0" smtClean="0"/>
            </a:br>
            <a:r>
              <a:rPr lang="es-PA" sz="3600" dirty="0" smtClean="0">
                <a:solidFill>
                  <a:srgbClr val="FF0000"/>
                </a:solidFill>
              </a:rPr>
              <a:t>EXPLICAR </a:t>
            </a:r>
            <a:r>
              <a:rPr lang="es-PA" sz="3600" dirty="0">
                <a:solidFill>
                  <a:srgbClr val="FF0000"/>
                </a:solidFill>
              </a:rPr>
              <a:t>LA </a:t>
            </a:r>
            <a:r>
              <a:rPr lang="es-PA" sz="3600" dirty="0" smtClean="0">
                <a:solidFill>
                  <a:srgbClr val="FF0000"/>
                </a:solidFill>
              </a:rPr>
              <a:t>PROYECCION </a:t>
            </a:r>
            <a:r>
              <a:rPr lang="es-PA" sz="3600" dirty="0">
                <a:solidFill>
                  <a:srgbClr val="FF0000"/>
                </a:solidFill>
              </a:rPr>
              <a:t>FILOSÓFICA DE LA ÉTICA DE SÓCRATES</a:t>
            </a:r>
          </a:p>
        </p:txBody>
      </p:sp>
      <p:pic>
        <p:nvPicPr>
          <p:cNvPr id="1028" name="Picture 4" descr="http://i950.photobucket.com/albums/ad343/elrinconcito/gifs/Dibujos-Animados/Snoopy/GIF00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19145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dasgomezresources.wikispaces.com/file/view/ClickHereAnimated.gif/217845256/ClickHereAnimated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96434"/>
            <a:ext cx="104411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3 - variados - theme from - kenny 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2872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omb.wav"/>
          </p:stSnd>
        </p:sndAc>
      </p:transition>
    </mc:Choice>
    <mc:Fallback xmlns="">
      <p:transition spd="slow">
        <p:fade/>
        <p:sndAc>
          <p:stSnd>
            <p:snd r:embed="rId10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0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7030A0"/>
                </a:solidFill>
              </a:rPr>
              <a:t>SITUACION DE APRENDIZAJE</a:t>
            </a:r>
            <a:endParaRPr lang="es-PA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6601" y="2069561"/>
            <a:ext cx="6984776" cy="404604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es-PA" sz="2200" b="1" dirty="0">
                <a:latin typeface="Arial" pitchFamily="34" charset="0"/>
                <a:cs typeface="Arial" pitchFamily="34" charset="0"/>
              </a:rPr>
              <a:t>El lunes Mathias le tocaba dar religión y el tema fue hombres que lucharon por la verdad y sus ideales: entre los hombres se habló de Jesús, Sócrates….entre otros. Cuando Mathias se preguntaba por que actuaron  así,  y cuando llego a casa le pregunta a su madre  por  que? estos hombres decidieron perder su vida teniendo la oportunidad de retractarse y salvar su vida. ¿por qué el y muchas personas pensaba de esa manera y estos hombres(Sócrates) no pensaron así? </a:t>
            </a:r>
            <a:endParaRPr lang="es-PA" sz="2200" dirty="0">
              <a:latin typeface="Arial" pitchFamily="34" charset="0"/>
              <a:cs typeface="Arial" pitchFamily="34" charset="0"/>
            </a:endParaRPr>
          </a:p>
          <a:p>
            <a:endParaRPr lang="es-PA" dirty="0"/>
          </a:p>
        </p:txBody>
      </p:sp>
      <p:pic>
        <p:nvPicPr>
          <p:cNvPr id="3076" name="Picture 4" descr="http://www.pesi-amssac.com/images/mam_y_be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73216"/>
            <a:ext cx="2574747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dasgomezresources.wikispaces.com/file/view/ClickHereAnimated.gif/217845256/ClickHereAnimated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77084"/>
            <a:ext cx="104411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3 - variados - theme from - kenny 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91880" y="5777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omb.wav"/>
          </p:stSnd>
        </p:sndAc>
      </p:transition>
    </mc:Choice>
    <mc:Fallback xmlns="">
      <p:transition spd="slow">
        <p:fade/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0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foro-itaca.wikispaces.com/file/view/preguntas.gif/34070659/pregunta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dirty="0" smtClean="0"/>
              <a:t>PREGUNTAS GENERADORAS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PA" b="1" dirty="0"/>
              <a:t>¿Cuál fue el pensamiento de Sócrates que lo hizo diferente a los filósofos de su época  que lo llevaron a morir por ello</a:t>
            </a:r>
            <a:r>
              <a:rPr lang="es-PA" b="1" dirty="0" smtClean="0"/>
              <a:t>?</a:t>
            </a:r>
          </a:p>
          <a:p>
            <a:pPr lvl="0"/>
            <a:endParaRPr lang="es-PA" b="1" dirty="0"/>
          </a:p>
          <a:p>
            <a:pPr marL="0" lvl="0" indent="0">
              <a:buNone/>
            </a:pPr>
            <a:endParaRPr lang="es-PA" dirty="0"/>
          </a:p>
          <a:p>
            <a:pPr lvl="0"/>
            <a:r>
              <a:rPr lang="es-PA" b="1" dirty="0"/>
              <a:t>¿Por qué para algunas personas  es correcto algunas cosas y para otras es incorrecto?</a:t>
            </a:r>
            <a:endParaRPr lang="es-PA" dirty="0"/>
          </a:p>
          <a:p>
            <a:endParaRPr lang="es-PA" dirty="0"/>
          </a:p>
        </p:txBody>
      </p:sp>
      <p:pic>
        <p:nvPicPr>
          <p:cNvPr id="7" name="Picture 8" descr="http://www.todotvnews.com/scripts/locallib/imagenes/los_imaginadores_gif_32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69396"/>
            <a:ext cx="3048000" cy="17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dasgomezresources.wikispaces.com/file/view/ClickHereAnimated.gif/217845256/ClickHereAnimated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4104"/>
            <a:ext cx="104411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13 - variados - theme from - kenny 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39760" y="5951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omb.wav"/>
          </p:stSnd>
        </p:sndAc>
      </p:transition>
    </mc:Choice>
    <mc:Fallback xmlns="">
      <p:transition spd="slow">
        <p:fade/>
        <p:sndAc>
          <p:stSnd>
            <p:snd r:embed="rId10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403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1287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00002"/>
            <a:ext cx="7239000" cy="50557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sz="4400" b="1" dirty="0" smtClean="0">
                <a:latin typeface="Arial" pitchFamily="34" charset="0"/>
                <a:cs typeface="Arial" pitchFamily="34" charset="0"/>
              </a:rPr>
              <a:t>HARAN UNA PRESENTACION CON POWER POINT DESTACANDO EL PENSAMIENTO DE SÓCRATES</a:t>
            </a:r>
            <a:endParaRPr lang="es-PA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61167" y="476672"/>
            <a:ext cx="7311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PRINCIPAL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1.bp.blogspot.com/_nAe5qbL5gS0/TTdFcmPc2hI/AAAAAAAAAM4/iskSCIXDHck/s1600/gif_girl_reading_school_book_hg_bl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4135"/>
            <a:ext cx="2016224" cy="132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dasgomezresources.wikispaces.com/file/view/ClickHereAnimated.gif/217845256/ClickHereAnimated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9" y="5805264"/>
            <a:ext cx="104411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9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ACTIVIDAD # </a:t>
            </a:r>
            <a:r>
              <a:rPr lang="es-PA" dirty="0"/>
              <a:t>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999209"/>
            <a:ext cx="7416824" cy="4236844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s-PA" sz="4800" dirty="0" smtClean="0">
                <a:latin typeface="Arial" pitchFamily="34" charset="0"/>
                <a:cs typeface="Arial" pitchFamily="34" charset="0"/>
              </a:rPr>
              <a:t>1.Forman grupos de dos </a:t>
            </a:r>
            <a:r>
              <a:rPr lang="es-PA" sz="4800" dirty="0" smtClean="0">
                <a:latin typeface="Arial" pitchFamily="34" charset="0"/>
                <a:cs typeface="Arial" pitchFamily="34" charset="0"/>
              </a:rPr>
              <a:t>estudiantes</a:t>
            </a:r>
          </a:p>
          <a:p>
            <a:pPr marL="82296" indent="0">
              <a:buNone/>
            </a:pPr>
            <a:endParaRPr lang="es-PA" sz="4800" dirty="0" smtClean="0">
              <a:latin typeface="Arial" pitchFamily="34" charset="0"/>
              <a:cs typeface="Arial" pitchFamily="34" charset="0"/>
            </a:endParaRPr>
          </a:p>
          <a:p>
            <a:pPr marL="82296" lvl="0" indent="0">
              <a:buNone/>
            </a:pPr>
            <a:r>
              <a:rPr lang="es-PA" sz="4800" dirty="0" smtClean="0">
                <a:latin typeface="Arial" pitchFamily="34" charset="0"/>
                <a:cs typeface="Arial" pitchFamily="34" charset="0"/>
              </a:rPr>
              <a:t>2.Lee 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el </a:t>
            </a:r>
            <a:r>
              <a:rPr lang="es-PA" sz="4800" u="sng" dirty="0">
                <a:latin typeface="Arial" pitchFamily="34" charset="0"/>
                <a:cs typeface="Arial" pitchFamily="34" charset="0"/>
                <a:hlinkClick r:id="rId5"/>
              </a:rPr>
              <a:t>Mundo de Sofía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 de </a:t>
            </a:r>
            <a:r>
              <a:rPr lang="es-PA" sz="4800" dirty="0" err="1">
                <a:latin typeface="Arial" pitchFamily="34" charset="0"/>
                <a:cs typeface="Arial" pitchFamily="34" charset="0"/>
              </a:rPr>
              <a:t>Jostein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s-PA" sz="4800" dirty="0" err="1">
                <a:latin typeface="Arial" pitchFamily="34" charset="0"/>
                <a:cs typeface="Arial" pitchFamily="34" charset="0"/>
              </a:rPr>
              <a:t>Gaarder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 el tema de </a:t>
            </a:r>
            <a:r>
              <a:rPr lang="es-PA" sz="4800" dirty="0" smtClean="0">
                <a:latin typeface="Arial" pitchFamily="34" charset="0"/>
                <a:cs typeface="Arial" pitchFamily="34" charset="0"/>
              </a:rPr>
              <a:t>Sócrates y contesta las siguientes interrogantes en forma analítica</a:t>
            </a:r>
          </a:p>
          <a:p>
            <a:pPr marL="82296" lvl="0" indent="0">
              <a:buNone/>
            </a:pPr>
            <a:r>
              <a:rPr lang="es-PA" sz="4800" dirty="0" smtClean="0">
                <a:latin typeface="Arial" pitchFamily="34" charset="0"/>
                <a:cs typeface="Arial" pitchFamily="34" charset="0"/>
              </a:rPr>
              <a:t>2.1Socrates</a:t>
            </a:r>
          </a:p>
          <a:p>
            <a:pPr marL="82296" lvl="0" indent="0">
              <a:buNone/>
            </a:pPr>
            <a:r>
              <a:rPr lang="es-PA" sz="4800" dirty="0" smtClean="0">
                <a:latin typeface="Arial" pitchFamily="34" charset="0"/>
                <a:cs typeface="Arial" pitchFamily="34" charset="0"/>
              </a:rPr>
              <a:t>2.2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.</a:t>
            </a:r>
            <a:r>
              <a:rPr lang="es-PA" sz="48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filosofía en </a:t>
            </a:r>
            <a:r>
              <a:rPr lang="es-PA" sz="4800" dirty="0" smtClean="0">
                <a:latin typeface="Arial" pitchFamily="34" charset="0"/>
                <a:cs typeface="Arial" pitchFamily="34" charset="0"/>
              </a:rPr>
              <a:t>Atenas</a:t>
            </a:r>
          </a:p>
          <a:p>
            <a:pPr marL="82296" lvl="0" indent="0">
              <a:buNone/>
            </a:pPr>
            <a:r>
              <a:rPr lang="es-PA" sz="4800" dirty="0" smtClean="0">
                <a:latin typeface="Arial" pitchFamily="34" charset="0"/>
                <a:cs typeface="Arial" pitchFamily="34" charset="0"/>
              </a:rPr>
              <a:t>2.3.El 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hombre en el </a:t>
            </a:r>
            <a:r>
              <a:rPr lang="es-PA" sz="4800" dirty="0" smtClean="0">
                <a:latin typeface="Arial" pitchFamily="34" charset="0"/>
                <a:cs typeface="Arial" pitchFamily="34" charset="0"/>
              </a:rPr>
              <a:t>centro</a:t>
            </a:r>
            <a:endParaRPr lang="es-PA" sz="48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es-PA" sz="4800" dirty="0" smtClean="0">
                <a:latin typeface="Arial" pitchFamily="34" charset="0"/>
                <a:cs typeface="Arial" pitchFamily="34" charset="0"/>
              </a:rPr>
              <a:t>2.4. ¿Quien 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era Sócrates?</a:t>
            </a:r>
          </a:p>
          <a:p>
            <a:pPr marL="82296" indent="0">
              <a:buNone/>
            </a:pPr>
            <a:r>
              <a:rPr lang="es-PA" sz="4800" dirty="0" smtClean="0">
                <a:latin typeface="Arial" pitchFamily="34" charset="0"/>
                <a:cs typeface="Arial" pitchFamily="34" charset="0"/>
              </a:rPr>
              <a:t>2.5.El 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arte de conversar</a:t>
            </a:r>
          </a:p>
          <a:p>
            <a:pPr marL="82296" indent="0">
              <a:buNone/>
            </a:pPr>
            <a:r>
              <a:rPr lang="es-PA" sz="4800" dirty="0" smtClean="0">
                <a:latin typeface="Arial" pitchFamily="34" charset="0"/>
                <a:cs typeface="Arial" pitchFamily="34" charset="0"/>
              </a:rPr>
              <a:t>2.6.Una 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voz divina</a:t>
            </a:r>
          </a:p>
          <a:p>
            <a:pPr marL="82296" indent="0">
              <a:buNone/>
            </a:pPr>
            <a:r>
              <a:rPr lang="es-PA" sz="4800" dirty="0" smtClean="0">
                <a:latin typeface="Arial" pitchFamily="34" charset="0"/>
                <a:cs typeface="Arial" pitchFamily="34" charset="0"/>
              </a:rPr>
              <a:t>2.7.Un 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comodín en Atenas</a:t>
            </a:r>
          </a:p>
          <a:p>
            <a:pPr marL="82296" indent="0">
              <a:buNone/>
            </a:pPr>
            <a:r>
              <a:rPr lang="es-PA" sz="4800" dirty="0" smtClean="0">
                <a:latin typeface="Arial" pitchFamily="34" charset="0"/>
                <a:cs typeface="Arial" pitchFamily="34" charset="0"/>
              </a:rPr>
              <a:t>2.8.Un 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conocimiento correcto conduce a acciones </a:t>
            </a:r>
            <a:r>
              <a:rPr lang="es-PA" sz="4800" dirty="0" smtClean="0">
                <a:latin typeface="Arial" pitchFamily="34" charset="0"/>
                <a:cs typeface="Arial" pitchFamily="34" charset="0"/>
              </a:rPr>
              <a:t>correctas</a:t>
            </a:r>
          </a:p>
          <a:p>
            <a:pPr lvl="1"/>
            <a:r>
              <a:rPr lang="es-PA" sz="4800" b="1" dirty="0">
                <a:latin typeface="Arial" pitchFamily="34" charset="0"/>
                <a:cs typeface="Arial" pitchFamily="34" charset="0"/>
              </a:rPr>
              <a:t>Existe un pudor natural</a:t>
            </a:r>
            <a:endParaRPr lang="es-PA" sz="4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PA" sz="4800" b="1" dirty="0" smtClean="0">
                <a:latin typeface="Arial" pitchFamily="34" charset="0"/>
                <a:cs typeface="Arial" pitchFamily="34" charset="0"/>
              </a:rPr>
              <a:t>Más </a:t>
            </a:r>
            <a:r>
              <a:rPr lang="es-PA" sz="4800" b="1" dirty="0">
                <a:latin typeface="Arial" pitchFamily="34" charset="0"/>
                <a:cs typeface="Arial" pitchFamily="34" charset="0"/>
              </a:rPr>
              <a:t>sabia es la que sabe lo que no sabe</a:t>
            </a:r>
            <a:endParaRPr lang="es-PA" sz="4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PA" sz="4800" b="1" dirty="0">
                <a:latin typeface="Arial" pitchFamily="34" charset="0"/>
                <a:cs typeface="Arial" pitchFamily="34" charset="0"/>
              </a:rPr>
              <a:t>La verdadera comprensión viene de dentro</a:t>
            </a:r>
            <a:endParaRPr lang="es-PA" sz="4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PA" sz="4800" b="1" dirty="0">
                <a:latin typeface="Arial" pitchFamily="34" charset="0"/>
                <a:cs typeface="Arial" pitchFamily="34" charset="0"/>
              </a:rPr>
              <a:t>Quien sabe lo que es correcto también hará lo que es </a:t>
            </a:r>
            <a:r>
              <a:rPr lang="es-PA" sz="4800" b="1" dirty="0" smtClean="0">
                <a:latin typeface="Arial" pitchFamily="34" charset="0"/>
                <a:cs typeface="Arial" pitchFamily="34" charset="0"/>
              </a:rPr>
              <a:t>correcto</a:t>
            </a:r>
          </a:p>
          <a:p>
            <a:pPr lvl="1"/>
            <a:endParaRPr lang="es-PA" sz="4800" dirty="0" smtClean="0">
              <a:latin typeface="Arial" pitchFamily="34" charset="0"/>
              <a:cs typeface="Arial" pitchFamily="34" charset="0"/>
            </a:endParaRPr>
          </a:p>
          <a:p>
            <a:pPr marL="82296" lvl="0" indent="0">
              <a:buNone/>
            </a:pPr>
            <a:r>
              <a:rPr lang="es-PA" sz="48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es-PA" sz="4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Observa </a:t>
            </a:r>
            <a:r>
              <a:rPr lang="es-PA" sz="4800" u="sng" dirty="0">
                <a:latin typeface="Arial" pitchFamily="34" charset="0"/>
                <a:cs typeface="Arial" pitchFamily="34" charset="0"/>
                <a:hlinkClick r:id="rId6"/>
              </a:rPr>
              <a:t>videos</a:t>
            </a:r>
            <a:r>
              <a:rPr lang="es-PA" sz="4800" dirty="0">
                <a:latin typeface="Arial" pitchFamily="34" charset="0"/>
                <a:cs typeface="Arial" pitchFamily="34" charset="0"/>
              </a:rPr>
              <a:t> de la novela el mundo de Sofía  y  contesta las interrogantes: ¿Qué quería Sócrates? ¿Qué parte de la personalidad se destaca en Sócrates en relación con los sofistas? ¿por qué a las personas de su tiempo les molestaba Sócrates? ¿Por qué realmente fue condenado a muerte Sócrates?</a:t>
            </a:r>
          </a:p>
          <a:p>
            <a:pPr marL="82296" indent="0">
              <a:buNone/>
            </a:pPr>
            <a:endParaRPr lang="es-PA" sz="4800" dirty="0">
              <a:latin typeface="Arial" pitchFamily="34" charset="0"/>
              <a:cs typeface="Arial" pitchFamily="34" charset="0"/>
            </a:endParaRPr>
          </a:p>
          <a:p>
            <a:endParaRPr lang="es-PA" sz="4800" dirty="0">
              <a:latin typeface="Arial" pitchFamily="34" charset="0"/>
              <a:cs typeface="Arial" pitchFamily="34" charset="0"/>
            </a:endParaRPr>
          </a:p>
          <a:p>
            <a:endParaRPr lang="es-PA" dirty="0"/>
          </a:p>
        </p:txBody>
      </p:sp>
      <p:pic>
        <p:nvPicPr>
          <p:cNvPr id="1026" name="Picture 2" descr="http://apuntesdesociales.blogspot.es/img/alumno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14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dasgomezresources.wikispaces.com/file/view/ClickHereAnimated.gif/217845256/ClickHereAnimated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45011"/>
            <a:ext cx="104411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3 - variados - theme from - kenny 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32984" y="3068960"/>
            <a:ext cx="609600" cy="609600"/>
          </a:xfrm>
          <a:prstGeom prst="rect">
            <a:avLst/>
          </a:prstGeom>
        </p:spPr>
      </p:pic>
      <p:pic>
        <p:nvPicPr>
          <p:cNvPr id="7" name="Picture 2" descr="http://jorgemaestrillo.wikispaces.com/file/view/dogcheatingcatschooltespg3.gif/49267935/dogcheatingcatschooltespg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3" y="260648"/>
            <a:ext cx="1728192" cy="128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187624" y="1352878"/>
            <a:ext cx="672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¿Cuál fue el pensamiento de Sócrates que lo hizo diferente a los filósofos de su época  que lo llevaron a morir por </a:t>
            </a:r>
            <a:r>
              <a:rPr lang="es-PA" b="1" dirty="0" smtClean="0"/>
              <a:t>ello?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21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bomb.wav"/>
          </p:stSnd>
        </p:sndAc>
      </p:transition>
    </mc:Choice>
    <mc:Fallback xmlns="">
      <p:transition spd="slow">
        <p:fade/>
        <p:sndAc>
          <p:stSnd>
            <p:snd r:embed="rId1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40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   AUTOEVALUACION # 1</a:t>
            </a:r>
            <a:endParaRPr lang="es-PA" dirty="0"/>
          </a:p>
        </p:txBody>
      </p:sp>
      <p:pic>
        <p:nvPicPr>
          <p:cNvPr id="3074" name="Picture 2" descr="http://www.ac-grenoble.fr/disciplines/espagnol/img/deco/animation/lectur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1008112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dasgomezresources.wikispaces.com/file/view/ClickHereAnimated.gif/217845256/ClickHereAnimated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953" y="6007540"/>
            <a:ext cx="104411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3 - variados - theme from - kenny 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51920" y="6292552"/>
            <a:ext cx="609600" cy="609600"/>
          </a:xfrm>
          <a:prstGeom prst="rect">
            <a:avLst/>
          </a:prstGeom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82996"/>
              </p:ext>
            </p:extLst>
          </p:nvPr>
        </p:nvGraphicFramePr>
        <p:xfrm>
          <a:off x="1475656" y="2276873"/>
          <a:ext cx="6480720" cy="3528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4491"/>
                <a:gridCol w="1101893"/>
                <a:gridCol w="1114336"/>
              </a:tblGrid>
              <a:tr h="4425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CRITERIOS</a:t>
                      </a:r>
                      <a:endParaRPr lang="es-PA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endParaRPr lang="es-PA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s-PA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938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INVESTIGO EN LA WEB EL MUNDO DE SOFIA</a:t>
                      </a:r>
                      <a:endParaRPr lang="es-PA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38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LEYO  LOS SUBPUNTOS DE LA NOVELA</a:t>
                      </a:r>
                      <a:endParaRPr lang="es-PA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832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OBSERVO VIDEO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38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CONTESTO LAS PREGUNTAS</a:t>
                      </a:r>
                      <a:endParaRPr lang="es-PA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38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CONTESTO  ANALITICAMENTE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482633"/>
      </p:ext>
    </p:extLst>
  </p:cSld>
  <p:clrMapOvr>
    <a:masterClrMapping/>
  </p:clrMapOvr>
  <p:transition spd="slow">
    <p:wheel spokes="1"/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0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ACTIVIDAD # 2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844824"/>
            <a:ext cx="7956884" cy="4846320"/>
          </a:xfrm>
        </p:spPr>
        <p:txBody>
          <a:bodyPr>
            <a:normAutofit fontScale="70000" lnSpcReduction="2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es-PA" b="1" dirty="0" smtClean="0"/>
              <a:t>Forman </a:t>
            </a:r>
            <a:r>
              <a:rPr lang="es-PA" b="1" dirty="0"/>
              <a:t>un equipo de dos </a:t>
            </a:r>
            <a:r>
              <a:rPr lang="es-PA" b="1" dirty="0" smtClean="0"/>
              <a:t>integrantes</a:t>
            </a:r>
          </a:p>
          <a:p>
            <a:pPr marL="596646" lvl="0" indent="-514350">
              <a:buFont typeface="+mj-lt"/>
              <a:buAutoNum type="arabicPeriod"/>
            </a:pPr>
            <a:r>
              <a:rPr lang="es-PA" b="1" dirty="0" smtClean="0"/>
              <a:t>Investigan en la web</a:t>
            </a:r>
          </a:p>
          <a:p>
            <a:pPr marL="596646" lvl="0" indent="-514350">
              <a:buFont typeface="+mj-lt"/>
              <a:buAutoNum type="arabicPeriod"/>
            </a:pPr>
            <a:r>
              <a:rPr lang="es-PA" b="1" dirty="0" smtClean="0"/>
              <a:t>Confecciona </a:t>
            </a:r>
            <a:r>
              <a:rPr lang="es-PA" b="1" dirty="0"/>
              <a:t>un mini proyecto  virtual </a:t>
            </a:r>
            <a:r>
              <a:rPr lang="es-PA" b="1" u="sng" dirty="0"/>
              <a:t>biográfico</a:t>
            </a:r>
            <a:r>
              <a:rPr lang="es-PA" b="1" dirty="0"/>
              <a:t> de   Sócrates destacando su pensamiento(ideales) con los siguientes </a:t>
            </a:r>
            <a:r>
              <a:rPr lang="es-PA" b="1" dirty="0" smtClean="0"/>
              <a:t>criterios</a:t>
            </a:r>
          </a:p>
          <a:p>
            <a:pPr marL="870966" lvl="1" indent="-514350">
              <a:buFont typeface="+mj-lt"/>
              <a:buAutoNum type="arabicPeriod"/>
            </a:pPr>
            <a:r>
              <a:rPr lang="es-PA" b="1" dirty="0" smtClean="0"/>
              <a:t>Presentación</a:t>
            </a:r>
          </a:p>
          <a:p>
            <a:pPr marL="870966" lvl="1" indent="-514350">
              <a:buFont typeface="+mj-lt"/>
              <a:buAutoNum type="arabicPeriod"/>
            </a:pPr>
            <a:r>
              <a:rPr lang="es-PA" b="1" dirty="0" smtClean="0"/>
              <a:t>Índice</a:t>
            </a:r>
          </a:p>
          <a:p>
            <a:pPr marL="870966" lvl="1" indent="-514350">
              <a:buFont typeface="+mj-lt"/>
              <a:buAutoNum type="arabicPeriod"/>
            </a:pPr>
            <a:r>
              <a:rPr lang="es-PA" b="1" dirty="0" smtClean="0"/>
              <a:t>Introducción</a:t>
            </a:r>
          </a:p>
          <a:p>
            <a:pPr marL="870966" lvl="1" indent="-514350">
              <a:buFont typeface="+mj-lt"/>
              <a:buAutoNum type="arabicPeriod"/>
            </a:pPr>
            <a:r>
              <a:rPr lang="es-PA" b="1" dirty="0" smtClean="0"/>
              <a:t>Contenido</a:t>
            </a:r>
          </a:p>
          <a:p>
            <a:pPr marL="870966" lvl="1" indent="-514350">
              <a:buFont typeface="+mj-lt"/>
              <a:buAutoNum type="arabicPeriod"/>
            </a:pPr>
            <a:r>
              <a:rPr lang="es-PA" b="1" dirty="0" smtClean="0"/>
              <a:t>Conclusiones</a:t>
            </a:r>
          </a:p>
          <a:p>
            <a:pPr marL="870966" lvl="1" indent="-514350">
              <a:buFont typeface="+mj-lt"/>
              <a:buAutoNum type="arabicPeriod"/>
            </a:pPr>
            <a:r>
              <a:rPr lang="es-PA" b="1" dirty="0" smtClean="0"/>
              <a:t>Anexos</a:t>
            </a:r>
          </a:p>
          <a:p>
            <a:pPr marL="1117854" lvl="2" indent="-514350">
              <a:buFont typeface="+mj-lt"/>
              <a:buAutoNum type="arabicPeriod"/>
            </a:pPr>
            <a:r>
              <a:rPr lang="es-PA" b="1" dirty="0" smtClean="0"/>
              <a:t>Cuadro comparativo </a:t>
            </a:r>
            <a:r>
              <a:rPr lang="es-PA" b="1" u="sng" dirty="0">
                <a:hlinkClick r:id="rId5"/>
              </a:rPr>
              <a:t>comparando la filosofía de Sócrates y la de los </a:t>
            </a:r>
            <a:r>
              <a:rPr lang="es-PA" b="1" u="sng" dirty="0" smtClean="0">
                <a:hlinkClick r:id="rId5"/>
              </a:rPr>
              <a:t>sofistas</a:t>
            </a:r>
            <a:endParaRPr lang="es-PA" b="1" dirty="0" smtClean="0"/>
          </a:p>
          <a:p>
            <a:pPr marL="1117854" lvl="2" indent="-514350">
              <a:buFont typeface="+mj-lt"/>
              <a:buAutoNum type="arabicPeriod"/>
            </a:pPr>
            <a:r>
              <a:rPr lang="es-PA" b="1" dirty="0" smtClean="0"/>
              <a:t>Ilustraciones</a:t>
            </a:r>
            <a:r>
              <a:rPr lang="es-PA" b="1" u="sng" dirty="0">
                <a:hlinkClick r:id="rId6"/>
              </a:rPr>
              <a:t> Sócrates</a:t>
            </a:r>
            <a:r>
              <a:rPr lang="es-PA" b="1" dirty="0"/>
              <a:t>, de </a:t>
            </a:r>
            <a:r>
              <a:rPr lang="es-PA" b="1" u="sng" dirty="0">
                <a:hlinkClick r:id="rId7"/>
              </a:rPr>
              <a:t>sofistas</a:t>
            </a:r>
            <a:r>
              <a:rPr lang="es-PA" b="1" dirty="0"/>
              <a:t> y de la </a:t>
            </a:r>
            <a:r>
              <a:rPr lang="es-PA" b="1" u="sng" dirty="0">
                <a:hlinkClick r:id="rId8"/>
              </a:rPr>
              <a:t>época</a:t>
            </a:r>
            <a:endParaRPr lang="es-PA" b="1" dirty="0" smtClean="0"/>
          </a:p>
          <a:p>
            <a:pPr marL="1117854" lvl="2" indent="-514350">
              <a:buFont typeface="+mj-lt"/>
              <a:buAutoNum type="arabicPeriod"/>
            </a:pPr>
            <a:r>
              <a:rPr lang="es-PA" b="1" dirty="0">
                <a:hlinkClick r:id="rId9"/>
              </a:rPr>
              <a:t>video</a:t>
            </a:r>
            <a:r>
              <a:rPr lang="es-PA" b="1" dirty="0" smtClean="0"/>
              <a:t>,  biografía de Sócrates</a:t>
            </a:r>
          </a:p>
          <a:p>
            <a:pPr marL="1117854" lvl="2" indent="-514350">
              <a:buFont typeface="+mj-lt"/>
              <a:buAutoNum type="arabicPeriod"/>
            </a:pPr>
            <a:endParaRPr lang="es-PA" b="1" dirty="0" smtClean="0"/>
          </a:p>
          <a:p>
            <a:pPr marL="1117854" lvl="2" indent="-514350">
              <a:buFont typeface="+mj-lt"/>
              <a:buAutoNum type="arabicPeriod"/>
            </a:pPr>
            <a:endParaRPr lang="es-PA" b="1" dirty="0" smtClean="0"/>
          </a:p>
          <a:p>
            <a:pPr marL="356616" lvl="1" indent="0">
              <a:buNone/>
            </a:pPr>
            <a:endParaRPr lang="es-PA" b="1" dirty="0" smtClean="0"/>
          </a:p>
          <a:p>
            <a:pPr marL="1117854" lvl="2" indent="-514350">
              <a:buFont typeface="+mj-lt"/>
              <a:buAutoNum type="arabicPeriod"/>
            </a:pPr>
            <a:endParaRPr lang="es-PA" b="1" dirty="0" smtClean="0"/>
          </a:p>
          <a:p>
            <a:pPr marL="82296" indent="0">
              <a:buNone/>
            </a:pPr>
            <a:endParaRPr lang="es-PA" b="1" dirty="0" smtClean="0"/>
          </a:p>
          <a:p>
            <a:pPr marL="1328166" lvl="3" indent="-514350">
              <a:buFont typeface="+mj-lt"/>
              <a:buAutoNum type="arabicPeriod"/>
            </a:pPr>
            <a:endParaRPr lang="es-PA" b="1" dirty="0" smtClean="0"/>
          </a:p>
          <a:p>
            <a:pPr marL="356616" lvl="1" indent="0">
              <a:buNone/>
            </a:pPr>
            <a:endParaRPr lang="es-PA" b="1" dirty="0" smtClean="0"/>
          </a:p>
          <a:p>
            <a:pPr marL="1117854" lvl="2" indent="-514350">
              <a:buFont typeface="+mj-lt"/>
              <a:buAutoNum type="arabicPeriod"/>
            </a:pPr>
            <a:endParaRPr lang="es-PA" b="1" dirty="0" smtClean="0"/>
          </a:p>
          <a:p>
            <a:pPr marL="82296" lvl="0" indent="0">
              <a:buNone/>
            </a:pPr>
            <a:endParaRPr lang="es-PA" b="1" dirty="0" smtClean="0"/>
          </a:p>
        </p:txBody>
      </p:sp>
      <p:pic>
        <p:nvPicPr>
          <p:cNvPr id="4" name="Picture 2" descr="http://edasgomezresources.wikispaces.com/file/view/ClickHereAnimated.gif/217845256/ClickHereAnimated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89240"/>
            <a:ext cx="104411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imagenesanimadas.net/Mundial/Grecia/Grecia-0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0" y="68408"/>
            <a:ext cx="1224136" cy="13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3 - variados - theme from - kenny 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08104" y="3645024"/>
            <a:ext cx="609600" cy="609600"/>
          </a:xfrm>
          <a:prstGeom prst="rect">
            <a:avLst/>
          </a:prstGeom>
        </p:spPr>
      </p:pic>
      <p:pic>
        <p:nvPicPr>
          <p:cNvPr id="8" name="Picture 2" descr="http://1.bp.blogspot.com/-A7qKfF88a34/Ta4KQjsPC-I/AAAAAAAAAAY/v-clE-P7Z2Y/s1600/socrates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23" y="116631"/>
            <a:ext cx="994341" cy="12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87624" y="1124744"/>
            <a:ext cx="684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PA" b="1" dirty="0">
                <a:solidFill>
                  <a:srgbClr val="0070C0"/>
                </a:solidFill>
              </a:rPr>
              <a:t>¿Por qué para algunas personas  es correcto algunas cosas y para otras es incorrecto</a:t>
            </a:r>
            <a:r>
              <a:rPr lang="es-PA" b="1" dirty="0" smtClean="0">
                <a:solidFill>
                  <a:srgbClr val="0070C0"/>
                </a:solidFill>
              </a:rPr>
              <a:t>?</a:t>
            </a:r>
            <a:endParaRPr lang="es-P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bomb.wav"/>
          </p:stSnd>
        </p:sndAc>
      </p:transition>
    </mc:Choice>
    <mc:Fallback xmlns="">
      <p:transition spd="slow">
        <p:fade/>
        <p:sndAc>
          <p:stSnd>
            <p:snd r:embed="rId1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1362</TotalTime>
  <Words>861</Words>
  <Application>Microsoft Office PowerPoint</Application>
  <PresentationFormat>Presentación en pantalla (4:3)</PresentationFormat>
  <Paragraphs>205</Paragraphs>
  <Slides>14</Slides>
  <Notes>3</Notes>
  <HiddenSlides>0</HiddenSlides>
  <MMClips>12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Chincheta</vt:lpstr>
      <vt:lpstr>Tema de Office</vt:lpstr>
      <vt:lpstr>Viajes</vt:lpstr>
      <vt:lpstr>Austin</vt:lpstr>
      <vt:lpstr>Adyacencia</vt:lpstr>
      <vt:lpstr>Solsticio</vt:lpstr>
      <vt:lpstr>Alta costura</vt:lpstr>
      <vt:lpstr>Claridad</vt:lpstr>
      <vt:lpstr>Opulento</vt:lpstr>
      <vt:lpstr>Presentación de PowerPoint</vt:lpstr>
      <vt:lpstr>GUIA </vt:lpstr>
      <vt:lpstr>OBJETIVO EXPLICAR LA PROYECCION FILOSÓFICA DE LA ÉTICA DE SÓCRATES</vt:lpstr>
      <vt:lpstr>SITUACION DE APRENDIZAJE</vt:lpstr>
      <vt:lpstr>PREGUNTAS GENERADORAS</vt:lpstr>
      <vt:lpstr>Presentación de PowerPoint</vt:lpstr>
      <vt:lpstr>ACTIVIDAD # 1</vt:lpstr>
      <vt:lpstr>   AUTOEVALUACION # 1</vt:lpstr>
      <vt:lpstr>ACTIVIDAD # 2</vt:lpstr>
      <vt:lpstr>AUTOEVALUACION # 2</vt:lpstr>
      <vt:lpstr>RUBRICA</vt:lpstr>
      <vt:lpstr>FICHA TECNICA</vt:lpstr>
      <vt:lpstr>DESCRIPCION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SOCRATES</dc:title>
  <dc:creator>Estudiante</dc:creator>
  <cp:lastModifiedBy>meduca</cp:lastModifiedBy>
  <cp:revision>108</cp:revision>
  <dcterms:created xsi:type="dcterms:W3CDTF">2011-07-18T13:09:11Z</dcterms:created>
  <dcterms:modified xsi:type="dcterms:W3CDTF">2011-11-26T16:25:53Z</dcterms:modified>
</cp:coreProperties>
</file>