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37C5CB6-BB8B-4B51-AFB1-79CD7D64D2C2}" type="datetimeFigureOut">
              <a:rPr lang="es-PA" smtClean="0"/>
              <a:t>07/02/2011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81016D0-D1CF-4C63-9885-5DFA1D5E6F25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499992" y="2420888"/>
            <a:ext cx="3816424" cy="1989748"/>
          </a:xfrm>
        </p:spPr>
        <p:txBody>
          <a:bodyPr>
            <a:normAutofit fontScale="90000"/>
          </a:bodyPr>
          <a:lstStyle/>
          <a:p>
            <a:r>
              <a:rPr lang="es-MX" dirty="0"/>
              <a:t>LA </a:t>
            </a:r>
            <a:r>
              <a:rPr lang="es-MX" dirty="0" smtClean="0"/>
              <a:t>CONTAMINACIÓN </a:t>
            </a:r>
            <a:r>
              <a:rPr lang="es-MX" dirty="0"/>
              <a:t>DEL  AGUA</a:t>
            </a:r>
            <a:r>
              <a:rPr lang="es-PA" dirty="0"/>
              <a:t/>
            </a:r>
            <a:br>
              <a:rPr lang="es-PA" dirty="0"/>
            </a:br>
            <a:endParaRPr lang="es-PA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A" dirty="0" smtClean="0"/>
              <a:t>Por </a:t>
            </a:r>
            <a:r>
              <a:rPr lang="es-MX" dirty="0"/>
              <a:t>ALEXIS ARAUZ SILVA</a:t>
            </a:r>
            <a:r>
              <a:rPr lang="es-PA" dirty="0" smtClean="0"/>
              <a:t> </a:t>
            </a:r>
            <a:endParaRPr lang="es-P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3756620" cy="336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62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A" dirty="0" smtClean="0"/>
              <a:t>Criterio de Evaluación Correlacionado</a:t>
            </a:r>
            <a:endParaRPr lang="es-PA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0385127"/>
              </p:ext>
            </p:extLst>
          </p:nvPr>
        </p:nvGraphicFramePr>
        <p:xfrm>
          <a:off x="1259633" y="2276872"/>
          <a:ext cx="6408710" cy="39604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2917"/>
                <a:gridCol w="926114"/>
                <a:gridCol w="1111337"/>
                <a:gridCol w="926114"/>
                <a:gridCol w="926114"/>
                <a:gridCol w="926114"/>
              </a:tblGrid>
              <a:tr h="88009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Vocabulario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50 puntos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40 </a:t>
                      </a:r>
                      <a:endParaRPr lang="es-MX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</a:rPr>
                        <a:t>puntos</a:t>
                      </a:r>
                    </a:p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s-P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30 puntos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20 puntos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10 puntos</a:t>
                      </a:r>
                      <a:endParaRPr lang="es-P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Presentación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Contenido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Sintáxis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29540" algn="l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476885" algn="l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Desarrollo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04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Ortografía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009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Cantidad de palabras</a:t>
                      </a:r>
                      <a:endParaRPr lang="es-P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P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68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4. Agua </a:t>
            </a:r>
            <a:r>
              <a:rPr lang="en-US" b="1" dirty="0" err="1"/>
              <a:t>dulce</a:t>
            </a:r>
            <a:r>
              <a:rPr lang="es-PA" dirty="0"/>
              <a:t/>
            </a:r>
            <a:br>
              <a:rPr lang="es-PA" dirty="0"/>
            </a:b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endParaRPr lang="es-PA" dirty="0"/>
          </a:p>
          <a:p>
            <a:r>
              <a:rPr lang="en-US" dirty="0"/>
              <a:t>A </a:t>
            </a:r>
            <a:r>
              <a:rPr lang="en-US" dirty="0" err="1"/>
              <a:t>pesar</a:t>
            </a:r>
            <a:r>
              <a:rPr lang="en-US" dirty="0"/>
              <a:t> de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planeta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inmerso</a:t>
            </a:r>
            <a:r>
              <a:rPr lang="en-US" dirty="0"/>
              <a:t> en </a:t>
            </a:r>
            <a:r>
              <a:rPr lang="en-US" dirty="0" err="1"/>
              <a:t>agua</a:t>
            </a:r>
            <a:r>
              <a:rPr lang="en-US" dirty="0"/>
              <a:t>, no </a:t>
            </a:r>
            <a:r>
              <a:rPr lang="en-US" dirty="0" err="1"/>
              <a:t>toda</a:t>
            </a:r>
            <a:r>
              <a:rPr lang="en-US" dirty="0"/>
              <a:t> </a:t>
            </a:r>
            <a:r>
              <a:rPr lang="en-US" dirty="0" err="1"/>
              <a:t>ella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potable. Del total de </a:t>
            </a:r>
            <a:r>
              <a:rPr lang="en-US" dirty="0" err="1"/>
              <a:t>agua</a:t>
            </a:r>
            <a:r>
              <a:rPr lang="en-US" dirty="0"/>
              <a:t> del </a:t>
            </a:r>
            <a:r>
              <a:rPr lang="en-US" dirty="0" err="1"/>
              <a:t>planeta</a:t>
            </a:r>
            <a:r>
              <a:rPr lang="en-US" dirty="0"/>
              <a:t> </a:t>
            </a:r>
            <a:r>
              <a:rPr lang="en-US" dirty="0" err="1"/>
              <a:t>sólo</a:t>
            </a:r>
            <a:r>
              <a:rPr lang="en-US" dirty="0"/>
              <a:t> el 2.5%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b="1" dirty="0" err="1"/>
              <a:t>agua</a:t>
            </a:r>
            <a:r>
              <a:rPr lang="en-US" b="1" dirty="0"/>
              <a:t> </a:t>
            </a:r>
            <a:r>
              <a:rPr lang="en-US" b="1" dirty="0" err="1"/>
              <a:t>dulce</a:t>
            </a:r>
            <a:r>
              <a:rPr lang="en-US" dirty="0"/>
              <a:t>, el 97.5%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salada</a:t>
            </a:r>
            <a:r>
              <a:rPr lang="en-US" dirty="0"/>
              <a:t>. Los </a:t>
            </a:r>
            <a:r>
              <a:rPr lang="en-US" dirty="0" err="1"/>
              <a:t>océanos</a:t>
            </a:r>
            <a:r>
              <a:rPr lang="en-US" dirty="0"/>
              <a:t> </a:t>
            </a:r>
            <a:r>
              <a:rPr lang="en-US" dirty="0" err="1"/>
              <a:t>cubren</a:t>
            </a:r>
            <a:r>
              <a:rPr lang="en-US" dirty="0"/>
              <a:t> el 70% de la </a:t>
            </a:r>
            <a:r>
              <a:rPr lang="en-US" dirty="0" err="1"/>
              <a:t>superficie</a:t>
            </a:r>
            <a:r>
              <a:rPr lang="en-US" dirty="0"/>
              <a:t> de la Tierra, el </a:t>
            </a:r>
            <a:r>
              <a:rPr lang="en-US" dirty="0" err="1"/>
              <a:t>agua</a:t>
            </a:r>
            <a:r>
              <a:rPr lang="en-US" dirty="0"/>
              <a:t> </a:t>
            </a:r>
            <a:r>
              <a:rPr lang="en-US" dirty="0" err="1"/>
              <a:t>subterránea</a:t>
            </a:r>
            <a:r>
              <a:rPr lang="en-US" dirty="0"/>
              <a:t> </a:t>
            </a:r>
            <a:r>
              <a:rPr lang="en-US" dirty="0" err="1"/>
              <a:t>salina</a:t>
            </a:r>
            <a:r>
              <a:rPr lang="en-US" dirty="0"/>
              <a:t> o </a:t>
            </a:r>
            <a:r>
              <a:rPr lang="en-US" dirty="0" err="1"/>
              <a:t>salobre</a:t>
            </a:r>
            <a:r>
              <a:rPr lang="en-US" dirty="0"/>
              <a:t> y los </a:t>
            </a:r>
            <a:r>
              <a:rPr lang="en-US" dirty="0" err="1"/>
              <a:t>lagos</a:t>
            </a:r>
            <a:r>
              <a:rPr lang="en-US" dirty="0"/>
              <a:t> de </a:t>
            </a:r>
            <a:r>
              <a:rPr lang="en-US" dirty="0" err="1"/>
              <a:t>agua</a:t>
            </a:r>
            <a:r>
              <a:rPr lang="en-US" dirty="0"/>
              <a:t> </a:t>
            </a:r>
            <a:r>
              <a:rPr lang="en-US" dirty="0" err="1"/>
              <a:t>salada</a:t>
            </a:r>
            <a:r>
              <a:rPr lang="en-US" dirty="0"/>
              <a:t> </a:t>
            </a:r>
            <a:r>
              <a:rPr lang="en-US" dirty="0" err="1"/>
              <a:t>representan</a:t>
            </a:r>
            <a:r>
              <a:rPr lang="en-US" dirty="0"/>
              <a:t>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uno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ciento</a:t>
            </a:r>
            <a:r>
              <a:rPr lang="en-US" dirty="0"/>
              <a:t>.  No obstante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estamos</a:t>
            </a:r>
            <a:r>
              <a:rPr lang="en-US" dirty="0"/>
              <a:t> </a:t>
            </a:r>
            <a:r>
              <a:rPr lang="en-US" dirty="0" err="1"/>
              <a:t>rebosantes</a:t>
            </a:r>
            <a:r>
              <a:rPr lang="en-US" dirty="0"/>
              <a:t> de </a:t>
            </a:r>
            <a:r>
              <a:rPr lang="en-US" dirty="0" err="1"/>
              <a:t>agua</a:t>
            </a:r>
            <a:r>
              <a:rPr lang="en-US" dirty="0"/>
              <a:t> y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recicla</a:t>
            </a:r>
            <a:r>
              <a:rPr lang="en-US" dirty="0"/>
              <a:t> </a:t>
            </a:r>
            <a:r>
              <a:rPr lang="en-US" dirty="0" err="1"/>
              <a:t>continuamente</a:t>
            </a:r>
            <a:r>
              <a:rPr lang="en-US" dirty="0"/>
              <a:t> la </a:t>
            </a:r>
            <a:r>
              <a:rPr lang="en-US" dirty="0" err="1"/>
              <a:t>misma</a:t>
            </a:r>
            <a:r>
              <a:rPr lang="en-US" dirty="0"/>
              <a:t> </a:t>
            </a:r>
            <a:r>
              <a:rPr lang="en-US" dirty="0" err="1"/>
              <a:t>cantidad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ha </a:t>
            </a:r>
            <a:r>
              <a:rPr lang="en-US" dirty="0" err="1"/>
              <a:t>tenido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miles de </a:t>
            </a:r>
            <a:r>
              <a:rPr lang="en-US" dirty="0" err="1"/>
              <a:t>millones</a:t>
            </a:r>
            <a:r>
              <a:rPr lang="en-US" dirty="0"/>
              <a:t> de </a:t>
            </a:r>
            <a:r>
              <a:rPr lang="en-US" dirty="0" err="1"/>
              <a:t>años</a:t>
            </a:r>
            <a:r>
              <a:rPr lang="en-US" dirty="0"/>
              <a:t>, el </a:t>
            </a:r>
            <a:r>
              <a:rPr lang="en-US" dirty="0" err="1"/>
              <a:t>agua</a:t>
            </a:r>
            <a:r>
              <a:rPr lang="en-US" dirty="0"/>
              <a:t> </a:t>
            </a:r>
            <a:r>
              <a:rPr lang="en-US" dirty="0" err="1"/>
              <a:t>dulce</a:t>
            </a:r>
            <a:r>
              <a:rPr lang="en-US" dirty="0"/>
              <a:t> de </a:t>
            </a:r>
            <a:r>
              <a:rPr lang="en-US" dirty="0" err="1"/>
              <a:t>lagos</a:t>
            </a:r>
            <a:r>
              <a:rPr lang="en-US" dirty="0"/>
              <a:t>, </a:t>
            </a:r>
            <a:r>
              <a:rPr lang="en-US" dirty="0" err="1"/>
              <a:t>ríos</a:t>
            </a:r>
            <a:r>
              <a:rPr lang="en-US" dirty="0"/>
              <a:t> y </a:t>
            </a:r>
            <a:r>
              <a:rPr lang="en-US" b="1" dirty="0" err="1"/>
              <a:t>mantos</a:t>
            </a:r>
            <a:r>
              <a:rPr lang="en-US" b="1" dirty="0"/>
              <a:t> </a:t>
            </a:r>
            <a:r>
              <a:rPr lang="en-US" b="1" dirty="0" err="1"/>
              <a:t>acuíferos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inferior al 0.1% del </a:t>
            </a:r>
            <a:r>
              <a:rPr lang="en-US" dirty="0" err="1"/>
              <a:t>agua</a:t>
            </a:r>
            <a:r>
              <a:rPr lang="en-US" dirty="0"/>
              <a:t> de la Tierra. De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porcentaje</a:t>
            </a:r>
            <a:r>
              <a:rPr lang="en-US" dirty="0"/>
              <a:t> tan </a:t>
            </a:r>
            <a:r>
              <a:rPr lang="en-US" dirty="0" err="1"/>
              <a:t>pequeño</a:t>
            </a:r>
            <a:r>
              <a:rPr lang="en-US" dirty="0"/>
              <a:t> de </a:t>
            </a:r>
            <a:r>
              <a:rPr lang="en-US" dirty="0" err="1"/>
              <a:t>agua</a:t>
            </a:r>
            <a:r>
              <a:rPr lang="en-US" dirty="0"/>
              <a:t> </a:t>
            </a:r>
            <a:r>
              <a:rPr lang="en-US" dirty="0" err="1"/>
              <a:t>dulce</a:t>
            </a:r>
            <a:r>
              <a:rPr lang="en-US" dirty="0"/>
              <a:t> </a:t>
            </a:r>
            <a:r>
              <a:rPr lang="en-US" dirty="0" err="1"/>
              <a:t>hemos</a:t>
            </a:r>
            <a:r>
              <a:rPr lang="en-US" dirty="0"/>
              <a:t> </a:t>
            </a:r>
            <a:r>
              <a:rPr lang="en-US" dirty="0" err="1"/>
              <a:t>vivido</a:t>
            </a:r>
            <a:r>
              <a:rPr lang="en-US" dirty="0"/>
              <a:t>, </a:t>
            </a:r>
            <a:r>
              <a:rPr lang="en-US" dirty="0" err="1"/>
              <a:t>hemos</a:t>
            </a:r>
            <a:r>
              <a:rPr lang="en-US" dirty="0"/>
              <a:t> </a:t>
            </a:r>
            <a:r>
              <a:rPr lang="en-US" dirty="0" err="1"/>
              <a:t>extraído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de la </a:t>
            </a:r>
            <a:r>
              <a:rPr lang="en-US" dirty="0" err="1"/>
              <a:t>mitad</a:t>
            </a:r>
            <a:r>
              <a:rPr lang="en-US" dirty="0"/>
              <a:t> de </a:t>
            </a:r>
            <a:r>
              <a:rPr lang="en-US" dirty="0" err="1"/>
              <a:t>ella</a:t>
            </a:r>
            <a:r>
              <a:rPr lang="en-US" dirty="0"/>
              <a:t> y </a:t>
            </a:r>
            <a:r>
              <a:rPr lang="en-US" dirty="0" err="1"/>
              <a:t>más</a:t>
            </a:r>
            <a:r>
              <a:rPr lang="en-US" dirty="0"/>
              <a:t> de la </a:t>
            </a:r>
            <a:r>
              <a:rPr lang="en-US" dirty="0" err="1"/>
              <a:t>mitad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cuencas</a:t>
            </a:r>
            <a:r>
              <a:rPr lang="en-US" dirty="0"/>
              <a:t> del </a:t>
            </a:r>
            <a:r>
              <a:rPr lang="en-US" dirty="0" err="1"/>
              <a:t>mundo</a:t>
            </a:r>
            <a:r>
              <a:rPr lang="en-US" dirty="0"/>
              <a:t> </a:t>
            </a:r>
            <a:r>
              <a:rPr lang="en-US" dirty="0" err="1"/>
              <a:t>sufren</a:t>
            </a:r>
            <a:r>
              <a:rPr lang="en-US" dirty="0"/>
              <a:t> hoy </a:t>
            </a:r>
            <a:r>
              <a:rPr lang="en-US" dirty="0" err="1"/>
              <a:t>por</a:t>
            </a:r>
            <a:r>
              <a:rPr lang="en-US" dirty="0"/>
              <a:t> la </a:t>
            </a:r>
            <a:r>
              <a:rPr lang="en-US" b="1" dirty="0" err="1"/>
              <a:t>contaminación</a:t>
            </a:r>
            <a:r>
              <a:rPr lang="en-US" dirty="0"/>
              <a:t>, la </a:t>
            </a:r>
            <a:r>
              <a:rPr lang="en-US" dirty="0" err="1"/>
              <a:t>sobreexplotación</a:t>
            </a:r>
            <a:r>
              <a:rPr lang="en-US" dirty="0"/>
              <a:t> y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desgracia</a:t>
            </a:r>
            <a:r>
              <a:rPr lang="en-US" dirty="0"/>
              <a:t>,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conflictos</a:t>
            </a:r>
            <a:r>
              <a:rPr lang="en-US" dirty="0"/>
              <a:t> </a:t>
            </a:r>
            <a:r>
              <a:rPr lang="en-US" dirty="0" err="1"/>
              <a:t>políticos</a:t>
            </a:r>
            <a:r>
              <a:rPr lang="en-US" dirty="0"/>
              <a:t>.</a:t>
            </a:r>
            <a:endParaRPr lang="es-PA" dirty="0"/>
          </a:p>
          <a:p>
            <a:pPr marL="68580" indent="0">
              <a:buNone/>
            </a:pPr>
            <a:endParaRPr lang="es-PA" dirty="0"/>
          </a:p>
          <a:p>
            <a:pPr marL="68580" indent="0">
              <a:buNone/>
            </a:pP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10659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700808"/>
            <a:ext cx="6777317" cy="3508977"/>
          </a:xfrm>
        </p:spPr>
        <p:txBody>
          <a:bodyPr/>
          <a:lstStyle/>
          <a:p>
            <a:r>
              <a:rPr lang="en-US" dirty="0"/>
              <a:t>Este vital </a:t>
            </a:r>
            <a:r>
              <a:rPr lang="en-US" dirty="0" err="1"/>
              <a:t>líquido</a:t>
            </a:r>
            <a:r>
              <a:rPr lang="en-US" dirty="0"/>
              <a:t>, tan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el </a:t>
            </a:r>
            <a:r>
              <a:rPr lang="en-US" dirty="0" err="1"/>
              <a:t>aire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respiramos</a:t>
            </a:r>
            <a:r>
              <a:rPr lang="en-US" dirty="0"/>
              <a:t>,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sinónimo</a:t>
            </a:r>
            <a:r>
              <a:rPr lang="en-US" dirty="0"/>
              <a:t> de </a:t>
            </a:r>
            <a:r>
              <a:rPr lang="en-US" dirty="0" err="1"/>
              <a:t>vida</a:t>
            </a:r>
            <a:r>
              <a:rPr lang="en-US" dirty="0"/>
              <a:t>: el </a:t>
            </a:r>
            <a:r>
              <a:rPr lang="en-US" dirty="0" err="1"/>
              <a:t>agua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vida</a:t>
            </a:r>
            <a:r>
              <a:rPr lang="en-US" dirty="0"/>
              <a:t>, la </a:t>
            </a:r>
            <a:r>
              <a:rPr lang="en-US" dirty="0" err="1"/>
              <a:t>vida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agua</a:t>
            </a:r>
            <a:r>
              <a:rPr lang="en-US" dirty="0"/>
              <a:t>. La </a:t>
            </a:r>
            <a:r>
              <a:rPr lang="en-US" dirty="0" err="1"/>
              <a:t>tercera</a:t>
            </a:r>
            <a:r>
              <a:rPr lang="en-US" dirty="0"/>
              <a:t> parte de la </a:t>
            </a:r>
            <a:r>
              <a:rPr lang="en-US" dirty="0" err="1"/>
              <a:t>población</a:t>
            </a:r>
            <a:r>
              <a:rPr lang="en-US" dirty="0"/>
              <a:t> vive en </a:t>
            </a:r>
            <a:r>
              <a:rPr lang="en-US" dirty="0" err="1"/>
              <a:t>países</a:t>
            </a:r>
            <a:r>
              <a:rPr lang="en-US" dirty="0"/>
              <a:t> en </a:t>
            </a:r>
            <a:r>
              <a:rPr lang="en-US" dirty="0" err="1"/>
              <a:t>donde</a:t>
            </a:r>
            <a:r>
              <a:rPr lang="en-US" dirty="0"/>
              <a:t> la </a:t>
            </a:r>
            <a:r>
              <a:rPr lang="en-US" dirty="0" err="1"/>
              <a:t>escasez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realidad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suministro</a:t>
            </a:r>
            <a:r>
              <a:rPr lang="en-US" dirty="0"/>
              <a:t> no </a:t>
            </a:r>
            <a:r>
              <a:rPr lang="en-US" dirty="0" err="1"/>
              <a:t>satisface</a:t>
            </a:r>
            <a:r>
              <a:rPr lang="en-US" dirty="0"/>
              <a:t> la </a:t>
            </a:r>
            <a:r>
              <a:rPr lang="en-US" dirty="0" err="1"/>
              <a:t>demanda</a:t>
            </a:r>
            <a:r>
              <a:rPr lang="en-US" dirty="0"/>
              <a:t> (</a:t>
            </a:r>
            <a:r>
              <a:rPr lang="en-US" dirty="0" err="1"/>
              <a:t>ver</a:t>
            </a:r>
            <a:r>
              <a:rPr lang="en-US" dirty="0"/>
              <a:t> </a:t>
            </a:r>
            <a:r>
              <a:rPr lang="en-US" dirty="0" err="1"/>
              <a:t>gráfica</a:t>
            </a:r>
            <a:r>
              <a:rPr lang="en-US" dirty="0"/>
              <a:t> con el Total de </a:t>
            </a:r>
            <a:r>
              <a:rPr lang="en-US" dirty="0" err="1"/>
              <a:t>agua</a:t>
            </a:r>
            <a:r>
              <a:rPr lang="en-US" dirty="0"/>
              <a:t>, </a:t>
            </a:r>
            <a:r>
              <a:rPr lang="en-US" dirty="0" err="1"/>
              <a:t>agua</a:t>
            </a:r>
            <a:r>
              <a:rPr lang="en-US" dirty="0"/>
              <a:t> </a:t>
            </a:r>
            <a:r>
              <a:rPr lang="en-US" dirty="0" err="1"/>
              <a:t>dulce</a:t>
            </a:r>
            <a:r>
              <a:rPr lang="en-US" dirty="0"/>
              <a:t>, </a:t>
            </a:r>
            <a:r>
              <a:rPr lang="en-US" dirty="0" err="1"/>
              <a:t>agua</a:t>
            </a:r>
            <a:r>
              <a:rPr lang="en-US" dirty="0"/>
              <a:t> de </a:t>
            </a:r>
            <a:r>
              <a:rPr lang="en-US" dirty="0" err="1"/>
              <a:t>superficie</a:t>
            </a:r>
            <a:r>
              <a:rPr lang="en-US" dirty="0"/>
              <a:t> y </a:t>
            </a:r>
            <a:r>
              <a:rPr lang="en-US" dirty="0" err="1"/>
              <a:t>atmosférica</a:t>
            </a:r>
            <a:r>
              <a:rPr lang="en-US" dirty="0"/>
              <a:t>).</a:t>
            </a:r>
            <a:endParaRPr lang="es-PA" dirty="0"/>
          </a:p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77918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700808"/>
            <a:ext cx="6777317" cy="350897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El </a:t>
            </a:r>
            <a:r>
              <a:rPr lang="en-US" dirty="0" err="1"/>
              <a:t>agua</a:t>
            </a:r>
            <a:r>
              <a:rPr lang="en-US" dirty="0"/>
              <a:t> potable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necesaria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la </a:t>
            </a:r>
            <a:r>
              <a:rPr lang="en-US" dirty="0" err="1"/>
              <a:t>vida</a:t>
            </a:r>
            <a:r>
              <a:rPr lang="en-US" dirty="0"/>
              <a:t> y un </a:t>
            </a:r>
            <a:r>
              <a:rPr lang="en-US" dirty="0" err="1"/>
              <a:t>derecho</a:t>
            </a:r>
            <a:r>
              <a:rPr lang="en-US" dirty="0"/>
              <a:t> </a:t>
            </a:r>
            <a:r>
              <a:rPr lang="en-US" dirty="0" err="1"/>
              <a:t>humano</a:t>
            </a:r>
            <a:r>
              <a:rPr lang="en-US" dirty="0"/>
              <a:t> fundamental; sin embargo,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difícil</a:t>
            </a:r>
            <a:r>
              <a:rPr lang="en-US" dirty="0"/>
              <a:t> de </a:t>
            </a:r>
            <a:r>
              <a:rPr lang="en-US" dirty="0" err="1"/>
              <a:t>obtener</a:t>
            </a:r>
            <a:r>
              <a:rPr lang="en-US" dirty="0"/>
              <a:t> </a:t>
            </a:r>
            <a:r>
              <a:rPr lang="en-US" dirty="0" err="1"/>
              <a:t>debido</a:t>
            </a:r>
            <a:r>
              <a:rPr lang="en-US" dirty="0"/>
              <a:t> a la </a:t>
            </a:r>
            <a:r>
              <a:rPr lang="en-US" dirty="0" err="1"/>
              <a:t>contaminación</a:t>
            </a:r>
            <a:r>
              <a:rPr lang="en-US" dirty="0"/>
              <a:t> y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demandas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población</a:t>
            </a:r>
            <a:r>
              <a:rPr lang="en-US" dirty="0"/>
              <a:t> en </a:t>
            </a:r>
            <a:r>
              <a:rPr lang="en-US" dirty="0" err="1"/>
              <a:t>aumento</a:t>
            </a:r>
            <a:r>
              <a:rPr lang="en-US" dirty="0"/>
              <a:t>. </a:t>
            </a:r>
            <a:r>
              <a:rPr lang="en-US" dirty="0" err="1"/>
              <a:t>Preocupa</a:t>
            </a:r>
            <a:r>
              <a:rPr lang="en-US" dirty="0"/>
              <a:t> el </a:t>
            </a:r>
            <a:r>
              <a:rPr lang="en-US" dirty="0" err="1"/>
              <a:t>envenenamiento</a:t>
            </a:r>
            <a:r>
              <a:rPr lang="en-US" dirty="0"/>
              <a:t> de los </a:t>
            </a:r>
            <a:r>
              <a:rPr lang="en-US" dirty="0" err="1"/>
              <a:t>mantos</a:t>
            </a:r>
            <a:r>
              <a:rPr lang="en-US" dirty="0"/>
              <a:t> </a:t>
            </a:r>
            <a:r>
              <a:rPr lang="en-US" dirty="0" err="1"/>
              <a:t>acuíferos</a:t>
            </a:r>
            <a:r>
              <a:rPr lang="en-US" dirty="0"/>
              <a:t>, principal </a:t>
            </a:r>
            <a:r>
              <a:rPr lang="en-US" dirty="0" err="1"/>
              <a:t>fuente</a:t>
            </a:r>
            <a:r>
              <a:rPr lang="en-US" dirty="0"/>
              <a:t> de </a:t>
            </a:r>
            <a:r>
              <a:rPr lang="en-US" dirty="0" err="1"/>
              <a:t>agua</a:t>
            </a:r>
            <a:r>
              <a:rPr lang="en-US" dirty="0"/>
              <a:t> potable </a:t>
            </a:r>
            <a:r>
              <a:rPr lang="en-US" dirty="0" err="1"/>
              <a:t>para</a:t>
            </a:r>
            <a:r>
              <a:rPr lang="en-US" dirty="0"/>
              <a:t> la </a:t>
            </a:r>
            <a:r>
              <a:rPr lang="en-US" dirty="0" err="1"/>
              <a:t>humanidad</a:t>
            </a:r>
            <a:r>
              <a:rPr lang="en-US" dirty="0"/>
              <a:t>. A </a:t>
            </a:r>
            <a:r>
              <a:rPr lang="en-US" dirty="0" err="1"/>
              <a:t>diferencia</a:t>
            </a:r>
            <a:r>
              <a:rPr lang="en-US" dirty="0"/>
              <a:t> de los </a:t>
            </a:r>
            <a:r>
              <a:rPr lang="en-US" dirty="0" err="1"/>
              <a:t>ríos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renuevan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sí</a:t>
            </a:r>
            <a:r>
              <a:rPr lang="en-US" dirty="0"/>
              <a:t> </a:t>
            </a:r>
            <a:r>
              <a:rPr lang="en-US" dirty="0" err="1"/>
              <a:t>mismos</a:t>
            </a:r>
            <a:r>
              <a:rPr lang="en-US" dirty="0"/>
              <a:t> en </a:t>
            </a:r>
            <a:r>
              <a:rPr lang="en-US" dirty="0" err="1"/>
              <a:t>relativamente</a:t>
            </a:r>
            <a:r>
              <a:rPr lang="en-US" dirty="0"/>
              <a:t> </a:t>
            </a:r>
            <a:r>
              <a:rPr lang="en-US" dirty="0" err="1"/>
              <a:t>corto</a:t>
            </a:r>
            <a:r>
              <a:rPr lang="en-US" dirty="0"/>
              <a:t> </a:t>
            </a:r>
            <a:r>
              <a:rPr lang="en-US" dirty="0" err="1"/>
              <a:t>tiempo</a:t>
            </a:r>
            <a:r>
              <a:rPr lang="en-US" dirty="0"/>
              <a:t> (</a:t>
            </a:r>
            <a:r>
              <a:rPr lang="en-US" dirty="0" err="1"/>
              <a:t>aproximadamente</a:t>
            </a:r>
            <a:r>
              <a:rPr lang="en-US" dirty="0"/>
              <a:t> 20 </a:t>
            </a:r>
            <a:r>
              <a:rPr lang="en-US" dirty="0" err="1"/>
              <a:t>días</a:t>
            </a:r>
            <a:r>
              <a:rPr lang="en-US" dirty="0"/>
              <a:t>) los </a:t>
            </a:r>
            <a:r>
              <a:rPr lang="en-US" dirty="0" err="1"/>
              <a:t>mantos</a:t>
            </a:r>
            <a:r>
              <a:rPr lang="en-US" dirty="0"/>
              <a:t> </a:t>
            </a:r>
            <a:r>
              <a:rPr lang="en-US" dirty="0" err="1"/>
              <a:t>acuíferos</a:t>
            </a:r>
            <a:r>
              <a:rPr lang="en-US" dirty="0"/>
              <a:t>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tardar</a:t>
            </a:r>
            <a:r>
              <a:rPr lang="en-US" dirty="0"/>
              <a:t> </a:t>
            </a:r>
            <a:r>
              <a:rPr lang="en-US" dirty="0" err="1"/>
              <a:t>cientos</a:t>
            </a:r>
            <a:r>
              <a:rPr lang="en-US" dirty="0"/>
              <a:t> de miles de </a:t>
            </a:r>
            <a:r>
              <a:rPr lang="en-US" dirty="0" err="1" smtClean="0"/>
              <a:t>años</a:t>
            </a:r>
            <a:r>
              <a:rPr lang="en-US" dirty="0" smtClean="0"/>
              <a:t>.</a:t>
            </a:r>
            <a:endParaRPr lang="es-PA" dirty="0"/>
          </a:p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41894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700808"/>
            <a:ext cx="6777317" cy="3508977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Entre los </a:t>
            </a:r>
            <a:r>
              <a:rPr lang="en-US" dirty="0" err="1"/>
              <a:t>problemas</a:t>
            </a:r>
            <a:r>
              <a:rPr lang="en-US" dirty="0"/>
              <a:t> </a:t>
            </a:r>
            <a:r>
              <a:rPr lang="en-US" dirty="0" err="1"/>
              <a:t>ambientales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amenazan</a:t>
            </a:r>
            <a:r>
              <a:rPr lang="en-US" dirty="0"/>
              <a:t> a la </a:t>
            </a:r>
            <a:r>
              <a:rPr lang="en-US" dirty="0" err="1"/>
              <a:t>humanidad</a:t>
            </a:r>
            <a:r>
              <a:rPr lang="en-US" dirty="0"/>
              <a:t>, la </a:t>
            </a:r>
            <a:r>
              <a:rPr lang="en-US" dirty="0" err="1"/>
              <a:t>escasez</a:t>
            </a:r>
            <a:r>
              <a:rPr lang="en-US" dirty="0"/>
              <a:t> de </a:t>
            </a:r>
            <a:r>
              <a:rPr lang="en-US" dirty="0" err="1"/>
              <a:t>agua</a:t>
            </a:r>
            <a:r>
              <a:rPr lang="en-US" dirty="0"/>
              <a:t> </a:t>
            </a:r>
            <a:r>
              <a:rPr lang="en-US" dirty="0" err="1"/>
              <a:t>dulce</a:t>
            </a:r>
            <a:r>
              <a:rPr lang="en-US" dirty="0"/>
              <a:t> </a:t>
            </a:r>
            <a:r>
              <a:rPr lang="en-US" dirty="0" err="1"/>
              <a:t>ocupa</a:t>
            </a:r>
            <a:r>
              <a:rPr lang="en-US" dirty="0"/>
              <a:t> el primer </a:t>
            </a:r>
            <a:r>
              <a:rPr lang="en-US" dirty="0" err="1"/>
              <a:t>lugar</a:t>
            </a:r>
            <a:r>
              <a:rPr lang="en-US" dirty="0"/>
              <a:t>. El </a:t>
            </a:r>
            <a:r>
              <a:rPr lang="en-US" dirty="0" err="1"/>
              <a:t>crecimiento</a:t>
            </a:r>
            <a:r>
              <a:rPr lang="en-US" dirty="0"/>
              <a:t> </a:t>
            </a:r>
            <a:r>
              <a:rPr lang="en-US" dirty="0" err="1"/>
              <a:t>proyectado</a:t>
            </a:r>
            <a:r>
              <a:rPr lang="en-US" dirty="0"/>
              <a:t> de la </a:t>
            </a:r>
            <a:r>
              <a:rPr lang="en-US" dirty="0" err="1"/>
              <a:t>población</a:t>
            </a:r>
            <a:r>
              <a:rPr lang="en-US" dirty="0"/>
              <a:t> </a:t>
            </a:r>
            <a:r>
              <a:rPr lang="en-US" dirty="0" err="1"/>
              <a:t>mundial</a:t>
            </a:r>
            <a:r>
              <a:rPr lang="en-US" dirty="0"/>
              <a:t>, de </a:t>
            </a:r>
            <a:r>
              <a:rPr lang="en-US" dirty="0" err="1"/>
              <a:t>más</a:t>
            </a:r>
            <a:r>
              <a:rPr lang="en-US" dirty="0"/>
              <a:t> de </a:t>
            </a:r>
            <a:r>
              <a:rPr lang="en-US" dirty="0" err="1"/>
              <a:t>seis</a:t>
            </a:r>
            <a:r>
              <a:rPr lang="en-US" dirty="0"/>
              <a:t> mil </a:t>
            </a:r>
            <a:r>
              <a:rPr lang="en-US" dirty="0" err="1"/>
              <a:t>millones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en la </a:t>
            </a:r>
            <a:r>
              <a:rPr lang="en-US" dirty="0" err="1"/>
              <a:t>actualidad</a:t>
            </a:r>
            <a:r>
              <a:rPr lang="en-US" dirty="0"/>
              <a:t> a </a:t>
            </a:r>
            <a:r>
              <a:rPr lang="en-US" dirty="0" err="1"/>
              <a:t>más</a:t>
            </a:r>
            <a:r>
              <a:rPr lang="en-US" dirty="0"/>
              <a:t> de </a:t>
            </a:r>
            <a:r>
              <a:rPr lang="en-US" dirty="0" err="1"/>
              <a:t>nueve</a:t>
            </a:r>
            <a:r>
              <a:rPr lang="en-US" dirty="0"/>
              <a:t> mil </a:t>
            </a:r>
            <a:r>
              <a:rPr lang="en-US" dirty="0" err="1"/>
              <a:t>millones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el 2050, son </a:t>
            </a:r>
            <a:r>
              <a:rPr lang="en-US" dirty="0" err="1"/>
              <a:t>señales</a:t>
            </a:r>
            <a:r>
              <a:rPr lang="en-US" dirty="0"/>
              <a:t> nada </a:t>
            </a:r>
            <a:r>
              <a:rPr lang="en-US" dirty="0" err="1"/>
              <a:t>optimistas</a:t>
            </a:r>
            <a:r>
              <a:rPr lang="en-US" dirty="0"/>
              <a:t> y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preocupantes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tomamos</a:t>
            </a:r>
            <a:r>
              <a:rPr lang="en-US" dirty="0"/>
              <a:t> en </a:t>
            </a:r>
            <a:r>
              <a:rPr lang="en-US" dirty="0" err="1"/>
              <a:t>cuenta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,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desgracia</a:t>
            </a:r>
            <a:r>
              <a:rPr lang="en-US" dirty="0"/>
              <a:t>, la </a:t>
            </a:r>
            <a:r>
              <a:rPr lang="en-US" dirty="0" err="1"/>
              <a:t>cantidad</a:t>
            </a:r>
            <a:r>
              <a:rPr lang="en-US" dirty="0"/>
              <a:t> de </a:t>
            </a:r>
            <a:r>
              <a:rPr lang="en-US" dirty="0" err="1"/>
              <a:t>agua</a:t>
            </a:r>
            <a:r>
              <a:rPr lang="en-US" dirty="0"/>
              <a:t> </a:t>
            </a:r>
            <a:r>
              <a:rPr lang="en-US" dirty="0" err="1"/>
              <a:t>dulce</a:t>
            </a:r>
            <a:r>
              <a:rPr lang="en-US" dirty="0"/>
              <a:t> del </a:t>
            </a:r>
            <a:r>
              <a:rPr lang="en-US" dirty="0" err="1"/>
              <a:t>planeta</a:t>
            </a:r>
            <a:r>
              <a:rPr lang="en-US" dirty="0"/>
              <a:t> no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aumentando</a:t>
            </a:r>
            <a:r>
              <a:rPr lang="en-US" dirty="0"/>
              <a:t>. Se </a:t>
            </a:r>
            <a:r>
              <a:rPr lang="en-US" dirty="0" err="1"/>
              <a:t>contempla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2,700 </a:t>
            </a:r>
            <a:r>
              <a:rPr lang="en-US" dirty="0" err="1"/>
              <a:t>millones</a:t>
            </a:r>
            <a:r>
              <a:rPr lang="en-US" dirty="0"/>
              <a:t> de personas </a:t>
            </a:r>
            <a:r>
              <a:rPr lang="en-US" dirty="0" err="1"/>
              <a:t>sufrirán</a:t>
            </a:r>
            <a:r>
              <a:rPr lang="en-US" dirty="0"/>
              <a:t> en el 2025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obtener</a:t>
            </a:r>
            <a:r>
              <a:rPr lang="en-US" dirty="0"/>
              <a:t> </a:t>
            </a:r>
            <a:r>
              <a:rPr lang="en-US" dirty="0" err="1"/>
              <a:t>agua</a:t>
            </a:r>
            <a:r>
              <a:rPr lang="en-US" dirty="0"/>
              <a:t> </a:t>
            </a:r>
            <a:r>
              <a:rPr lang="en-US" dirty="0" err="1"/>
              <a:t>dulce</a:t>
            </a:r>
            <a:r>
              <a:rPr lang="en-US" dirty="0"/>
              <a:t>. En la </a:t>
            </a:r>
            <a:r>
              <a:rPr lang="en-US" dirty="0" err="1"/>
              <a:t>actualidad</a:t>
            </a:r>
            <a:r>
              <a:rPr lang="en-US" dirty="0"/>
              <a:t>, </a:t>
            </a:r>
            <a:r>
              <a:rPr lang="en-US" dirty="0" err="1"/>
              <a:t>aproximadamente</a:t>
            </a:r>
            <a:r>
              <a:rPr lang="en-US" dirty="0"/>
              <a:t> 1,200 </a:t>
            </a:r>
            <a:r>
              <a:rPr lang="en-US" dirty="0" err="1"/>
              <a:t>millones</a:t>
            </a:r>
            <a:r>
              <a:rPr lang="en-US" dirty="0"/>
              <a:t> de personas </a:t>
            </a:r>
            <a:r>
              <a:rPr lang="en-US" dirty="0" err="1"/>
              <a:t>beben</a:t>
            </a:r>
            <a:r>
              <a:rPr lang="en-US" dirty="0"/>
              <a:t> </a:t>
            </a:r>
            <a:r>
              <a:rPr lang="en-US" dirty="0" err="1"/>
              <a:t>agua</a:t>
            </a:r>
            <a:r>
              <a:rPr lang="en-US" dirty="0"/>
              <a:t> no potable y </a:t>
            </a:r>
            <a:r>
              <a:rPr lang="en-US" dirty="0" err="1"/>
              <a:t>cerca</a:t>
            </a:r>
            <a:r>
              <a:rPr lang="en-US" dirty="0"/>
              <a:t> de 2,500 </a:t>
            </a:r>
            <a:r>
              <a:rPr lang="en-US" dirty="0" err="1"/>
              <a:t>millones</a:t>
            </a:r>
            <a:r>
              <a:rPr lang="en-US" dirty="0"/>
              <a:t> </a:t>
            </a:r>
            <a:r>
              <a:rPr lang="en-US" dirty="0" err="1"/>
              <a:t>carecen</a:t>
            </a:r>
            <a:r>
              <a:rPr lang="en-US" dirty="0"/>
              <a:t> de </a:t>
            </a:r>
            <a:r>
              <a:rPr lang="en-US" dirty="0" err="1"/>
              <a:t>sanitarios</a:t>
            </a:r>
            <a:r>
              <a:rPr lang="en-US" dirty="0"/>
              <a:t> y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drenaje</a:t>
            </a:r>
            <a:r>
              <a:rPr lang="en-US" dirty="0"/>
              <a:t> </a:t>
            </a:r>
            <a:r>
              <a:rPr lang="en-US" dirty="0" err="1"/>
              <a:t>adecuados</a:t>
            </a:r>
            <a:r>
              <a:rPr lang="en-US" dirty="0"/>
              <a:t>. </a:t>
            </a:r>
            <a:r>
              <a:rPr lang="en-US" dirty="0" err="1"/>
              <a:t>Más</a:t>
            </a:r>
            <a:r>
              <a:rPr lang="en-US" dirty="0"/>
              <a:t> de </a:t>
            </a:r>
            <a:r>
              <a:rPr lang="en-US" dirty="0" err="1"/>
              <a:t>cinco</a:t>
            </a:r>
            <a:r>
              <a:rPr lang="en-US" dirty="0"/>
              <a:t> </a:t>
            </a:r>
            <a:r>
              <a:rPr lang="en-US" dirty="0" err="1"/>
              <a:t>millones</a:t>
            </a:r>
            <a:r>
              <a:rPr lang="en-US" dirty="0"/>
              <a:t> de personas </a:t>
            </a:r>
            <a:r>
              <a:rPr lang="en-US" dirty="0" err="1"/>
              <a:t>mueren</a:t>
            </a:r>
            <a:r>
              <a:rPr lang="en-US" dirty="0"/>
              <a:t> al </a:t>
            </a:r>
            <a:r>
              <a:rPr lang="en-US" dirty="0" err="1"/>
              <a:t>año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enfermedades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relacionadas</a:t>
            </a:r>
            <a:r>
              <a:rPr lang="en-US" dirty="0"/>
              <a:t> con el </a:t>
            </a:r>
            <a:r>
              <a:rPr lang="en-US" dirty="0" err="1"/>
              <a:t>agua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el </a:t>
            </a:r>
            <a:r>
              <a:rPr lang="en-US" dirty="0" err="1"/>
              <a:t>cólera</a:t>
            </a:r>
            <a:r>
              <a:rPr lang="en-US" dirty="0"/>
              <a:t> y la </a:t>
            </a:r>
            <a:r>
              <a:rPr lang="en-US" dirty="0" err="1"/>
              <a:t>disentería</a:t>
            </a:r>
            <a:r>
              <a:rPr lang="en-US" dirty="0"/>
              <a:t>. </a:t>
            </a:r>
            <a:endParaRPr lang="es-PA" dirty="0"/>
          </a:p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22829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91673" y="2567573"/>
            <a:ext cx="6160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!Muchas Gracias!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762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2636912"/>
            <a:ext cx="7024744" cy="1143000"/>
          </a:xfrm>
        </p:spPr>
        <p:txBody>
          <a:bodyPr>
            <a:noAutofit/>
          </a:bodyPr>
          <a:lstStyle/>
          <a:p>
            <a:r>
              <a:rPr lang="es-MX" sz="2000" dirty="0">
                <a:latin typeface="Arial" pitchFamily="34" charset="0"/>
                <a:cs typeface="Arial" pitchFamily="34" charset="0"/>
              </a:rPr>
              <a:t>Descripción: Se realizarán actividades dirigidas a tomar conciencia  sobre la destrucción de las fuentes naturales de agua, tales como ríos, lagos, quebradas mares y otras, ofreceremos alternativas para minimizar los efectos de la contaminación de las aguas</a:t>
            </a:r>
            <a:endParaRPr lang="es-PA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24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Objetivos Específicos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Reconocer la importancia de proteger las fuentes naturales de agua.                                </a:t>
            </a:r>
            <a:endParaRPr lang="es-PA" dirty="0"/>
          </a:p>
          <a:p>
            <a:r>
              <a:rPr lang="es-MX" dirty="0"/>
              <a:t>Confeccionar una diapositiva con   la cual pueda alertar sobre el peligro de la contaminación del agua                                                                                                         </a:t>
            </a:r>
            <a:endParaRPr lang="es-PA" dirty="0"/>
          </a:p>
          <a:p>
            <a:r>
              <a:rPr lang="es-MX" dirty="0"/>
              <a:t>Realizar un vocabulario  con   términos  relacionados a agentes contaminantes.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143008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Situación de Aprendizaje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/>
              <a:t>Los niños de la comunidad de </a:t>
            </a:r>
            <a:r>
              <a:rPr lang="es-MX" dirty="0" err="1"/>
              <a:t>Lídice</a:t>
            </a:r>
            <a:r>
              <a:rPr lang="es-MX" dirty="0"/>
              <a:t> comentan que el río  que pasa por su comunidad se ha convertido en casi una quebrada y está  lleno de basura y la población de  peces e invertebrados, que muchas veces servían de alimento, se ha reducido considerablemente.  En  el pasado, el río era utilizado como balneario y hasta para lavar ropa, pero ahora el agua produce picazón y erupciones cutáneas. Muy cerca del río se han creado porquerizas, galeras de pollo, hortalizas y además se han talado muchos   árboles. Los niños preguntan cómo proteger su río. 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40520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Pregunta Generadora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¿Cómo podemos evitar la contaminación de los ríos quebradas, lagos, y otras fuentes naturales de agua y que alternativas propone usted para ayudar a minimizar la contaminación de las aguas? 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63790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Producto Principal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Realizar una charla relacionada con la contaminación de las aguas de ríos, quebradas, lagos, mares o cualquier otra fuente natural  utilizando diapositivas en PowerPoint.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25485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980728"/>
            <a:ext cx="7024744" cy="685880"/>
          </a:xfrm>
        </p:spPr>
        <p:txBody>
          <a:bodyPr>
            <a:normAutofit fontScale="90000"/>
          </a:bodyPr>
          <a:lstStyle/>
          <a:p>
            <a:pPr algn="ctr"/>
            <a:r>
              <a:rPr lang="es-PA" dirty="0" smtClean="0"/>
              <a:t>Actividades o Tareas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/>
              <a:t>Realizar preguntas exploratorias sobre las causas y efectos de la contaminación de las aguas de fuentes naturales de agua.                                                                                                                                           _Hacer un listado sobre los principales agentes contaminantes del agua.                    </a:t>
            </a:r>
            <a:endParaRPr lang="es-PA" dirty="0"/>
          </a:p>
          <a:p>
            <a:r>
              <a:rPr lang="es-MX" dirty="0"/>
              <a:t>_ Imprimir volantes tendientes a advertir sobre la contaminación de las fuentes de agua.                                                                                                                                _Realizar charlas relacionadas a los efectos de la contaminación del agua en la vida de las personas, utilizando diapositivas en PowerPoint.                                                 </a:t>
            </a:r>
            <a:endParaRPr lang="es-PA" dirty="0"/>
          </a:p>
          <a:p>
            <a:r>
              <a:rPr lang="es-MX" dirty="0"/>
              <a:t> _Realizar un vocabulario  de términos relacionados a la contaminación del agua en Microsoft Word. 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88426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PA" dirty="0" smtClean="0"/>
              <a:t>Criterios de Evaluación</a:t>
            </a:r>
            <a:br>
              <a:rPr lang="es-PA" dirty="0" smtClean="0"/>
            </a:br>
            <a:r>
              <a:rPr lang="es-PA" dirty="0" smtClean="0"/>
              <a:t>Curricular</a:t>
            </a:r>
            <a:endParaRPr lang="es-PA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352466"/>
              </p:ext>
            </p:extLst>
          </p:nvPr>
        </p:nvGraphicFramePr>
        <p:xfrm>
          <a:off x="1187624" y="2636912"/>
          <a:ext cx="6552727" cy="349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8797"/>
                <a:gridCol w="978786"/>
                <a:gridCol w="978786"/>
                <a:gridCol w="978786"/>
                <a:gridCol w="978786"/>
                <a:gridCol w="978786"/>
              </a:tblGrid>
              <a:tr h="79762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CHARLA</a:t>
                      </a:r>
                      <a:endParaRPr lang="es-PA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50 puntos</a:t>
                      </a:r>
                      <a:endParaRPr lang="es-PA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>
                          <a:solidFill>
                            <a:schemeClr val="tx1"/>
                          </a:solidFill>
                          <a:effectLst/>
                        </a:rPr>
                        <a:t>40 puntos</a:t>
                      </a:r>
                      <a:endParaRPr lang="es-PA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>
                          <a:solidFill>
                            <a:schemeClr val="tx1"/>
                          </a:solidFill>
                          <a:effectLst/>
                        </a:rPr>
                        <a:t>30 puntos</a:t>
                      </a:r>
                      <a:endParaRPr lang="es-PA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>
                          <a:solidFill>
                            <a:schemeClr val="tx1"/>
                          </a:solidFill>
                          <a:effectLst/>
                        </a:rPr>
                        <a:t>20 puntos</a:t>
                      </a:r>
                      <a:endParaRPr lang="es-PA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10 puntos</a:t>
                      </a:r>
                      <a:endParaRPr lang="es-PA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3175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>
                          <a:solidFill>
                            <a:schemeClr val="tx1"/>
                          </a:solidFill>
                          <a:effectLst/>
                        </a:rPr>
                        <a:t>Presentación</a:t>
                      </a:r>
                      <a:endParaRPr lang="es-PA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58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>
                          <a:solidFill>
                            <a:schemeClr val="tx1"/>
                          </a:solidFill>
                          <a:effectLst/>
                        </a:rPr>
                        <a:t>Contenido</a:t>
                      </a:r>
                      <a:endParaRPr lang="es-PA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P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3175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>
                          <a:solidFill>
                            <a:schemeClr val="tx1"/>
                          </a:solidFill>
                          <a:effectLst/>
                        </a:rPr>
                        <a:t>Dominio del tema</a:t>
                      </a:r>
                      <a:endParaRPr lang="es-PA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658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>
                          <a:solidFill>
                            <a:schemeClr val="tx1"/>
                          </a:solidFill>
                          <a:effectLst/>
                        </a:rPr>
                        <a:t>Puntualidad</a:t>
                      </a:r>
                      <a:endParaRPr lang="es-PA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6350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Cumple con los objetivos curriculares</a:t>
                      </a:r>
                      <a:endParaRPr lang="es-PA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P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49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PA" dirty="0" smtClean="0"/>
              <a:t>Criterio de Evaluación Tecnológico</a:t>
            </a:r>
            <a:endParaRPr lang="es-PA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418200"/>
              </p:ext>
            </p:extLst>
          </p:nvPr>
        </p:nvGraphicFramePr>
        <p:xfrm>
          <a:off x="1475656" y="1916832"/>
          <a:ext cx="6048672" cy="42716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6780"/>
                <a:gridCol w="886902"/>
                <a:gridCol w="975593"/>
                <a:gridCol w="975593"/>
                <a:gridCol w="886902"/>
                <a:gridCol w="886902"/>
              </a:tblGrid>
              <a:tr h="72716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Diapositiva en PowerPoint</a:t>
                      </a:r>
                      <a:endParaRPr lang="es-P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50 puntos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40 puntos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30 puntos</a:t>
                      </a:r>
                      <a:endParaRPr lang="es-P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20 puntos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10 puntos</a:t>
                      </a:r>
                      <a:endParaRPr lang="es-P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2035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Transiciones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7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Animaciones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2035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Imágenes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7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Diseño de la diapositiva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7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Cantidad de diapositivas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P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105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Contraste de los colores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7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>
                          <a:solidFill>
                            <a:schemeClr val="tx1"/>
                          </a:solidFill>
                          <a:effectLst/>
                        </a:rPr>
                        <a:t> Tamaño de la fuente</a:t>
                      </a:r>
                      <a:endParaRPr lang="es-P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070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Cantidad de texto</a:t>
                      </a:r>
                      <a:endParaRPr lang="es-P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P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P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29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86</TotalTime>
  <Words>908</Words>
  <Application>Microsoft Office PowerPoint</Application>
  <PresentationFormat>Presentación en pantalla (4:3)</PresentationFormat>
  <Paragraphs>160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Austin</vt:lpstr>
      <vt:lpstr>LA CONTAMINACIÓN DEL  AGUA </vt:lpstr>
      <vt:lpstr>Descripción: Se realizarán actividades dirigidas a tomar conciencia  sobre la destrucción de las fuentes naturales de agua, tales como ríos, lagos, quebradas mares y otras, ofreceremos alternativas para minimizar los efectos de la contaminación de las aguas</vt:lpstr>
      <vt:lpstr>Objetivos Específicos</vt:lpstr>
      <vt:lpstr>Situación de Aprendizaje</vt:lpstr>
      <vt:lpstr>Pregunta Generadora</vt:lpstr>
      <vt:lpstr>Producto Principal</vt:lpstr>
      <vt:lpstr>Actividades o Tareas</vt:lpstr>
      <vt:lpstr>Criterios de Evaluación Curricular</vt:lpstr>
      <vt:lpstr>Criterio de Evaluación Tecnológico</vt:lpstr>
      <vt:lpstr>Criterio de Evaluación Correlacionado</vt:lpstr>
      <vt:lpstr>4. Agua dulce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CONTAMINACIÓN DEL  AGUA </dc:title>
  <dc:creator>Estudiante</dc:creator>
  <cp:lastModifiedBy>Ariel</cp:lastModifiedBy>
  <cp:revision>8</cp:revision>
  <dcterms:created xsi:type="dcterms:W3CDTF">2011-06-30T16:28:17Z</dcterms:created>
  <dcterms:modified xsi:type="dcterms:W3CDTF">2011-07-03T00:19:38Z</dcterms:modified>
</cp:coreProperties>
</file>