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handoutMasterIdLst>
    <p:handoutMasterId r:id="rId18"/>
  </p:handout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70" r:id="rId15"/>
    <p:sldId id="271" r:id="rId16"/>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269D01E-BC32-4049-B463-5C60D7B0CCD2}" styleName="Estilo temático 2 - Énfasis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6E8E7E6-2D93-4E8E-9677-528E44FE89B3}" type="datetimeFigureOut">
              <a:rPr lang="es-PA" smtClean="0"/>
              <a:t>07/25/2016</a:t>
            </a:fld>
            <a:endParaRPr lang="es-PA"/>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85C3660-2EA5-4A34-AC79-85786E33D9CB}" type="slidenum">
              <a:rPr lang="es-PA" smtClean="0"/>
              <a:t>‹Nº›</a:t>
            </a:fld>
            <a:endParaRPr lang="es-PA"/>
          </a:p>
        </p:txBody>
      </p:sp>
    </p:spTree>
    <p:extLst>
      <p:ext uri="{BB962C8B-B14F-4D97-AF65-F5344CB8AC3E}">
        <p14:creationId xmlns:p14="http://schemas.microsoft.com/office/powerpoint/2010/main" val="733779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PA"/>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4403BE-DCE2-41A2-835A-52CACC320B7F}" type="datetimeFigureOut">
              <a:rPr lang="es-PA" smtClean="0"/>
              <a:t>07/25/2016</a:t>
            </a:fld>
            <a:endParaRPr lang="es-PA"/>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PA"/>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A"/>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PA"/>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B0A371-49B8-4B13-A7B8-31BD5DEF4D21}" type="slidenum">
              <a:rPr lang="es-PA" smtClean="0"/>
              <a:t>‹Nº›</a:t>
            </a:fld>
            <a:endParaRPr lang="es-PA"/>
          </a:p>
        </p:txBody>
      </p:sp>
    </p:spTree>
    <p:extLst>
      <p:ext uri="{BB962C8B-B14F-4D97-AF65-F5344CB8AC3E}">
        <p14:creationId xmlns:p14="http://schemas.microsoft.com/office/powerpoint/2010/main" val="2121129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PA"/>
          </a:p>
        </p:txBody>
      </p:sp>
      <p:sp>
        <p:nvSpPr>
          <p:cNvPr id="4" name="3 Marcador de número de diapositiva"/>
          <p:cNvSpPr>
            <a:spLocks noGrp="1"/>
          </p:cNvSpPr>
          <p:nvPr>
            <p:ph type="sldNum" sz="quarter" idx="10"/>
          </p:nvPr>
        </p:nvSpPr>
        <p:spPr/>
        <p:txBody>
          <a:bodyPr/>
          <a:lstStyle/>
          <a:p>
            <a:fld id="{C6B0A371-49B8-4B13-A7B8-31BD5DEF4D21}" type="slidenum">
              <a:rPr lang="es-PA" smtClean="0"/>
              <a:t>1</a:t>
            </a:fld>
            <a:endParaRPr lang="es-PA"/>
          </a:p>
        </p:txBody>
      </p:sp>
    </p:spTree>
    <p:extLst>
      <p:ext uri="{BB962C8B-B14F-4D97-AF65-F5344CB8AC3E}">
        <p14:creationId xmlns:p14="http://schemas.microsoft.com/office/powerpoint/2010/main" val="1457129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Date Placeholder 3"/>
          <p:cNvSpPr>
            <a:spLocks noGrp="1"/>
          </p:cNvSpPr>
          <p:nvPr>
            <p:ph type="dt" sz="half" idx="10"/>
          </p:nvPr>
        </p:nvSpPr>
        <p:spPr/>
        <p:txBody>
          <a:bodyPr/>
          <a:lstStyle/>
          <a:p>
            <a:fld id="{255FD8CC-B70B-468F-A49F-EA3BFC12140E}" type="datetimeFigureOut">
              <a:rPr lang="es-PA" smtClean="0"/>
              <a:t>07/25/2016</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55FD8CC-B70B-468F-A49F-EA3BFC12140E}" type="datetimeFigureOut">
              <a:rPr lang="es-PA" smtClean="0"/>
              <a:t>07/25/2016</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55FD8CC-B70B-468F-A49F-EA3BFC12140E}" type="datetimeFigureOut">
              <a:rPr lang="es-PA" smtClean="0"/>
              <a:t>07/25/2016</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55FD8CC-B70B-468F-A49F-EA3BFC12140E}" type="datetimeFigureOut">
              <a:rPr lang="es-PA" smtClean="0"/>
              <a:t>07/25/2016</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255FD8CC-B70B-468F-A49F-EA3BFC12140E}" type="datetimeFigureOut">
              <a:rPr lang="es-PA" smtClean="0"/>
              <a:t>07/25/2016</a:t>
            </a:fld>
            <a:endParaRPr lang="es-PA"/>
          </a:p>
        </p:txBody>
      </p:sp>
      <p:sp>
        <p:nvSpPr>
          <p:cNvPr id="5" name="Footer Placeholder 4"/>
          <p:cNvSpPr>
            <a:spLocks noGrp="1"/>
          </p:cNvSpPr>
          <p:nvPr>
            <p:ph type="ftr" sz="quarter" idx="11"/>
          </p:nvPr>
        </p:nvSpPr>
        <p:spPr/>
        <p:txBody>
          <a:bodyPr/>
          <a:lstStyle/>
          <a:p>
            <a:endParaRPr lang="es-PA"/>
          </a:p>
        </p:txBody>
      </p:sp>
      <p:sp>
        <p:nvSpPr>
          <p:cNvPr id="6" name="Slide Number Placeholder 5"/>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255FD8CC-B70B-468F-A49F-EA3BFC12140E}" type="datetimeFigureOut">
              <a:rPr lang="es-PA" smtClean="0"/>
              <a:t>07/25/2016</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255FD8CC-B70B-468F-A49F-EA3BFC12140E}" type="datetimeFigureOut">
              <a:rPr lang="es-PA" smtClean="0"/>
              <a:t>07/25/2016</a:t>
            </a:fld>
            <a:endParaRPr lang="es-PA"/>
          </a:p>
        </p:txBody>
      </p:sp>
      <p:sp>
        <p:nvSpPr>
          <p:cNvPr id="8" name="Footer Placeholder 7"/>
          <p:cNvSpPr>
            <a:spLocks noGrp="1"/>
          </p:cNvSpPr>
          <p:nvPr>
            <p:ph type="ftr" sz="quarter" idx="11"/>
          </p:nvPr>
        </p:nvSpPr>
        <p:spPr/>
        <p:txBody>
          <a:bodyPr/>
          <a:lstStyle/>
          <a:p>
            <a:endParaRPr lang="es-PA"/>
          </a:p>
        </p:txBody>
      </p:sp>
      <p:sp>
        <p:nvSpPr>
          <p:cNvPr id="9" name="Slide Number Placeholder 8"/>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255FD8CC-B70B-468F-A49F-EA3BFC12140E}" type="datetimeFigureOut">
              <a:rPr lang="es-PA" smtClean="0"/>
              <a:t>07/25/2016</a:t>
            </a:fld>
            <a:endParaRPr lang="es-PA"/>
          </a:p>
        </p:txBody>
      </p:sp>
      <p:sp>
        <p:nvSpPr>
          <p:cNvPr id="4" name="Footer Placeholder 3"/>
          <p:cNvSpPr>
            <a:spLocks noGrp="1"/>
          </p:cNvSpPr>
          <p:nvPr>
            <p:ph type="ftr" sz="quarter" idx="11"/>
          </p:nvPr>
        </p:nvSpPr>
        <p:spPr/>
        <p:txBody>
          <a:bodyPr/>
          <a:lstStyle/>
          <a:p>
            <a:endParaRPr lang="es-PA"/>
          </a:p>
        </p:txBody>
      </p:sp>
      <p:sp>
        <p:nvSpPr>
          <p:cNvPr id="5" name="Slide Number Placeholder 4"/>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FD8CC-B70B-468F-A49F-EA3BFC12140E}" type="datetimeFigureOut">
              <a:rPr lang="es-PA" smtClean="0"/>
              <a:t>07/25/2016</a:t>
            </a:fld>
            <a:endParaRPr lang="es-PA"/>
          </a:p>
        </p:txBody>
      </p:sp>
      <p:sp>
        <p:nvSpPr>
          <p:cNvPr id="3" name="Footer Placeholder 2"/>
          <p:cNvSpPr>
            <a:spLocks noGrp="1"/>
          </p:cNvSpPr>
          <p:nvPr>
            <p:ph type="ftr" sz="quarter" idx="11"/>
          </p:nvPr>
        </p:nvSpPr>
        <p:spPr/>
        <p:txBody>
          <a:bodyPr/>
          <a:lstStyle/>
          <a:p>
            <a:endParaRPr lang="es-PA"/>
          </a:p>
        </p:txBody>
      </p:sp>
      <p:sp>
        <p:nvSpPr>
          <p:cNvPr id="4" name="Slide Number Placeholder 3"/>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55FD8CC-B70B-468F-A49F-EA3BFC12140E}" type="datetimeFigureOut">
              <a:rPr lang="es-PA" smtClean="0"/>
              <a:t>07/25/2016</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36739501-61F6-48F0-B144-01F782A5806E}" type="slidenum">
              <a:rPr lang="es-PA" smtClean="0"/>
              <a:t>‹Nº›</a:t>
            </a:fld>
            <a:endParaRPr lang="es-PA"/>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s-ES" smtClean="0"/>
              <a:t>Haga clic para modificar el estilo de título del patrón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255FD8CC-B70B-468F-A49F-EA3BFC12140E}" type="datetimeFigureOut">
              <a:rPr lang="es-PA" smtClean="0"/>
              <a:t>07/25/2016</a:t>
            </a:fld>
            <a:endParaRPr lang="es-PA"/>
          </a:p>
        </p:txBody>
      </p:sp>
      <p:sp>
        <p:nvSpPr>
          <p:cNvPr id="6" name="Footer Placeholder 5"/>
          <p:cNvSpPr>
            <a:spLocks noGrp="1"/>
          </p:cNvSpPr>
          <p:nvPr>
            <p:ph type="ftr" sz="quarter" idx="11"/>
          </p:nvPr>
        </p:nvSpPr>
        <p:spPr/>
        <p:txBody>
          <a:bodyPr/>
          <a:lstStyle/>
          <a:p>
            <a:endParaRPr lang="es-PA"/>
          </a:p>
        </p:txBody>
      </p:sp>
      <p:sp>
        <p:nvSpPr>
          <p:cNvPr id="7" name="Slide Number Placeholder 6"/>
          <p:cNvSpPr>
            <a:spLocks noGrp="1"/>
          </p:cNvSpPr>
          <p:nvPr>
            <p:ph type="sldNum" sz="quarter" idx="12"/>
          </p:nvPr>
        </p:nvSpPr>
        <p:spPr/>
        <p:txBody>
          <a:bodyPr/>
          <a:lstStyle/>
          <a:p>
            <a:fld id="{36739501-61F6-48F0-B144-01F782A5806E}" type="slidenum">
              <a:rPr lang="es-PA" smtClean="0"/>
              <a:t>‹Nº›</a:t>
            </a:fld>
            <a:endParaRPr lang="es-PA"/>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s-ES" smtClean="0"/>
              <a:t>Haga clic en el icono para agregar una imagen</a:t>
            </a:r>
            <a:endParaRPr lang="en-US"/>
          </a:p>
        </p:txBody>
      </p:sp>
    </p:spTree>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255FD8CC-B70B-468F-A49F-EA3BFC12140E}" type="datetimeFigureOut">
              <a:rPr lang="es-PA" smtClean="0"/>
              <a:t>07/25/2016</a:t>
            </a:fld>
            <a:endParaRPr lang="es-PA"/>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es-PA"/>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36739501-61F6-48F0-B144-01F782A5806E}" type="slidenum">
              <a:rPr lang="es-PA" smtClean="0"/>
              <a:t>‹Nº›</a:t>
            </a:fld>
            <a:endParaRPr lang="es-PA"/>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259632" y="1988840"/>
            <a:ext cx="6840760" cy="864095"/>
          </a:xfrm>
        </p:spPr>
        <p:style>
          <a:lnRef idx="3">
            <a:schemeClr val="lt1"/>
          </a:lnRef>
          <a:fillRef idx="1">
            <a:schemeClr val="accent1"/>
          </a:fillRef>
          <a:effectRef idx="1">
            <a:schemeClr val="accent1"/>
          </a:effectRef>
          <a:fontRef idx="minor">
            <a:schemeClr val="lt1"/>
          </a:fontRef>
        </p:style>
        <p:txBody>
          <a:bodyPr/>
          <a:lstStyle/>
          <a:p>
            <a:pPr algn="ctr"/>
            <a:r>
              <a:rPr lang="es-PA" sz="3600" dirty="0" smtClean="0">
                <a:solidFill>
                  <a:schemeClr val="bg1"/>
                </a:solidFill>
              </a:rPr>
              <a:t>Operaciones con </a:t>
            </a:r>
            <a:r>
              <a:rPr lang="es-PA" sz="3600" dirty="0" smtClean="0">
                <a:solidFill>
                  <a:schemeClr val="bg1"/>
                </a:solidFill>
                <a:latin typeface="Arial" panose="020B0604020202020204" pitchFamily="34" charset="0"/>
                <a:cs typeface="Arial" panose="020B0604020202020204" pitchFamily="34" charset="0"/>
              </a:rPr>
              <a:t>Decimales</a:t>
            </a:r>
            <a:endParaRPr lang="es-PA" sz="3600" dirty="0">
              <a:solidFill>
                <a:schemeClr val="bg1"/>
              </a:solidFill>
              <a:latin typeface="Arial" panose="020B0604020202020204" pitchFamily="34" charset="0"/>
              <a:cs typeface="Arial" panose="020B0604020202020204" pitchFamily="34" charset="0"/>
            </a:endParaRPr>
          </a:p>
        </p:txBody>
      </p:sp>
      <p:sp>
        <p:nvSpPr>
          <p:cNvPr id="3" name="2 Subtítulo"/>
          <p:cNvSpPr>
            <a:spLocks noGrp="1"/>
          </p:cNvSpPr>
          <p:nvPr>
            <p:ph type="subTitle" idx="1"/>
          </p:nvPr>
        </p:nvSpPr>
        <p:spPr>
          <a:xfrm>
            <a:off x="1259632" y="3212976"/>
            <a:ext cx="6624736" cy="2880320"/>
          </a:xfrm>
        </p:spPr>
        <p:txBody>
          <a:bodyPr>
            <a:noAutofit/>
          </a:bodyPr>
          <a:lstStyle/>
          <a:p>
            <a:pPr algn="ctr"/>
            <a:r>
              <a:rPr lang="es-PA" sz="2400" b="1" dirty="0" smtClean="0">
                <a:solidFill>
                  <a:schemeClr val="bg1"/>
                </a:solidFill>
                <a:latin typeface="Arial" panose="020B0604020202020204" pitchFamily="34" charset="0"/>
                <a:cs typeface="Arial" panose="020B0604020202020204" pitchFamily="34" charset="0"/>
              </a:rPr>
              <a:t>Suma, Resta, Multiplicación y División</a:t>
            </a:r>
          </a:p>
          <a:p>
            <a:pPr algn="ctr"/>
            <a:r>
              <a:rPr lang="es-PA" sz="2400" b="1" dirty="0" smtClean="0">
                <a:solidFill>
                  <a:schemeClr val="bg1"/>
                </a:solidFill>
                <a:latin typeface="Arial" panose="020B0604020202020204" pitchFamily="34" charset="0"/>
                <a:cs typeface="Arial" panose="020B0604020202020204" pitchFamily="34" charset="0"/>
              </a:rPr>
              <a:t>Autor: Grupo Océano</a:t>
            </a:r>
          </a:p>
          <a:p>
            <a:pPr algn="ctr"/>
            <a:r>
              <a:rPr lang="es-PA" sz="2400" b="1" dirty="0" smtClean="0">
                <a:solidFill>
                  <a:schemeClr val="bg1"/>
                </a:solidFill>
                <a:latin typeface="Arial" panose="020B0604020202020204" pitchFamily="34" charset="0"/>
                <a:cs typeface="Arial" panose="020B0604020202020204" pitchFamily="34" charset="0"/>
              </a:rPr>
              <a:t>Colaborador: </a:t>
            </a:r>
          </a:p>
          <a:p>
            <a:pPr algn="ctr"/>
            <a:r>
              <a:rPr lang="es-PA" sz="2400" b="1" dirty="0">
                <a:solidFill>
                  <a:schemeClr val="bg1"/>
                </a:solidFill>
                <a:latin typeface="Arial" panose="020B0604020202020204" pitchFamily="34" charset="0"/>
                <a:cs typeface="Arial" panose="020B0604020202020204" pitchFamily="34" charset="0"/>
              </a:rPr>
              <a:t> </a:t>
            </a:r>
            <a:r>
              <a:rPr lang="es-PA" sz="2400" b="1" dirty="0" smtClean="0">
                <a:solidFill>
                  <a:schemeClr val="bg1"/>
                </a:solidFill>
                <a:latin typeface="Arial" panose="020B0604020202020204" pitchFamily="34" charset="0"/>
                <a:cs typeface="Arial" panose="020B0604020202020204" pitchFamily="34" charset="0"/>
              </a:rPr>
              <a:t> </a:t>
            </a:r>
            <a:r>
              <a:rPr lang="es-PA" sz="2400" b="1" dirty="0">
                <a:solidFill>
                  <a:schemeClr val="bg1"/>
                </a:solidFill>
                <a:latin typeface="Arial" panose="020B0604020202020204" pitchFamily="34" charset="0"/>
                <a:cs typeface="Arial" panose="020B0604020202020204" pitchFamily="34" charset="0"/>
              </a:rPr>
              <a:t>P</a:t>
            </a:r>
            <a:r>
              <a:rPr lang="es-PA" sz="2400" b="1" dirty="0" smtClean="0">
                <a:solidFill>
                  <a:schemeClr val="bg1"/>
                </a:solidFill>
                <a:latin typeface="Arial" panose="020B0604020202020204" pitchFamily="34" charset="0"/>
                <a:cs typeface="Arial" panose="020B0604020202020204" pitchFamily="34" charset="0"/>
              </a:rPr>
              <a:t>rof. Lourdes Barreno </a:t>
            </a:r>
            <a:r>
              <a:rPr lang="es-PA" sz="2400" b="1" dirty="0" err="1" smtClean="0">
                <a:solidFill>
                  <a:schemeClr val="bg1"/>
                </a:solidFill>
                <a:latin typeface="Arial" panose="020B0604020202020204" pitchFamily="34" charset="0"/>
                <a:cs typeface="Arial" panose="020B0604020202020204" pitchFamily="34" charset="0"/>
              </a:rPr>
              <a:t>Huffman</a:t>
            </a:r>
            <a:endParaRPr lang="es-PA" sz="2400" b="1" dirty="0" smtClean="0">
              <a:solidFill>
                <a:schemeClr val="bg1"/>
              </a:solidFill>
              <a:latin typeface="Arial" panose="020B0604020202020204" pitchFamily="34" charset="0"/>
              <a:cs typeface="Arial" panose="020B0604020202020204" pitchFamily="34" charset="0"/>
            </a:endParaRPr>
          </a:p>
          <a:p>
            <a:pPr algn="ctr"/>
            <a:r>
              <a:rPr lang="es-PA" sz="2400" b="1" dirty="0" smtClean="0">
                <a:solidFill>
                  <a:schemeClr val="bg1"/>
                </a:solidFill>
                <a:latin typeface="Arial" panose="020B0604020202020204" pitchFamily="34" charset="0"/>
                <a:cs typeface="Arial" panose="020B0604020202020204" pitchFamily="34" charset="0"/>
              </a:rPr>
              <a:t>Portal Educa Panamá.</a:t>
            </a:r>
          </a:p>
          <a:p>
            <a:pPr algn="ctr"/>
            <a:endParaRPr lang="es-PA" sz="2800" b="1" dirty="0"/>
          </a:p>
        </p:txBody>
      </p:sp>
    </p:spTree>
    <p:extLst>
      <p:ext uri="{BB962C8B-B14F-4D97-AF65-F5344CB8AC3E}">
        <p14:creationId xmlns:p14="http://schemas.microsoft.com/office/powerpoint/2010/main" val="138656135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07704" y="692696"/>
            <a:ext cx="5472608" cy="924475"/>
          </a:xfrm>
          <a:solidFill>
            <a:schemeClr val="accent1">
              <a:lumMod val="60000"/>
              <a:lumOff val="40000"/>
            </a:schemeClr>
          </a:solidFill>
        </p:spPr>
        <p:txBody>
          <a:bodyPr/>
          <a:lstStyle/>
          <a:p>
            <a:pPr algn="ctr"/>
            <a:r>
              <a:rPr lang="es-PA" dirty="0" smtClean="0"/>
              <a:t>División</a:t>
            </a:r>
            <a:endParaRPr lang="es-PA" dirty="0"/>
          </a:p>
        </p:txBody>
      </p:sp>
      <p:sp>
        <p:nvSpPr>
          <p:cNvPr id="3" name="2 Marcador de contenido"/>
          <p:cNvSpPr>
            <a:spLocks noGrp="1"/>
          </p:cNvSpPr>
          <p:nvPr>
            <p:ph idx="1"/>
          </p:nvPr>
        </p:nvSpPr>
        <p:spPr/>
        <p:txBody>
          <a:bodyPr>
            <a:noAutofit/>
          </a:bodyPr>
          <a:lstStyle/>
          <a:p>
            <a:pPr algn="just"/>
            <a:r>
              <a:rPr lang="es-PA" sz="2000" dirty="0" smtClean="0"/>
              <a:t>Cuando el dividendo es entero y el divisor decimal, se multiplican dividendo y divisor por la unidad seguida de tantos ceros como cifras decimales tenga el divisor, con lo cual este pasará a ser un entero.  De esta manera , la operación queda convertida en una división de enteros.  </a:t>
            </a:r>
          </a:p>
          <a:p>
            <a:pPr algn="just"/>
            <a:r>
              <a:rPr lang="es-PA" sz="2000" dirty="0" smtClean="0"/>
              <a:t>Por ejemplo, para realizar la operación 32÷ 0,8, se multiplica tanto el dividendo como el divisor por 10 porque el divisor tiene una sola cifra decimal.</a:t>
            </a:r>
          </a:p>
          <a:p>
            <a:pPr algn="just"/>
            <a:r>
              <a:rPr lang="es-PA" sz="2000" dirty="0" smtClean="0"/>
              <a:t>La operación se ha transformado ahora en </a:t>
            </a:r>
          </a:p>
          <a:p>
            <a:pPr marL="0" indent="0" algn="just">
              <a:buNone/>
            </a:pPr>
            <a:r>
              <a:rPr lang="es-PA" sz="2000" dirty="0"/>
              <a:t> </a:t>
            </a:r>
            <a:r>
              <a:rPr lang="es-PA" sz="2000" dirty="0" smtClean="0"/>
              <a:t>   320÷8= 40</a:t>
            </a:r>
          </a:p>
        </p:txBody>
      </p:sp>
    </p:spTree>
    <p:extLst>
      <p:ext uri="{BB962C8B-B14F-4D97-AF65-F5344CB8AC3E}">
        <p14:creationId xmlns:p14="http://schemas.microsoft.com/office/powerpoint/2010/main" val="339012589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75657" y="675724"/>
            <a:ext cx="6192688" cy="924475"/>
          </a:xfrm>
          <a:solidFill>
            <a:schemeClr val="bg2">
              <a:lumMod val="60000"/>
              <a:lumOff val="40000"/>
            </a:schemeClr>
          </a:solidFill>
        </p:spPr>
        <p:txBody>
          <a:bodyPr/>
          <a:lstStyle/>
          <a:p>
            <a:pPr algn="ctr"/>
            <a:r>
              <a:rPr lang="es-PA" dirty="0" smtClean="0"/>
              <a:t>División</a:t>
            </a:r>
            <a:endParaRPr lang="es-PA" dirty="0"/>
          </a:p>
        </p:txBody>
      </p:sp>
      <p:sp>
        <p:nvSpPr>
          <p:cNvPr id="3" name="2 Marcador de contenido"/>
          <p:cNvSpPr>
            <a:spLocks noGrp="1"/>
          </p:cNvSpPr>
          <p:nvPr>
            <p:ph idx="1"/>
          </p:nvPr>
        </p:nvSpPr>
        <p:spPr>
          <a:xfrm>
            <a:off x="1009443" y="1807361"/>
            <a:ext cx="7125112" cy="4357943"/>
          </a:xfrm>
        </p:spPr>
        <p:txBody>
          <a:bodyPr>
            <a:normAutofit/>
          </a:bodyPr>
          <a:lstStyle/>
          <a:p>
            <a:pPr marL="0" indent="0" algn="just">
              <a:buNone/>
            </a:pPr>
            <a:r>
              <a:rPr lang="es-PA" sz="2400" dirty="0" smtClean="0"/>
              <a:t>Si el dividendo y el divisor son decimales, se iguala con ceros el número de cifras decimales de ambos, ya que a la derecha de una expresión decimal pueden colocarse ceros sin que varíe su valor.  Se tachan las comas, lo cual equivale a multiplicar ambos términos por el mismo número, y luego se dividen como enteros.</a:t>
            </a:r>
          </a:p>
          <a:p>
            <a:endParaRPr lang="es-PA" sz="2400" dirty="0"/>
          </a:p>
        </p:txBody>
      </p:sp>
    </p:spTree>
    <p:extLst>
      <p:ext uri="{BB962C8B-B14F-4D97-AF65-F5344CB8AC3E}">
        <p14:creationId xmlns:p14="http://schemas.microsoft.com/office/powerpoint/2010/main" val="79790020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35695" y="675724"/>
            <a:ext cx="5328593" cy="1025084"/>
          </a:xfrm>
          <a:solidFill>
            <a:schemeClr val="accent2">
              <a:lumMod val="75000"/>
            </a:schemeClr>
          </a:solidFill>
        </p:spPr>
        <p:txBody>
          <a:bodyPr/>
          <a:lstStyle/>
          <a:p>
            <a:pPr algn="ctr"/>
            <a:r>
              <a:rPr lang="es-PA" dirty="0" smtClean="0"/>
              <a:t>Ejemplos de División</a:t>
            </a:r>
            <a:endParaRPr lang="es-PA" dirty="0"/>
          </a:p>
        </p:txBody>
      </p:sp>
      <p:sp>
        <p:nvSpPr>
          <p:cNvPr id="3" name="2 Marcador de contenido"/>
          <p:cNvSpPr>
            <a:spLocks noGrp="1"/>
          </p:cNvSpPr>
          <p:nvPr>
            <p:ph idx="1"/>
          </p:nvPr>
        </p:nvSpPr>
        <p:spPr>
          <a:xfrm>
            <a:off x="1009443" y="1807361"/>
            <a:ext cx="7125112" cy="4573967"/>
          </a:xfrm>
        </p:spPr>
        <p:txBody>
          <a:bodyPr>
            <a:noAutofit/>
          </a:bodyPr>
          <a:lstStyle/>
          <a:p>
            <a:pPr algn="just"/>
            <a:r>
              <a:rPr lang="es-PA" sz="2400" dirty="0" smtClean="0"/>
              <a:t>Por ejemplo, si quiere realizar la operación 7,4 ÷ 0,25, primero se igualan las cifras decimales añadiendo un cero al dividendo.  Se escribe, por lo tanto, 7,40.  Se quitan las comas decimales de ambos números y la operación se ha transformado en 740÷25.  Su resultado es el siguiente:</a:t>
            </a:r>
          </a:p>
          <a:p>
            <a:pPr marL="0" indent="0" algn="just">
              <a:buNone/>
            </a:pPr>
            <a:r>
              <a:rPr lang="es-PA" sz="2400" dirty="0" smtClean="0"/>
              <a:t>   740÷25=  29,6</a:t>
            </a:r>
          </a:p>
          <a:p>
            <a:pPr algn="just"/>
            <a:r>
              <a:rPr lang="es-PA" sz="2400" dirty="0" smtClean="0"/>
              <a:t>Como ocurría con la multiplicación, existen dos casos en los que la división puede realizarse mentalmente con facilidad.</a:t>
            </a:r>
            <a:endParaRPr lang="es-PA" sz="2400" dirty="0"/>
          </a:p>
        </p:txBody>
      </p:sp>
    </p:spTree>
    <p:extLst>
      <p:ext uri="{BB962C8B-B14F-4D97-AF65-F5344CB8AC3E}">
        <p14:creationId xmlns:p14="http://schemas.microsoft.com/office/powerpoint/2010/main" val="129217908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p:spPr>
        <p:style>
          <a:lnRef idx="3">
            <a:schemeClr val="lt1"/>
          </a:lnRef>
          <a:fillRef idx="1">
            <a:schemeClr val="accent6"/>
          </a:fillRef>
          <a:effectRef idx="1">
            <a:schemeClr val="accent6"/>
          </a:effectRef>
          <a:fontRef idx="minor">
            <a:schemeClr val="lt1"/>
          </a:fontRef>
        </p:style>
        <p:txBody>
          <a:bodyPr/>
          <a:lstStyle/>
          <a:p>
            <a:pPr algn="ctr"/>
            <a:r>
              <a:rPr lang="es-PA" dirty="0" smtClean="0"/>
              <a:t>División de un número decimal por la unidad seguida de ceros</a:t>
            </a:r>
            <a:endParaRPr lang="es-PA" dirty="0"/>
          </a:p>
        </p:txBody>
      </p:sp>
      <p:sp>
        <p:nvSpPr>
          <p:cNvPr id="3" name="2 Marcador de contenido"/>
          <p:cNvSpPr>
            <a:spLocks noGrp="1"/>
          </p:cNvSpPr>
          <p:nvPr>
            <p:ph idx="1"/>
          </p:nvPr>
        </p:nvSpPr>
        <p:spPr/>
        <p:txBody>
          <a:bodyPr/>
          <a:lstStyle/>
          <a:p>
            <a:r>
              <a:rPr lang="es-PA" dirty="0" smtClean="0"/>
              <a:t>Para dividir un número decimal por la unidad seguida de ceros, bastará con desplazar la coma decimal hacia la izquierda tantos lugares como ceros acompañan a la unidad (si no alcanzan los lugares, se completan con ceros).</a:t>
            </a:r>
          </a:p>
          <a:p>
            <a:r>
              <a:rPr lang="es-PA" dirty="0" smtClean="0"/>
              <a:t>Por ejemplo, si se divide 223,9÷ 100, la coma decimal se debe mover hacia la izquierda dos espacios porque el divisor tiene dos ceros.  Por lo tanto:</a:t>
            </a:r>
          </a:p>
          <a:p>
            <a:pPr marL="0" indent="0">
              <a:buNone/>
            </a:pPr>
            <a:r>
              <a:rPr lang="es-PA" dirty="0" smtClean="0"/>
              <a:t>     223,9÷ 100= 2,239</a:t>
            </a:r>
          </a:p>
          <a:p>
            <a:pPr marL="0" indent="0">
              <a:buNone/>
            </a:pPr>
            <a:r>
              <a:rPr lang="es-PA" dirty="0" smtClean="0"/>
              <a:t>     En la división 3,5 ÷1000= 0,0035</a:t>
            </a:r>
            <a:endParaRPr lang="es-PA" dirty="0"/>
          </a:p>
        </p:txBody>
      </p:sp>
    </p:spTree>
    <p:extLst>
      <p:ext uri="{BB962C8B-B14F-4D97-AF65-F5344CB8AC3E}">
        <p14:creationId xmlns:p14="http://schemas.microsoft.com/office/powerpoint/2010/main" val="1708116410"/>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09442" y="548680"/>
            <a:ext cx="7125113" cy="1296144"/>
          </a:xfrm>
          <a:solidFill>
            <a:schemeClr val="bg2">
              <a:lumMod val="20000"/>
              <a:lumOff val="80000"/>
            </a:schemeClr>
          </a:solidFill>
          <a:ln/>
        </p:spPr>
        <p:style>
          <a:lnRef idx="1">
            <a:schemeClr val="accent1"/>
          </a:lnRef>
          <a:fillRef idx="3">
            <a:schemeClr val="accent1"/>
          </a:fillRef>
          <a:effectRef idx="2">
            <a:schemeClr val="accent1"/>
          </a:effectRef>
          <a:fontRef idx="minor">
            <a:schemeClr val="lt1"/>
          </a:fontRef>
        </p:style>
        <p:txBody>
          <a:bodyPr/>
          <a:lstStyle/>
          <a:p>
            <a:pPr algn="ctr"/>
            <a:r>
              <a:rPr lang="es-PA" dirty="0" smtClean="0">
                <a:solidFill>
                  <a:schemeClr val="tx1"/>
                </a:solidFill>
              </a:rPr>
              <a:t>División de un número decimal por una décima, una centésima, una milésima</a:t>
            </a:r>
            <a:endParaRPr lang="es-PA" dirty="0">
              <a:solidFill>
                <a:schemeClr val="tx1"/>
              </a:solidFill>
            </a:endParaRPr>
          </a:p>
        </p:txBody>
      </p:sp>
      <p:sp>
        <p:nvSpPr>
          <p:cNvPr id="3" name="2 Marcador de contenido"/>
          <p:cNvSpPr>
            <a:spLocks noGrp="1"/>
          </p:cNvSpPr>
          <p:nvPr>
            <p:ph idx="1"/>
          </p:nvPr>
        </p:nvSpPr>
        <p:spPr>
          <a:xfrm>
            <a:off x="1009443" y="1988840"/>
            <a:ext cx="7125112" cy="3869958"/>
          </a:xfrm>
        </p:spPr>
        <p:txBody>
          <a:bodyPr/>
          <a:lstStyle/>
          <a:p>
            <a:pPr algn="just"/>
            <a:r>
              <a:rPr lang="es-PA" dirty="0" smtClean="0"/>
              <a:t>Para dividir un número decimal por una décima, una centésima o una milésima, se desplaza la coma decimal hacia la derecha tantos lugares como ceros acompañan a la unidad (si no alcanzan los lugares, se completan con ceros).  Por ejemplo, para dividir 435,78÷ 0,1, el divisor tiene una cifra decimal, de manera que la coma decimal del dividendo debe desplazarse una posición hacia la derecha.  Por lo tanto, el resultado de la división es:</a:t>
            </a:r>
          </a:p>
          <a:p>
            <a:pPr marL="0" indent="0" algn="just">
              <a:buNone/>
            </a:pPr>
            <a:r>
              <a:rPr lang="es-PA" dirty="0" smtClean="0"/>
              <a:t>    435,78 ÷0,1=4357,8</a:t>
            </a:r>
            <a:endParaRPr lang="es-PA" dirty="0"/>
          </a:p>
        </p:txBody>
      </p:sp>
    </p:spTree>
    <p:extLst>
      <p:ext uri="{BB962C8B-B14F-4D97-AF65-F5344CB8AC3E}">
        <p14:creationId xmlns:p14="http://schemas.microsoft.com/office/powerpoint/2010/main" val="3834481546"/>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411250" y="2967335"/>
            <a:ext cx="8321509" cy="830997"/>
          </a:xfrm>
          <a:prstGeom prst="rect">
            <a:avLst/>
          </a:prstGeom>
        </p:spPr>
        <p:style>
          <a:lnRef idx="1">
            <a:schemeClr val="accent2"/>
          </a:lnRef>
          <a:fillRef idx="3">
            <a:schemeClr val="accent2"/>
          </a:fillRef>
          <a:effectRef idx="2">
            <a:schemeClr val="accent2"/>
          </a:effectRef>
          <a:fontRef idx="minor">
            <a:schemeClr val="lt1"/>
          </a:fontRef>
        </p:style>
        <p:txBody>
          <a:bodyPr wrap="none" lIns="91440" tIns="45720" rIns="91440" bIns="45720">
            <a:spAutoFit/>
          </a:bodyPr>
          <a:lstStyle/>
          <a:p>
            <a:pPr algn="ctr"/>
            <a:r>
              <a:rPr lang="es-ES" sz="4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Gracias por su atención</a:t>
            </a:r>
            <a:endParaRPr lang="es-ES" sz="48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58993160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35695" y="675724"/>
            <a:ext cx="5472609" cy="924475"/>
          </a:xfrm>
          <a:solidFill>
            <a:schemeClr val="bg2">
              <a:lumMod val="20000"/>
              <a:lumOff val="80000"/>
            </a:schemeClr>
          </a:solidFill>
        </p:spPr>
        <p:txBody>
          <a:bodyPr/>
          <a:lstStyle/>
          <a:p>
            <a:pPr algn="ctr"/>
            <a:r>
              <a:rPr lang="es-PA" dirty="0" smtClean="0"/>
              <a:t>Suma</a:t>
            </a:r>
            <a:endParaRPr lang="es-PA" dirty="0"/>
          </a:p>
        </p:txBody>
      </p:sp>
      <p:sp>
        <p:nvSpPr>
          <p:cNvPr id="3" name="2 Marcador de contenido"/>
          <p:cNvSpPr>
            <a:spLocks noGrp="1"/>
          </p:cNvSpPr>
          <p:nvPr>
            <p:ph idx="1"/>
          </p:nvPr>
        </p:nvSpPr>
        <p:spPr>
          <a:xfrm>
            <a:off x="1009443" y="1807361"/>
            <a:ext cx="6730909" cy="4051437"/>
          </a:xfrm>
        </p:spPr>
        <p:txBody>
          <a:bodyPr>
            <a:normAutofit/>
          </a:bodyPr>
          <a:lstStyle/>
          <a:p>
            <a:pPr marL="0" indent="0" algn="just">
              <a:buNone/>
            </a:pPr>
            <a:r>
              <a:rPr lang="es-PA" sz="2800" dirty="0" smtClean="0">
                <a:solidFill>
                  <a:schemeClr val="tx1">
                    <a:lumMod val="85000"/>
                    <a:lumOff val="15000"/>
                  </a:schemeClr>
                </a:solidFill>
              </a:rPr>
              <a:t>Para realizar la operación de la suma con números decimales, se deben escribir en primer lugar los números alineados uno debajo de otro, de tal forma que las unidades queden debajo de las unidades, las décimas debajo de las décimas</a:t>
            </a:r>
            <a:r>
              <a:rPr lang="es-PA" sz="2800" dirty="0" smtClean="0"/>
              <a:t>. </a:t>
            </a:r>
            <a:endParaRPr lang="es-PA" sz="2800" dirty="0"/>
          </a:p>
        </p:txBody>
      </p:sp>
    </p:spTree>
    <p:extLst>
      <p:ext uri="{BB962C8B-B14F-4D97-AF65-F5344CB8AC3E}">
        <p14:creationId xmlns:p14="http://schemas.microsoft.com/office/powerpoint/2010/main" val="167539979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188641"/>
            <a:ext cx="4930710" cy="720080"/>
          </a:xfrm>
          <a:solidFill>
            <a:schemeClr val="bg2">
              <a:lumMod val="20000"/>
              <a:lumOff val="80000"/>
            </a:schemeClr>
          </a:solidFill>
        </p:spPr>
        <p:txBody>
          <a:bodyPr/>
          <a:lstStyle/>
          <a:p>
            <a:pPr algn="ctr"/>
            <a:r>
              <a:rPr lang="es-PA" dirty="0" smtClean="0"/>
              <a:t>Suma</a:t>
            </a:r>
            <a:endParaRPr lang="es-PA" dirty="0"/>
          </a:p>
        </p:txBody>
      </p:sp>
      <p:sp>
        <p:nvSpPr>
          <p:cNvPr id="3" name="2 Marcador de contenido"/>
          <p:cNvSpPr>
            <a:spLocks noGrp="1"/>
          </p:cNvSpPr>
          <p:nvPr>
            <p:ph idx="1"/>
          </p:nvPr>
        </p:nvSpPr>
        <p:spPr>
          <a:xfrm>
            <a:off x="1009443" y="1052737"/>
            <a:ext cx="7125112" cy="1656183"/>
          </a:xfrm>
        </p:spPr>
        <p:txBody>
          <a:bodyPr>
            <a:normAutofit lnSpcReduction="10000"/>
          </a:bodyPr>
          <a:lstStyle/>
          <a:p>
            <a:pPr algn="just"/>
            <a:r>
              <a:rPr lang="es-PA" sz="1600" dirty="0" smtClean="0"/>
              <a:t>La coma también debe quedar alineada, por lo que puede ser utilizada como guía para situar el resto de los números.  Tras este proceso se realiza la suma como si fueran números naturales.  Por último en la solución se vuelve a escribir la coma alineada con los demás puntos.  Para resolver la suma 4,26 + 3,2+ 7,426, se colocan alineados cada uno de los números como se puede ver a continuación:</a:t>
            </a:r>
            <a:endParaRPr lang="es-PA" sz="1600" dirty="0"/>
          </a:p>
        </p:txBody>
      </p:sp>
      <p:graphicFrame>
        <p:nvGraphicFramePr>
          <p:cNvPr id="4" name="3 Tabla"/>
          <p:cNvGraphicFramePr>
            <a:graphicFrameLocks noGrp="1"/>
          </p:cNvGraphicFramePr>
          <p:nvPr>
            <p:extLst>
              <p:ext uri="{D42A27DB-BD31-4B8C-83A1-F6EECF244321}">
                <p14:modId xmlns:p14="http://schemas.microsoft.com/office/powerpoint/2010/main" val="2279331127"/>
              </p:ext>
            </p:extLst>
          </p:nvPr>
        </p:nvGraphicFramePr>
        <p:xfrm>
          <a:off x="1187624" y="2708921"/>
          <a:ext cx="6768752" cy="2548204"/>
        </p:xfrm>
        <a:graphic>
          <a:graphicData uri="http://schemas.openxmlformats.org/drawingml/2006/table">
            <a:tbl>
              <a:tblPr firstRow="1" bandRow="1">
                <a:tableStyleId>{37CE84F3-28C3-443E-9E96-99CF82512B78}</a:tableStyleId>
              </a:tblPr>
              <a:tblGrid>
                <a:gridCol w="1692188"/>
                <a:gridCol w="1692188"/>
                <a:gridCol w="1692468"/>
                <a:gridCol w="1691908"/>
              </a:tblGrid>
              <a:tr h="477031">
                <a:tc>
                  <a:txBody>
                    <a:bodyPr/>
                    <a:lstStyle/>
                    <a:p>
                      <a:r>
                        <a:rPr lang="es-PA" dirty="0" smtClean="0"/>
                        <a:t>Enteros</a:t>
                      </a:r>
                      <a:endParaRPr lang="es-PA" dirty="0"/>
                    </a:p>
                  </a:txBody>
                  <a:tcPr/>
                </a:tc>
                <a:tc>
                  <a:txBody>
                    <a:bodyPr/>
                    <a:lstStyle/>
                    <a:p>
                      <a:r>
                        <a:rPr lang="es-PA" dirty="0" smtClean="0"/>
                        <a:t>Décimas </a:t>
                      </a:r>
                      <a:endParaRPr lang="es-PA" dirty="0"/>
                    </a:p>
                  </a:txBody>
                  <a:tcPr/>
                </a:tc>
                <a:tc>
                  <a:txBody>
                    <a:bodyPr/>
                    <a:lstStyle/>
                    <a:p>
                      <a:r>
                        <a:rPr lang="es-PA" dirty="0" smtClean="0"/>
                        <a:t>Centésimas</a:t>
                      </a:r>
                      <a:endParaRPr lang="es-PA" dirty="0"/>
                    </a:p>
                  </a:txBody>
                  <a:tcPr/>
                </a:tc>
                <a:tc>
                  <a:txBody>
                    <a:bodyPr/>
                    <a:lstStyle/>
                    <a:p>
                      <a:r>
                        <a:rPr lang="es-PA" dirty="0" smtClean="0"/>
                        <a:t>milésimas</a:t>
                      </a:r>
                      <a:endParaRPr lang="es-PA" dirty="0"/>
                    </a:p>
                  </a:txBody>
                  <a:tcPr/>
                </a:tc>
              </a:tr>
              <a:tr h="540147">
                <a:tc>
                  <a:txBody>
                    <a:bodyPr/>
                    <a:lstStyle/>
                    <a:p>
                      <a:pPr algn="ctr"/>
                      <a:r>
                        <a:rPr lang="es-PA" dirty="0" smtClean="0"/>
                        <a:t>4</a:t>
                      </a:r>
                    </a:p>
                    <a:p>
                      <a:pPr algn="ctr"/>
                      <a:endParaRPr lang="es-PA" dirty="0"/>
                    </a:p>
                  </a:txBody>
                  <a:tcPr/>
                </a:tc>
                <a:tc>
                  <a:txBody>
                    <a:bodyPr/>
                    <a:lstStyle/>
                    <a:p>
                      <a:pPr algn="ctr"/>
                      <a:r>
                        <a:rPr lang="es-PA" dirty="0" smtClean="0"/>
                        <a:t>2</a:t>
                      </a:r>
                      <a:endParaRPr lang="es-PA" dirty="0"/>
                    </a:p>
                  </a:txBody>
                  <a:tcPr/>
                </a:tc>
                <a:tc>
                  <a:txBody>
                    <a:bodyPr/>
                    <a:lstStyle/>
                    <a:p>
                      <a:pPr algn="ctr"/>
                      <a:r>
                        <a:rPr lang="es-PA" dirty="0" smtClean="0"/>
                        <a:t>6</a:t>
                      </a:r>
                      <a:endParaRPr lang="es-PA" dirty="0"/>
                    </a:p>
                  </a:txBody>
                  <a:tcPr/>
                </a:tc>
                <a:tc>
                  <a:txBody>
                    <a:bodyPr/>
                    <a:lstStyle/>
                    <a:p>
                      <a:endParaRPr lang="es-PA" dirty="0" smtClean="0"/>
                    </a:p>
                    <a:p>
                      <a:endParaRPr lang="es-PA" dirty="0"/>
                    </a:p>
                  </a:txBody>
                  <a:tcPr/>
                </a:tc>
              </a:tr>
              <a:tr h="477031">
                <a:tc>
                  <a:txBody>
                    <a:bodyPr/>
                    <a:lstStyle/>
                    <a:p>
                      <a:pPr algn="ctr"/>
                      <a:r>
                        <a:rPr lang="es-PA" dirty="0" smtClean="0"/>
                        <a:t>3</a:t>
                      </a:r>
                      <a:endParaRPr lang="es-PA" dirty="0"/>
                    </a:p>
                  </a:txBody>
                  <a:tcPr/>
                </a:tc>
                <a:tc>
                  <a:txBody>
                    <a:bodyPr/>
                    <a:lstStyle/>
                    <a:p>
                      <a:pPr algn="ctr"/>
                      <a:r>
                        <a:rPr lang="es-PA" dirty="0" smtClean="0"/>
                        <a:t>2</a:t>
                      </a:r>
                      <a:endParaRPr lang="es-PA" dirty="0"/>
                    </a:p>
                  </a:txBody>
                  <a:tcPr/>
                </a:tc>
                <a:tc>
                  <a:txBody>
                    <a:bodyPr/>
                    <a:lstStyle/>
                    <a:p>
                      <a:endParaRPr lang="es-PA" dirty="0"/>
                    </a:p>
                  </a:txBody>
                  <a:tcPr/>
                </a:tc>
                <a:tc>
                  <a:txBody>
                    <a:bodyPr/>
                    <a:lstStyle/>
                    <a:p>
                      <a:endParaRPr lang="es-PA" dirty="0"/>
                    </a:p>
                  </a:txBody>
                  <a:tcPr/>
                </a:tc>
              </a:tr>
              <a:tr h="477031">
                <a:tc>
                  <a:txBody>
                    <a:bodyPr/>
                    <a:lstStyle/>
                    <a:p>
                      <a:pPr algn="ctr"/>
                      <a:r>
                        <a:rPr lang="es-PA" dirty="0" smtClean="0"/>
                        <a:t>7</a:t>
                      </a:r>
                      <a:endParaRPr lang="es-PA" dirty="0"/>
                    </a:p>
                  </a:txBody>
                  <a:tcPr/>
                </a:tc>
                <a:tc>
                  <a:txBody>
                    <a:bodyPr/>
                    <a:lstStyle/>
                    <a:p>
                      <a:pPr algn="ctr"/>
                      <a:r>
                        <a:rPr lang="es-PA" dirty="0" smtClean="0"/>
                        <a:t>4</a:t>
                      </a:r>
                      <a:endParaRPr lang="es-PA" dirty="0"/>
                    </a:p>
                  </a:txBody>
                  <a:tcPr/>
                </a:tc>
                <a:tc>
                  <a:txBody>
                    <a:bodyPr/>
                    <a:lstStyle/>
                    <a:p>
                      <a:pPr algn="ctr"/>
                      <a:r>
                        <a:rPr lang="es-PA" dirty="0" smtClean="0"/>
                        <a:t>2</a:t>
                      </a:r>
                      <a:endParaRPr lang="es-PA" dirty="0"/>
                    </a:p>
                  </a:txBody>
                  <a:tcPr/>
                </a:tc>
                <a:tc>
                  <a:txBody>
                    <a:bodyPr/>
                    <a:lstStyle/>
                    <a:p>
                      <a:pPr algn="ctr"/>
                      <a:r>
                        <a:rPr lang="es-PA" dirty="0" smtClean="0"/>
                        <a:t>6</a:t>
                      </a:r>
                      <a:endParaRPr lang="es-PA" dirty="0"/>
                    </a:p>
                  </a:txBody>
                  <a:tcPr/>
                </a:tc>
              </a:tr>
              <a:tr h="477031">
                <a:tc>
                  <a:txBody>
                    <a:bodyPr/>
                    <a:lstStyle/>
                    <a:p>
                      <a:pPr algn="ctr"/>
                      <a:r>
                        <a:rPr lang="es-PA" dirty="0" smtClean="0"/>
                        <a:t>14,</a:t>
                      </a:r>
                      <a:endParaRPr lang="es-PA" dirty="0"/>
                    </a:p>
                  </a:txBody>
                  <a:tcPr/>
                </a:tc>
                <a:tc>
                  <a:txBody>
                    <a:bodyPr/>
                    <a:lstStyle/>
                    <a:p>
                      <a:pPr algn="ctr"/>
                      <a:r>
                        <a:rPr lang="es-PA" dirty="0" smtClean="0"/>
                        <a:t>8</a:t>
                      </a:r>
                      <a:endParaRPr lang="es-PA" dirty="0"/>
                    </a:p>
                  </a:txBody>
                  <a:tcPr/>
                </a:tc>
                <a:tc>
                  <a:txBody>
                    <a:bodyPr/>
                    <a:lstStyle/>
                    <a:p>
                      <a:pPr algn="ctr"/>
                      <a:r>
                        <a:rPr lang="es-PA" dirty="0" smtClean="0"/>
                        <a:t>8</a:t>
                      </a:r>
                      <a:endParaRPr lang="es-PA" dirty="0"/>
                    </a:p>
                  </a:txBody>
                  <a:tcPr/>
                </a:tc>
                <a:tc>
                  <a:txBody>
                    <a:bodyPr/>
                    <a:lstStyle/>
                    <a:p>
                      <a:pPr algn="ctr"/>
                      <a:r>
                        <a:rPr lang="es-PA" dirty="0" smtClean="0"/>
                        <a:t>6</a:t>
                      </a:r>
                      <a:endParaRPr lang="es-PA" dirty="0"/>
                    </a:p>
                  </a:txBody>
                  <a:tcPr/>
                </a:tc>
              </a:tr>
            </a:tbl>
          </a:graphicData>
        </a:graphic>
      </p:graphicFrame>
      <p:sp>
        <p:nvSpPr>
          <p:cNvPr id="5" name="4 CuadroTexto"/>
          <p:cNvSpPr txBox="1"/>
          <p:nvPr/>
        </p:nvSpPr>
        <p:spPr>
          <a:xfrm>
            <a:off x="1187624" y="5589240"/>
            <a:ext cx="6768752" cy="646331"/>
          </a:xfrm>
          <a:prstGeom prst="rect">
            <a:avLst/>
          </a:prstGeom>
          <a:solidFill>
            <a:schemeClr val="bg2"/>
          </a:solidFill>
        </p:spPr>
        <p:txBody>
          <a:bodyPr wrap="square" rtlCol="0">
            <a:spAutoFit/>
          </a:bodyPr>
          <a:lstStyle/>
          <a:p>
            <a:r>
              <a:rPr lang="es-PA" dirty="0" smtClean="0"/>
              <a:t>Por lo que la solución de la suma es 14 enteros,886 milésimas.</a:t>
            </a:r>
            <a:endParaRPr lang="es-PA" dirty="0"/>
          </a:p>
        </p:txBody>
      </p:sp>
    </p:spTree>
    <p:extLst>
      <p:ext uri="{BB962C8B-B14F-4D97-AF65-F5344CB8AC3E}">
        <p14:creationId xmlns:p14="http://schemas.microsoft.com/office/powerpoint/2010/main" val="16509887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11760" y="116633"/>
            <a:ext cx="4392489" cy="720079"/>
          </a:xfrm>
          <a:solidFill>
            <a:schemeClr val="accent6">
              <a:lumMod val="40000"/>
              <a:lumOff val="60000"/>
            </a:schemeClr>
          </a:solidFill>
        </p:spPr>
        <p:txBody>
          <a:bodyPr/>
          <a:lstStyle/>
          <a:p>
            <a:pPr algn="ctr"/>
            <a:r>
              <a:rPr lang="es-PA" dirty="0" smtClean="0"/>
              <a:t>Resta</a:t>
            </a:r>
            <a:endParaRPr lang="es-PA" dirty="0"/>
          </a:p>
        </p:txBody>
      </p:sp>
      <p:sp>
        <p:nvSpPr>
          <p:cNvPr id="3" name="2 Marcador de contenido"/>
          <p:cNvSpPr>
            <a:spLocks noGrp="1"/>
          </p:cNvSpPr>
          <p:nvPr>
            <p:ph idx="1"/>
          </p:nvPr>
        </p:nvSpPr>
        <p:spPr>
          <a:xfrm>
            <a:off x="1009443" y="908721"/>
            <a:ext cx="7125112" cy="3096343"/>
          </a:xfrm>
          <a:solidFill>
            <a:schemeClr val="tx2">
              <a:lumMod val="40000"/>
              <a:lumOff val="60000"/>
            </a:schemeClr>
          </a:solidFill>
        </p:spPr>
        <p:txBody>
          <a:bodyPr/>
          <a:lstStyle/>
          <a:p>
            <a:pPr marL="0" indent="0" algn="just">
              <a:buNone/>
            </a:pPr>
            <a:r>
              <a:rPr lang="es-PA" dirty="0" smtClean="0"/>
              <a:t>Para restar, se colocan los números  bien alineados utilizando la coma como referencia.  Es necesario igualar el número de cifras decimales del minuendo y el sustraendo, añadiendo ceros a la derecha donde sea necesario.  Así, por ejemplo, para calcular la siguiente resta 7,8 – 5,53, se añade un 0 al número 7,8 y se escribe 7,80 para que tenga la misma cantidad de cifras decimales que el sustraendo.  Se escriben a continuación los números alineados y se procede a realizar la operación. </a:t>
            </a:r>
            <a:endParaRPr lang="es-PA" dirty="0"/>
          </a:p>
        </p:txBody>
      </p:sp>
      <p:graphicFrame>
        <p:nvGraphicFramePr>
          <p:cNvPr id="4" name="3 Tabla"/>
          <p:cNvGraphicFramePr>
            <a:graphicFrameLocks noGrp="1"/>
          </p:cNvGraphicFramePr>
          <p:nvPr>
            <p:extLst>
              <p:ext uri="{D42A27DB-BD31-4B8C-83A1-F6EECF244321}">
                <p14:modId xmlns:p14="http://schemas.microsoft.com/office/powerpoint/2010/main" val="4126933406"/>
              </p:ext>
            </p:extLst>
          </p:nvPr>
        </p:nvGraphicFramePr>
        <p:xfrm>
          <a:off x="971601" y="4077073"/>
          <a:ext cx="7056783" cy="1676400"/>
        </p:xfrm>
        <a:graphic>
          <a:graphicData uri="http://schemas.openxmlformats.org/drawingml/2006/table">
            <a:tbl>
              <a:tblPr firstRow="1" bandRow="1">
                <a:tableStyleId>{10A1B5D5-9B99-4C35-A422-299274C87663}</a:tableStyleId>
              </a:tblPr>
              <a:tblGrid>
                <a:gridCol w="2352261"/>
                <a:gridCol w="2352261"/>
                <a:gridCol w="2352261"/>
              </a:tblGrid>
              <a:tr h="358750">
                <a:tc>
                  <a:txBody>
                    <a:bodyPr/>
                    <a:lstStyle/>
                    <a:p>
                      <a:pPr algn="ctr"/>
                      <a:r>
                        <a:rPr lang="es-PA" dirty="0" smtClean="0"/>
                        <a:t>Enteros </a:t>
                      </a:r>
                      <a:endParaRPr lang="es-PA" dirty="0"/>
                    </a:p>
                  </a:txBody>
                  <a:tcPr/>
                </a:tc>
                <a:tc>
                  <a:txBody>
                    <a:bodyPr/>
                    <a:lstStyle/>
                    <a:p>
                      <a:r>
                        <a:rPr lang="es-PA" dirty="0" smtClean="0"/>
                        <a:t> Décimas</a:t>
                      </a:r>
                      <a:endParaRPr lang="es-PA" dirty="0"/>
                    </a:p>
                  </a:txBody>
                  <a:tcPr/>
                </a:tc>
                <a:tc>
                  <a:txBody>
                    <a:bodyPr/>
                    <a:lstStyle/>
                    <a:p>
                      <a:pPr algn="ctr"/>
                      <a:r>
                        <a:rPr lang="es-PA" dirty="0" smtClean="0"/>
                        <a:t>Centésimas</a:t>
                      </a:r>
                      <a:endParaRPr lang="es-PA" dirty="0"/>
                    </a:p>
                  </a:txBody>
                  <a:tcPr/>
                </a:tc>
              </a:tr>
              <a:tr h="358750">
                <a:tc>
                  <a:txBody>
                    <a:bodyPr/>
                    <a:lstStyle/>
                    <a:p>
                      <a:pPr algn="ctr"/>
                      <a:r>
                        <a:rPr lang="es-PA" dirty="0" smtClean="0"/>
                        <a:t>7</a:t>
                      </a:r>
                      <a:endParaRPr lang="es-PA" dirty="0"/>
                    </a:p>
                  </a:txBody>
                  <a:tcPr/>
                </a:tc>
                <a:tc>
                  <a:txBody>
                    <a:bodyPr/>
                    <a:lstStyle/>
                    <a:p>
                      <a:pPr algn="ctr"/>
                      <a:r>
                        <a:rPr lang="es-PA" dirty="0" smtClean="0"/>
                        <a:t>8</a:t>
                      </a:r>
                      <a:endParaRPr lang="es-PA" dirty="0"/>
                    </a:p>
                  </a:txBody>
                  <a:tcPr/>
                </a:tc>
                <a:tc>
                  <a:txBody>
                    <a:bodyPr/>
                    <a:lstStyle/>
                    <a:p>
                      <a:pPr algn="ctr"/>
                      <a:r>
                        <a:rPr lang="es-PA" dirty="0" smtClean="0"/>
                        <a:t>0</a:t>
                      </a:r>
                      <a:endParaRPr lang="es-PA" dirty="0"/>
                    </a:p>
                  </a:txBody>
                  <a:tcPr/>
                </a:tc>
              </a:tr>
              <a:tr h="507926">
                <a:tc>
                  <a:txBody>
                    <a:bodyPr/>
                    <a:lstStyle/>
                    <a:p>
                      <a:pPr algn="ctr"/>
                      <a:r>
                        <a:rPr lang="es-PA" sz="3200" dirty="0" smtClean="0"/>
                        <a:t>-</a:t>
                      </a:r>
                      <a:r>
                        <a:rPr lang="es-PA" dirty="0" smtClean="0"/>
                        <a:t>5</a:t>
                      </a:r>
                      <a:endParaRPr lang="es-PA" dirty="0"/>
                    </a:p>
                  </a:txBody>
                  <a:tcPr/>
                </a:tc>
                <a:tc>
                  <a:txBody>
                    <a:bodyPr/>
                    <a:lstStyle/>
                    <a:p>
                      <a:pPr algn="ctr"/>
                      <a:r>
                        <a:rPr lang="es-PA" dirty="0" smtClean="0"/>
                        <a:t>5</a:t>
                      </a:r>
                      <a:endParaRPr lang="es-PA" dirty="0"/>
                    </a:p>
                  </a:txBody>
                  <a:tcPr/>
                </a:tc>
                <a:tc>
                  <a:txBody>
                    <a:bodyPr/>
                    <a:lstStyle/>
                    <a:p>
                      <a:pPr algn="ctr"/>
                      <a:r>
                        <a:rPr lang="es-PA" dirty="0" smtClean="0"/>
                        <a:t>3</a:t>
                      </a:r>
                      <a:endParaRPr lang="es-PA" dirty="0"/>
                    </a:p>
                  </a:txBody>
                  <a:tcPr/>
                </a:tc>
              </a:tr>
              <a:tr h="358750">
                <a:tc>
                  <a:txBody>
                    <a:bodyPr/>
                    <a:lstStyle/>
                    <a:p>
                      <a:pPr algn="ctr"/>
                      <a:r>
                        <a:rPr lang="es-PA" dirty="0" smtClean="0"/>
                        <a:t>2,</a:t>
                      </a:r>
                      <a:endParaRPr lang="es-PA" dirty="0"/>
                    </a:p>
                  </a:txBody>
                  <a:tcPr/>
                </a:tc>
                <a:tc>
                  <a:txBody>
                    <a:bodyPr/>
                    <a:lstStyle/>
                    <a:p>
                      <a:pPr algn="ctr"/>
                      <a:r>
                        <a:rPr lang="es-PA" dirty="0" smtClean="0"/>
                        <a:t>2</a:t>
                      </a:r>
                      <a:endParaRPr lang="es-PA" dirty="0"/>
                    </a:p>
                  </a:txBody>
                  <a:tcPr/>
                </a:tc>
                <a:tc>
                  <a:txBody>
                    <a:bodyPr/>
                    <a:lstStyle/>
                    <a:p>
                      <a:pPr algn="ctr"/>
                      <a:r>
                        <a:rPr lang="es-PA" dirty="0" smtClean="0"/>
                        <a:t>7</a:t>
                      </a:r>
                      <a:endParaRPr lang="es-PA" dirty="0"/>
                    </a:p>
                  </a:txBody>
                  <a:tcPr/>
                </a:tc>
              </a:tr>
            </a:tbl>
          </a:graphicData>
        </a:graphic>
      </p:graphicFrame>
      <p:sp>
        <p:nvSpPr>
          <p:cNvPr id="5" name="4 CuadroTexto"/>
          <p:cNvSpPr txBox="1"/>
          <p:nvPr/>
        </p:nvSpPr>
        <p:spPr>
          <a:xfrm>
            <a:off x="971600" y="6093296"/>
            <a:ext cx="7056784" cy="369332"/>
          </a:xfrm>
          <a:prstGeom prst="rect">
            <a:avLst/>
          </a:prstGeom>
          <a:solidFill>
            <a:schemeClr val="accent6">
              <a:lumMod val="60000"/>
              <a:lumOff val="40000"/>
            </a:schemeClr>
          </a:solidFill>
        </p:spPr>
        <p:txBody>
          <a:bodyPr wrap="square" rtlCol="0">
            <a:spAutoFit/>
          </a:bodyPr>
          <a:lstStyle/>
          <a:p>
            <a:pPr algn="ctr"/>
            <a:r>
              <a:rPr lang="es-PA" dirty="0" smtClean="0"/>
              <a:t>La solución de la resta es 2 enteros, 27 centésimas.</a:t>
            </a:r>
            <a:endParaRPr lang="es-PA" dirty="0"/>
          </a:p>
        </p:txBody>
      </p:sp>
    </p:spTree>
    <p:extLst>
      <p:ext uri="{BB962C8B-B14F-4D97-AF65-F5344CB8AC3E}">
        <p14:creationId xmlns:p14="http://schemas.microsoft.com/office/powerpoint/2010/main" val="2745792574"/>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692696"/>
            <a:ext cx="5362758" cy="924475"/>
          </a:xfrm>
          <a:solidFill>
            <a:schemeClr val="bg1">
              <a:lumMod val="85000"/>
            </a:schemeClr>
          </a:solidFill>
        </p:spPr>
        <p:txBody>
          <a:bodyPr/>
          <a:lstStyle/>
          <a:p>
            <a:pPr algn="ctr"/>
            <a:r>
              <a:rPr lang="es-PA" b="1" dirty="0" smtClean="0"/>
              <a:t>Multiplicación</a:t>
            </a:r>
            <a:endParaRPr lang="es-PA" b="1" dirty="0"/>
          </a:p>
        </p:txBody>
      </p:sp>
      <p:sp>
        <p:nvSpPr>
          <p:cNvPr id="3" name="2 Marcador de contenido"/>
          <p:cNvSpPr>
            <a:spLocks noGrp="1"/>
          </p:cNvSpPr>
          <p:nvPr>
            <p:ph idx="1"/>
          </p:nvPr>
        </p:nvSpPr>
        <p:spPr>
          <a:xfrm>
            <a:off x="1009443" y="1807361"/>
            <a:ext cx="7125112" cy="5050639"/>
          </a:xfrm>
        </p:spPr>
        <p:txBody>
          <a:bodyPr/>
          <a:lstStyle/>
          <a:p>
            <a:pPr algn="just"/>
            <a:r>
              <a:rPr lang="es-PA" dirty="0" smtClean="0"/>
              <a:t>La multiplicación con números decimales se realiza como si fueran números enteros.  Una vez acabada la multiplicación, se debe poner la coma en el resultado, de tal forma que el número de decimales de la solución sea igual al número de cifras decimales que tienen en total el multiplicando y el multiplicador.  Por ejemplo, para efectuar la siguiente operación:</a:t>
            </a:r>
          </a:p>
          <a:p>
            <a:pPr algn="just"/>
            <a:r>
              <a:rPr lang="es-PA" dirty="0" smtClean="0"/>
              <a:t> 3 672,33 X 4,5  se escribe el multiplicando y el multiplicador y se realiza </a:t>
            </a:r>
            <a:r>
              <a:rPr lang="es-PA" b="1" dirty="0" smtClean="0"/>
              <a:t>la operación del producto</a:t>
            </a:r>
          </a:p>
          <a:p>
            <a:r>
              <a:rPr lang="es-PA" b="1" u="sng" dirty="0" smtClean="0"/>
              <a:t>3672,33  X 4,5</a:t>
            </a:r>
          </a:p>
          <a:p>
            <a:pPr marL="0" indent="0">
              <a:buNone/>
            </a:pPr>
            <a:r>
              <a:rPr lang="es-PA" dirty="0" smtClean="0"/>
              <a:t>    1836165</a:t>
            </a:r>
          </a:p>
          <a:p>
            <a:pPr marL="0" indent="0">
              <a:buNone/>
            </a:pPr>
            <a:r>
              <a:rPr lang="es-PA" u="sng" dirty="0" smtClean="0"/>
              <a:t>   1468932</a:t>
            </a:r>
          </a:p>
          <a:p>
            <a:pPr marL="0" indent="0">
              <a:buNone/>
            </a:pPr>
            <a:r>
              <a:rPr lang="es-PA" b="1" dirty="0"/>
              <a:t> </a:t>
            </a:r>
            <a:r>
              <a:rPr lang="es-PA" b="1" dirty="0" smtClean="0"/>
              <a:t>  16525,485</a:t>
            </a:r>
            <a:endParaRPr lang="es-PA" b="1" dirty="0"/>
          </a:p>
        </p:txBody>
      </p:sp>
    </p:spTree>
    <p:extLst>
      <p:ext uri="{BB962C8B-B14F-4D97-AF65-F5344CB8AC3E}">
        <p14:creationId xmlns:p14="http://schemas.microsoft.com/office/powerpoint/2010/main" val="9681287"/>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6">
              <a:lumMod val="60000"/>
              <a:lumOff val="40000"/>
            </a:schemeClr>
          </a:solidFill>
        </p:spPr>
        <p:txBody>
          <a:bodyPr/>
          <a:lstStyle/>
          <a:p>
            <a:pPr algn="ctr"/>
            <a:r>
              <a:rPr lang="es-PA" dirty="0" smtClean="0"/>
              <a:t>El Resultado</a:t>
            </a:r>
            <a:endParaRPr lang="es-PA" dirty="0"/>
          </a:p>
        </p:txBody>
      </p:sp>
      <p:sp>
        <p:nvSpPr>
          <p:cNvPr id="3" name="2 Marcador de contenido"/>
          <p:cNvSpPr>
            <a:spLocks noGrp="1"/>
          </p:cNvSpPr>
          <p:nvPr>
            <p:ph idx="1"/>
          </p:nvPr>
        </p:nvSpPr>
        <p:spPr>
          <a:xfrm>
            <a:off x="1187624" y="1772816"/>
            <a:ext cx="6514885" cy="3744416"/>
          </a:xfrm>
        </p:spPr>
        <p:style>
          <a:lnRef idx="2">
            <a:schemeClr val="accent1"/>
          </a:lnRef>
          <a:fillRef idx="1">
            <a:schemeClr val="lt1"/>
          </a:fillRef>
          <a:effectRef idx="0">
            <a:schemeClr val="accent1"/>
          </a:effectRef>
          <a:fontRef idx="minor">
            <a:schemeClr val="dk1"/>
          </a:fontRef>
        </p:style>
        <p:txBody>
          <a:bodyPr/>
          <a:lstStyle/>
          <a:p>
            <a:pPr algn="just"/>
            <a:r>
              <a:rPr lang="es-PA" dirty="0" smtClean="0"/>
              <a:t>El multiplicando tiene dos cifras decimales y el multiplicador , una cifra decimal.  Por lo tanto , el producto de ambos debe tener tres cifras decimales.</a:t>
            </a:r>
          </a:p>
          <a:p>
            <a:pPr algn="just"/>
            <a:r>
              <a:rPr lang="es-PA" dirty="0" smtClean="0"/>
              <a:t>Hay casos en los que la operación de multiplicación se puede realizar mentalmente.  Ocurre, por ejemplo, al multiplicar un número decimal por la unidad seguida de ceros ( 10, 100, 1000, </a:t>
            </a:r>
            <a:r>
              <a:rPr lang="es-PA" dirty="0" err="1" smtClean="0"/>
              <a:t>etc</a:t>
            </a:r>
            <a:r>
              <a:rPr lang="es-PA" dirty="0" smtClean="0"/>
              <a:t> ) o bien el multiplicar el número decimal por 1 décima, 1 centésima o 1 milésima.</a:t>
            </a:r>
            <a:endParaRPr lang="es-PA" dirty="0"/>
          </a:p>
        </p:txBody>
      </p:sp>
    </p:spTree>
    <p:extLst>
      <p:ext uri="{BB962C8B-B14F-4D97-AF65-F5344CB8AC3E}">
        <p14:creationId xmlns:p14="http://schemas.microsoft.com/office/powerpoint/2010/main" val="1660074551"/>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60000"/>
              <a:lumOff val="40000"/>
            </a:schemeClr>
          </a:solidFill>
        </p:spPr>
        <p:txBody>
          <a:bodyPr/>
          <a:lstStyle/>
          <a:p>
            <a:pPr algn="ctr"/>
            <a:r>
              <a:rPr lang="es-PA" sz="2800" dirty="0" smtClean="0"/>
              <a:t>Multiplicación de un decimal por la unidad seguida de ceros</a:t>
            </a:r>
            <a:endParaRPr lang="es-PA" sz="2800" dirty="0"/>
          </a:p>
        </p:txBody>
      </p:sp>
      <p:sp>
        <p:nvSpPr>
          <p:cNvPr id="3" name="2 Marcador de contenido"/>
          <p:cNvSpPr>
            <a:spLocks noGrp="1"/>
          </p:cNvSpPr>
          <p:nvPr>
            <p:ph idx="1"/>
          </p:nvPr>
        </p:nvSpPr>
        <p:spPr>
          <a:xfrm>
            <a:off x="1259632" y="1700808"/>
            <a:ext cx="6586893" cy="4176465"/>
          </a:xfrm>
          <a:solidFill>
            <a:schemeClr val="bg2">
              <a:lumMod val="40000"/>
              <a:lumOff val="60000"/>
            </a:schemeClr>
          </a:solidFill>
        </p:spPr>
        <p:txBody>
          <a:bodyPr>
            <a:normAutofit lnSpcReduction="10000"/>
          </a:bodyPr>
          <a:lstStyle/>
          <a:p>
            <a:pPr algn="just"/>
            <a:endParaRPr lang="es-PA" sz="2400" dirty="0" smtClean="0"/>
          </a:p>
          <a:p>
            <a:pPr algn="just"/>
            <a:r>
              <a:rPr lang="es-PA" sz="2400" dirty="0" smtClean="0"/>
              <a:t>Para multiplicar un número decimal por la unidad seguida de ceros, se desplaza por la coma decimal hacia la derecha tantos lugares como ceros acompañan a la unidad ( si no alcanzan los lugares, se completan con ceros). </a:t>
            </a:r>
          </a:p>
          <a:p>
            <a:pPr algn="just"/>
            <a:r>
              <a:rPr lang="es-PA" sz="2400" dirty="0" smtClean="0"/>
              <a:t> Por ejemplo: 7,2 X 10= 72</a:t>
            </a:r>
          </a:p>
          <a:p>
            <a:pPr marL="0" indent="0" algn="just">
              <a:buNone/>
            </a:pPr>
            <a:r>
              <a:rPr lang="es-PA" sz="2400" dirty="0" smtClean="0"/>
              <a:t>     2,67 X 1000= 2670</a:t>
            </a:r>
          </a:p>
          <a:p>
            <a:pPr marL="0" indent="0">
              <a:buNone/>
            </a:pPr>
            <a:endParaRPr lang="es-PA" dirty="0" smtClean="0"/>
          </a:p>
          <a:p>
            <a:endParaRPr lang="es-PA" dirty="0"/>
          </a:p>
        </p:txBody>
      </p:sp>
    </p:spTree>
    <p:extLst>
      <p:ext uri="{BB962C8B-B14F-4D97-AF65-F5344CB8AC3E}">
        <p14:creationId xmlns:p14="http://schemas.microsoft.com/office/powerpoint/2010/main" val="249643759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09442" y="260648"/>
            <a:ext cx="7125113" cy="1339551"/>
          </a:xfrm>
          <a:solidFill>
            <a:schemeClr val="accent1">
              <a:lumMod val="60000"/>
              <a:lumOff val="40000"/>
            </a:schemeClr>
          </a:solidFill>
        </p:spPr>
        <p:txBody>
          <a:bodyPr/>
          <a:lstStyle/>
          <a:p>
            <a:pPr algn="ctr"/>
            <a:r>
              <a:rPr lang="es-PA" sz="2800" dirty="0" smtClean="0"/>
              <a:t>Multiplicación de un decimal por 1 décima, 1 centésima , 1 milésima, etc</a:t>
            </a:r>
            <a:r>
              <a:rPr lang="es-PA" dirty="0" smtClean="0"/>
              <a:t>.</a:t>
            </a:r>
            <a:endParaRPr lang="es-PA" dirty="0"/>
          </a:p>
        </p:txBody>
      </p:sp>
      <p:sp>
        <p:nvSpPr>
          <p:cNvPr id="3" name="2 Marcador de contenido"/>
          <p:cNvSpPr>
            <a:spLocks noGrp="1"/>
          </p:cNvSpPr>
          <p:nvPr>
            <p:ph idx="1"/>
          </p:nvPr>
        </p:nvSpPr>
        <p:spPr/>
        <p:txBody>
          <a:bodyPr/>
          <a:lstStyle/>
          <a:p>
            <a:pPr algn="just"/>
            <a:r>
              <a:rPr lang="es-PA" sz="2400" dirty="0" smtClean="0"/>
              <a:t>Para efectuar esta operación , se desplaza la coma decimal a la izquierda tantos lugares como ceros acompañan la unidad ( si no alcanzan los lugares, se completan con ceros).</a:t>
            </a:r>
          </a:p>
          <a:p>
            <a:pPr marL="0" indent="0" algn="just">
              <a:buNone/>
            </a:pPr>
            <a:r>
              <a:rPr lang="es-PA" sz="2400" dirty="0" smtClean="0"/>
              <a:t> </a:t>
            </a:r>
            <a:r>
              <a:rPr lang="es-PA" sz="2400" b="1" dirty="0" smtClean="0"/>
              <a:t>Por ejemplo:</a:t>
            </a:r>
          </a:p>
          <a:p>
            <a:pPr marL="0" indent="0" algn="just">
              <a:buNone/>
            </a:pPr>
            <a:r>
              <a:rPr lang="es-PA" sz="2400" dirty="0" smtClean="0"/>
              <a:t> 5,3 X 0,1 = 0,53</a:t>
            </a:r>
          </a:p>
          <a:p>
            <a:pPr marL="0" indent="0" algn="just">
              <a:buNone/>
            </a:pPr>
            <a:r>
              <a:rPr lang="es-PA" sz="2400" dirty="0" smtClean="0"/>
              <a:t>1842,9 X 0,001 = 1,8429</a:t>
            </a:r>
            <a:endParaRPr lang="es-PA" sz="2400" dirty="0"/>
          </a:p>
        </p:txBody>
      </p:sp>
    </p:spTree>
    <p:extLst>
      <p:ext uri="{BB962C8B-B14F-4D97-AF65-F5344CB8AC3E}">
        <p14:creationId xmlns:p14="http://schemas.microsoft.com/office/powerpoint/2010/main" val="1637678938"/>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188640"/>
            <a:ext cx="5544617" cy="924475"/>
          </a:xfrm>
          <a:solidFill>
            <a:schemeClr val="bg1">
              <a:lumMod val="85000"/>
            </a:schemeClr>
          </a:solidFill>
        </p:spPr>
        <p:txBody>
          <a:bodyPr/>
          <a:lstStyle/>
          <a:p>
            <a:pPr algn="ctr"/>
            <a:r>
              <a:rPr lang="es-PA" dirty="0" smtClean="0"/>
              <a:t>División</a:t>
            </a:r>
            <a:endParaRPr lang="es-PA" dirty="0"/>
          </a:p>
        </p:txBody>
      </p:sp>
      <p:sp>
        <p:nvSpPr>
          <p:cNvPr id="3" name="2 Marcador de contenido"/>
          <p:cNvSpPr>
            <a:spLocks noGrp="1"/>
          </p:cNvSpPr>
          <p:nvPr>
            <p:ph idx="1"/>
          </p:nvPr>
        </p:nvSpPr>
        <p:spPr>
          <a:xfrm>
            <a:off x="1009443" y="1484785"/>
            <a:ext cx="7125112" cy="5040560"/>
          </a:xfrm>
        </p:spPr>
        <p:txBody>
          <a:bodyPr>
            <a:noAutofit/>
          </a:bodyPr>
          <a:lstStyle/>
          <a:p>
            <a:pPr algn="just"/>
            <a:r>
              <a:rPr lang="es-PA" sz="2400" dirty="0" smtClean="0"/>
              <a:t>Para la división de decimales se distinguen tres casos en función del dividendo y del divisor.</a:t>
            </a:r>
          </a:p>
          <a:p>
            <a:pPr algn="just"/>
            <a:r>
              <a:rPr lang="es-PA" sz="2400" dirty="0" smtClean="0"/>
              <a:t>Si el dividendo es decimal y el divisor entero, se dividen como si se tratara de enteros y, al bajar la primera cifra decimal del dividendo, se coloca una coma decimal en el cociente.  Por ejemplo, al dividir 52,24 por 8, se obtiene el siguiente resultado: 52,24÷8= 6,53 (siempre deben tener la misma cantidad de números, después de la coma.  Es decir, 5224÷ 800=6,53).</a:t>
            </a:r>
          </a:p>
          <a:p>
            <a:pPr marL="0" indent="0" algn="just">
              <a:buNone/>
            </a:pPr>
            <a:r>
              <a:rPr lang="es-PA" sz="2400" dirty="0"/>
              <a:t> </a:t>
            </a:r>
            <a:r>
              <a:rPr lang="es-PA" sz="2400" dirty="0" smtClean="0"/>
              <a:t>  </a:t>
            </a:r>
          </a:p>
        </p:txBody>
      </p:sp>
    </p:spTree>
    <p:extLst>
      <p:ext uri="{BB962C8B-B14F-4D97-AF65-F5344CB8AC3E}">
        <p14:creationId xmlns:p14="http://schemas.microsoft.com/office/powerpoint/2010/main" val="2655537543"/>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TM02455596[[fn=Primavera]]</Template>
  <TotalTime>442</TotalTime>
  <Words>1156</Words>
  <Application>Microsoft Office PowerPoint</Application>
  <PresentationFormat>Presentación en pantalla (4:3)</PresentationFormat>
  <Paragraphs>88</Paragraphs>
  <Slides>15</Slides>
  <Notes>1</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Spring</vt:lpstr>
      <vt:lpstr>Operaciones con Decimales</vt:lpstr>
      <vt:lpstr>Suma</vt:lpstr>
      <vt:lpstr>Suma</vt:lpstr>
      <vt:lpstr>Resta</vt:lpstr>
      <vt:lpstr>Multiplicación</vt:lpstr>
      <vt:lpstr>El Resultado</vt:lpstr>
      <vt:lpstr>Multiplicación de un decimal por la unidad seguida de ceros</vt:lpstr>
      <vt:lpstr>Multiplicación de un decimal por 1 décima, 1 centésima , 1 milésima, etc.</vt:lpstr>
      <vt:lpstr>División</vt:lpstr>
      <vt:lpstr>División</vt:lpstr>
      <vt:lpstr>División</vt:lpstr>
      <vt:lpstr>Ejemplos de División</vt:lpstr>
      <vt:lpstr>División de un número decimal por la unidad seguida de ceros</vt:lpstr>
      <vt:lpstr>División de un número decimal por una décima, una centésima, una milésima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Operaciones con Decimales</dc:title>
  <dc:creator>Portal_A</dc:creator>
  <cp:lastModifiedBy>Portal_A</cp:lastModifiedBy>
  <cp:revision>38</cp:revision>
  <dcterms:created xsi:type="dcterms:W3CDTF">2016-07-20T18:52:42Z</dcterms:created>
  <dcterms:modified xsi:type="dcterms:W3CDTF">2016-07-25T15:32:26Z</dcterms:modified>
</cp:coreProperties>
</file>