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66" d="100"/>
          <a:sy n="66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BABA2E2-9354-4DA2-9BB6-43E48ED9995A}" type="datetimeFigureOut">
              <a:rPr lang="es-PA" smtClean="0"/>
              <a:t>08/08/2012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BF3BA7-DAC6-44FD-8FFE-98E4FEB46EB5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iliadejordan@educapanama.edu.p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oexpress.blogspot.com/" TargetMode="External"/><Relationship Id="rId13" Type="http://schemas.openxmlformats.org/officeDocument/2006/relationships/hyperlink" Target="http://www.cangurorico.com/" TargetMode="External"/><Relationship Id="rId18" Type="http://schemas.openxmlformats.org/officeDocument/2006/relationships/hyperlink" Target="http://www.iepsanmartin.blogspot.com/" TargetMode="External"/><Relationship Id="rId3" Type="http://schemas.openxmlformats.org/officeDocument/2006/relationships/hyperlink" Target="http://www.mailxmail.com/curso-comunicacion-empresa/barreras-comunicacion" TargetMode="External"/><Relationship Id="rId7" Type="http://schemas.openxmlformats.org/officeDocument/2006/relationships/hyperlink" Target="http://www.mailxmail.com/curso-aprenda-hablar-publico/tecnicas-expresion-oral-como-debe-ser-comunicacion-verbal" TargetMode="External"/><Relationship Id="rId12" Type="http://schemas.openxmlformats.org/officeDocument/2006/relationships/hyperlink" Target="http://www.productionoftexts.blogspot.com/" TargetMode="External"/><Relationship Id="rId17" Type="http://schemas.openxmlformats.org/officeDocument/2006/relationships/hyperlink" Target="http://www.retoricas.com/" TargetMode="External"/><Relationship Id="rId2" Type="http://schemas.openxmlformats.org/officeDocument/2006/relationships/hyperlink" Target="http://www.mitecnologico.com/Main/BarrerasComunicacion" TargetMode="External"/><Relationship Id="rId16" Type="http://schemas.openxmlformats.org/officeDocument/2006/relationships/hyperlink" Target="http://www.adrformaci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answers.yahoo.com/question/index?qid=20101204113638AAbL93Q" TargetMode="External"/><Relationship Id="rId11" Type="http://schemas.openxmlformats.org/officeDocument/2006/relationships/hyperlink" Target="http://www.equip-prepa187.blogspot.com/" TargetMode="External"/><Relationship Id="rId5" Type="http://schemas.openxmlformats.org/officeDocument/2006/relationships/hyperlink" Target="http://www.youtube.com/watch?v=_wzXmpBteKk&amp;feature=related" TargetMode="External"/><Relationship Id="rId15" Type="http://schemas.openxmlformats.org/officeDocument/2006/relationships/hyperlink" Target="http://www.tecnicasdexpresion.blogspot.com/" TargetMode="External"/><Relationship Id="rId10" Type="http://schemas.openxmlformats.org/officeDocument/2006/relationships/hyperlink" Target="http://www.denirisis.blogspot.com/" TargetMode="External"/><Relationship Id="rId19" Type="http://schemas.openxmlformats.org/officeDocument/2006/relationships/hyperlink" Target="http://www.portaldisseny.ibv.org/" TargetMode="External"/><Relationship Id="rId4" Type="http://schemas.openxmlformats.org/officeDocument/2006/relationships/hyperlink" Target="http://www.suite101.net/content/las-barreras-de-la-comunicacion-a23190de" TargetMode="External"/><Relationship Id="rId9" Type="http://schemas.openxmlformats.org/officeDocument/2006/relationships/hyperlink" Target="http://www.fomperosa.blogspot.com/" TargetMode="External"/><Relationship Id="rId14" Type="http://schemas.openxmlformats.org/officeDocument/2006/relationships/hyperlink" Target="http://www.lisbethy.blogspot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hyperlink" Target="http://www.mitecnologico.com/Main/BarrerasComunicacion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wzXmpBteKk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lxmail.com/curso-aprenda-hablar-publico/tecnicas-expresion-oral-como-debe-ser-comunicacion-verbal" TargetMode="External"/><Relationship Id="rId2" Type="http://schemas.openxmlformats.org/officeDocument/2006/relationships/hyperlink" Target="http://es.answers.yahoo.com/question/index?qid=20101204113638AAbL93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prstTxWarp prst="textInflate">
              <a:avLst/>
            </a:prstTxWarp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PA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Alcanza el éxito: elimina las barreras comunicativas</a:t>
            </a:r>
            <a:endParaRPr lang="es-PA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8062912" cy="1752600"/>
          </a:xfrm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PA" sz="3600" b="1" dirty="0" smtClean="0">
                <a:ln/>
                <a:solidFill>
                  <a:schemeClr val="accent3"/>
                </a:solidFill>
              </a:rPr>
              <a:t>Lilia R. L. de Jordán </a:t>
            </a:r>
          </a:p>
          <a:p>
            <a:r>
              <a:rPr lang="es-PA" sz="3600" b="1" dirty="0" smtClean="0">
                <a:ln/>
                <a:solidFill>
                  <a:schemeClr val="accent3"/>
                </a:solidFill>
              </a:rPr>
              <a:t>11°</a:t>
            </a:r>
            <a:endParaRPr lang="es-PA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01 musica instrumental para descans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Lista de verificación: Actividad 3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189251"/>
              </p:ext>
            </p:extLst>
          </p:nvPr>
        </p:nvGraphicFramePr>
        <p:xfrm>
          <a:off x="827584" y="1772816"/>
          <a:ext cx="7056784" cy="41044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80250"/>
                <a:gridCol w="675345"/>
                <a:gridCol w="701189"/>
              </a:tblGrid>
              <a:tr h="59046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Sí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No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Aplica las reglas ortográficas.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Las recomendaciones son breves y precisas.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El afiche es producto del trabajo en equipo.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El participante es capaz de sustentar cada alternativa.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3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Rúbrica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059"/>
              </p:ext>
            </p:extLst>
          </p:nvPr>
        </p:nvGraphicFramePr>
        <p:xfrm>
          <a:off x="899590" y="1052734"/>
          <a:ext cx="7416825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98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CATEGORIA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 anchor="b"/>
                </a:tc>
              </a:tr>
              <a:tr h="84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Escritura-Puntuación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 puntuación es correcta en todas las partes del folleto.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 puntuación es correcta en todas las partes del folleto después de la revisión por parte de un adulto.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Hay 1-2 errores de puntuación en el folleto aún después de la revisión por parte de un adulto.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Hay varios errores de puntuación en el folleto aún después de la revisión por parte de un adulto.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</a:tr>
              <a:tr h="84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Atractivo y Organización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un formato excepcionalmente atractivo y una información bien organizada.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un formato atractivo y una información bien organizada.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la información bien organizada.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formato del folleto y la organización del material es confuso para el lector.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</a:tr>
              <a:tr h="166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Conocimiento Ganado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Todos los estudiantes en el grupo pueden contestar adecuadamente todas las preguntas relacionadas con la información en el folleto y el proceso técnico usado para crearlo.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Todos los estudiantes en el grupo pueden contestar adecuadamente la mayoría de las preguntas relacionadas con el folleto y el proceso técnico usado para crearlo.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Algunos de los estudiantes en el grupo pueden contestar adecuadamente algunas de las preguntas relacionadas con la información en el folleto y el proceso técnico usado para crearlo.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Varios estudiantes en el grupo parecen tener poco conocimiento sobre la información y procesos técnicos usados en el folleto.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</a:tr>
              <a:tr h="84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Escritura-Vocabulario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Los autores usan correctamente palabras nuevas y definen las palabras no familiares.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Los autores usan correctamente algunas palabras nuevas y definen las palabras no familiares.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Los autores tratan de usar vocabulario nuevo, pero usan 1-2 palabras incorrectamente.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Los autores no incorporan vocabulario nuevo.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</a:tr>
              <a:tr h="848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Atractivo y Organización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un formato excepcionalmente atractivo y una información bien organizada.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un formato atractivo y una información bien organizada.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>
                          <a:effectLst/>
                          <a:latin typeface="Arial" pitchFamily="34" charset="0"/>
                          <a:cs typeface="Arial" pitchFamily="34" charset="0"/>
                        </a:rPr>
                        <a:t>El folleto tiene la información bien organizada. </a:t>
                      </a:r>
                      <a:endParaRPr lang="es-PA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El formato del folleto y la organización del material es confuso para el lector. </a:t>
                      </a:r>
                      <a:endParaRPr lang="es-PA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4135" marR="14135" marT="14135" marB="1413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51100" y="149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Ficha Técnica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PA" dirty="0" smtClean="0"/>
              <a:t>Proyecto elaborado por: Lilia R. L. de Jordán.</a:t>
            </a:r>
          </a:p>
          <a:p>
            <a:r>
              <a:rPr lang="es-PA" dirty="0" smtClean="0">
                <a:hlinkClick r:id="rId2"/>
              </a:rPr>
              <a:t>liliadejordan@educapanama.edu.pa</a:t>
            </a:r>
            <a:endParaRPr lang="es-PA" dirty="0" smtClean="0"/>
          </a:p>
          <a:p>
            <a:r>
              <a:rPr lang="es-PA" dirty="0" smtClean="0"/>
              <a:t>Materia:  Español</a:t>
            </a:r>
          </a:p>
          <a:p>
            <a:r>
              <a:rPr lang="es-PA" dirty="0" smtClean="0"/>
              <a:t>Tema: Las barreras de la comunicación</a:t>
            </a:r>
          </a:p>
          <a:p>
            <a:r>
              <a:rPr lang="es-PA" dirty="0" smtClean="0"/>
              <a:t>Grado:  11°</a:t>
            </a:r>
          </a:p>
          <a:p>
            <a:r>
              <a:rPr lang="es-PA" dirty="0" smtClean="0"/>
              <a:t>Idioma: Español</a:t>
            </a:r>
          </a:p>
          <a:p>
            <a:r>
              <a:rPr lang="es-PA" dirty="0" smtClean="0"/>
              <a:t>Descripción: Con esta actividad, se pretende identificar las barreras que afectan la efectividad del mensaje, se reflexionará y explicará las consecuencias de estas interferencias en la comunicación. Para lograr disminuir o eliminar estos obstáculos en la vida personal y profesional del ser humano. Para ello, se elaborará un cuadro sinóptico que contenga las barreras de la comunicación y ,luego, en un resumen explicará cómo ellas afectan  la efectividad del mensaje; finalmente, en afiches presentará las alternativas propuesta para eliminarlas.  El producto final será un tríptico en el cual se exponen las barreras de comunicación y las recomendaciones para eliminarlas.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</p:txBody>
      </p:sp>
    </p:spTree>
    <p:extLst>
      <p:ext uri="{BB962C8B-B14F-4D97-AF65-F5344CB8AC3E}">
        <p14:creationId xmlns:p14="http://schemas.microsoft.com/office/powerpoint/2010/main" val="14569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40871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PA" dirty="0" smtClean="0"/>
              <a:t>. </a:t>
            </a:r>
            <a:r>
              <a:rPr lang="es-PA" sz="6000" b="1" dirty="0" smtClean="0"/>
              <a:t>Lo que se quiere lograr:  Que el alumno analice los efectos de las interferencias en la comunicación  y  plantee alternativas conducentes a eliminarlas y ,así, alcanzar el éxito en su vida personal y profesional.   Para ello,  emplearán las nuevas tecnologías  que contribuyan a enriquecer los diferentes saberes: saber ser, saber hacer y saber convivir.</a:t>
            </a:r>
          </a:p>
          <a:p>
            <a:pPr marL="0" indent="0" algn="just">
              <a:buNone/>
            </a:pPr>
            <a:endParaRPr lang="es-PA" sz="6000" b="1" dirty="0" smtClean="0"/>
          </a:p>
          <a:p>
            <a:pPr marL="0" indent="0" algn="just">
              <a:buNone/>
            </a:pPr>
            <a:r>
              <a:rPr lang="es-PA" sz="6000" b="1" dirty="0" smtClean="0"/>
              <a:t>. Instituto Profesional y Técnico de Veraguas. Panamá.</a:t>
            </a:r>
          </a:p>
          <a:p>
            <a:pPr marL="0" indent="0" algn="just">
              <a:buNone/>
            </a:pPr>
            <a:r>
              <a:rPr lang="es-PA" sz="6000" b="1" dirty="0" smtClean="0"/>
              <a:t>. Derechos:  para usos educativos.</a:t>
            </a:r>
          </a:p>
          <a:p>
            <a:pPr marL="0" indent="0" algn="just">
              <a:buNone/>
            </a:pPr>
            <a:r>
              <a:rPr lang="es-PA" sz="6000" b="1" dirty="0" smtClean="0"/>
              <a:t>. Recursos necesarios: </a:t>
            </a:r>
          </a:p>
          <a:p>
            <a:pPr marL="0" indent="0" algn="just">
              <a:buNone/>
            </a:pPr>
            <a:r>
              <a:rPr lang="es-PA" sz="6000" b="1" dirty="0" smtClean="0"/>
              <a:t>Aplicaciones: Microsoft Office, Internet, Bocinas, Windows Media Player, Adobe Flash Player, Quick Time.</a:t>
            </a:r>
          </a:p>
          <a:p>
            <a:pPr marL="0" indent="0" algn="just">
              <a:buNone/>
            </a:pPr>
            <a:endParaRPr lang="es-PA" sz="6000" b="1" dirty="0" smtClean="0"/>
          </a:p>
          <a:p>
            <a:pPr marL="0" indent="0" algn="just">
              <a:buNone/>
            </a:pPr>
            <a:r>
              <a:rPr lang="es-PA" sz="6000" b="1" dirty="0" smtClean="0"/>
              <a:t>. Tiempo: 3 sesiones de 40 minutos cada una.</a:t>
            </a:r>
          </a:p>
          <a:p>
            <a:pPr marL="0" indent="0" algn="just">
              <a:buNone/>
            </a:pPr>
            <a:r>
              <a:rPr lang="es-PA" sz="6000" b="1" dirty="0" smtClean="0"/>
              <a:t>. Fuentes de consulta: Google, Bing, Wikipedia, </a:t>
            </a:r>
            <a:r>
              <a:rPr lang="es-PA" sz="6000" b="1" dirty="0" err="1" smtClean="0"/>
              <a:t>Youtube</a:t>
            </a:r>
            <a:r>
              <a:rPr lang="es-PA" sz="6000" b="1" dirty="0" smtClean="0"/>
              <a:t>.</a:t>
            </a:r>
          </a:p>
          <a:p>
            <a:pPr marL="0" indent="0" algn="just">
              <a:buNone/>
            </a:pPr>
            <a:r>
              <a:rPr lang="es-PA" sz="6000" b="1" dirty="0" smtClean="0"/>
              <a:t>. Ubicación en el programa de estudios</a:t>
            </a:r>
          </a:p>
          <a:p>
            <a:pPr marL="0" indent="0" algn="just">
              <a:buNone/>
            </a:pPr>
            <a:r>
              <a:rPr lang="es-PA" sz="6000" b="1" dirty="0" smtClean="0"/>
              <a:t>  Español</a:t>
            </a:r>
          </a:p>
          <a:p>
            <a:pPr marL="0" indent="0" algn="just">
              <a:buNone/>
            </a:pPr>
            <a:r>
              <a:rPr lang="es-PA" sz="6000" b="1" dirty="0" smtClean="0"/>
              <a:t>Área 1:  Comunicación oral y escrita</a:t>
            </a:r>
          </a:p>
          <a:p>
            <a:pPr marL="0" indent="0" algn="just">
              <a:buNone/>
            </a:pPr>
            <a:r>
              <a:rPr lang="es-PA" sz="6000" b="1" dirty="0" smtClean="0"/>
              <a:t>.Palabras claves: barreras, efectividad, interferencia, comunicación.</a:t>
            </a:r>
          </a:p>
          <a:p>
            <a:pPr marL="0" indent="0" algn="just">
              <a:buNone/>
            </a:pPr>
            <a:endParaRPr lang="es-PA" sz="4500" b="1" dirty="0" smtClean="0"/>
          </a:p>
          <a:p>
            <a:pPr marL="0" indent="0" algn="just">
              <a:buNone/>
            </a:pPr>
            <a:r>
              <a:rPr lang="es-PA" sz="4500" b="1" dirty="0" smtClean="0"/>
              <a:t> </a:t>
            </a:r>
            <a:endParaRPr lang="es-PA" sz="4500" b="1" dirty="0"/>
          </a:p>
        </p:txBody>
      </p:sp>
    </p:spTree>
    <p:extLst>
      <p:ext uri="{BB962C8B-B14F-4D97-AF65-F5344CB8AC3E}">
        <p14:creationId xmlns:p14="http://schemas.microsoft.com/office/powerpoint/2010/main" val="14677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Fuentes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PA" dirty="0"/>
              <a:t> </a:t>
            </a:r>
            <a:r>
              <a:rPr lang="es-PA" dirty="0">
                <a:hlinkClick r:id="rId2"/>
              </a:rPr>
              <a:t>http://</a:t>
            </a:r>
            <a:r>
              <a:rPr lang="es-PA" dirty="0" smtClean="0">
                <a:hlinkClick r:id="rId2"/>
              </a:rPr>
              <a:t>www.mitecnologico.com/Main/BarrerasComunicacion</a:t>
            </a:r>
            <a:endParaRPr lang="es-PA" dirty="0" smtClean="0"/>
          </a:p>
          <a:p>
            <a:pPr marL="0" indent="0">
              <a:buNone/>
            </a:pPr>
            <a:r>
              <a:rPr lang="es-PA" smtClean="0"/>
              <a:t> </a:t>
            </a:r>
            <a:r>
              <a:rPr lang="es-PA" dirty="0">
                <a:hlinkClick r:id="rId3"/>
              </a:rPr>
              <a:t>http://</a:t>
            </a:r>
            <a:r>
              <a:rPr lang="es-PA" dirty="0" smtClean="0">
                <a:hlinkClick r:id="rId3"/>
              </a:rPr>
              <a:t>www.mailxmail.com/curso-comunicacion-empresa/barreras-comunicacion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4"/>
              </a:rPr>
              <a:t>http</a:t>
            </a:r>
            <a:r>
              <a:rPr lang="es-PA" dirty="0">
                <a:hlinkClick r:id="rId4"/>
              </a:rPr>
              <a:t>://</a:t>
            </a:r>
            <a:r>
              <a:rPr lang="es-PA" dirty="0" smtClean="0">
                <a:hlinkClick r:id="rId4"/>
              </a:rPr>
              <a:t>www.suite101.net/content/las-barreras-de-la-comunicacion-a23190de</a:t>
            </a:r>
            <a:endParaRPr lang="es-PA" dirty="0" smtClean="0"/>
          </a:p>
          <a:p>
            <a:pPr marL="0" indent="0">
              <a:buNone/>
            </a:pPr>
            <a:r>
              <a:rPr lang="es-PA" i="1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http://www.youtube.com/watch?v=_wzXmpBteKk&amp;feature=related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6"/>
              </a:rPr>
              <a:t>http</a:t>
            </a:r>
            <a:r>
              <a:rPr lang="es-PA" dirty="0">
                <a:hlinkClick r:id="rId6"/>
              </a:rPr>
              <a:t>://</a:t>
            </a:r>
            <a:r>
              <a:rPr lang="es-PA" dirty="0" smtClean="0">
                <a:hlinkClick r:id="rId6"/>
              </a:rPr>
              <a:t>es.answers.yahoo.com/question/index?qid=20101204113638AAbL93Q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7"/>
              </a:rPr>
              <a:t>http</a:t>
            </a:r>
            <a:r>
              <a:rPr lang="es-PA" dirty="0">
                <a:hlinkClick r:id="rId7"/>
              </a:rPr>
              <a:t>://</a:t>
            </a:r>
            <a:r>
              <a:rPr lang="es-PA" dirty="0" smtClean="0">
                <a:hlinkClick r:id="rId7"/>
              </a:rPr>
              <a:t>www.mailxmail.com/curso-aprenda-hablar-publico/tecnicas-expresion-oral-como-debe-ser-comunicacion-verbal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8"/>
              </a:rPr>
              <a:t>www.compoexpress.blogspot.com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9"/>
              </a:rPr>
              <a:t>www.fomperosa.blogspot.com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0"/>
              </a:rPr>
              <a:t>www.denirisis.blogspot.com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1"/>
              </a:rPr>
              <a:t>www.equip-prepa187.blogspot.com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2"/>
              </a:rPr>
              <a:t>www.productionoftexts.blogspot.com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3"/>
              </a:rPr>
              <a:t>www.cangurorico.com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4"/>
              </a:rPr>
              <a:t>www.lisbethy.blogspot.com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9"/>
              </a:rPr>
              <a:t>www.fomperosa.blogspot.com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5"/>
              </a:rPr>
              <a:t>www.tecnicasdexpresion.blogspot.com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6"/>
              </a:rPr>
              <a:t>www.adrformacion.com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7"/>
              </a:rPr>
              <a:t>www.retoricas.com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8"/>
              </a:rPr>
              <a:t>www.iepsanmartin.blogspot.com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19"/>
              </a:rPr>
              <a:t>www.portaldisseny.ibv.org</a:t>
            </a:r>
            <a:endParaRPr lang="es-PA" dirty="0" smtClean="0"/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147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120680" cy="5256584"/>
          </a:xfrm>
        </p:spPr>
      </p:pic>
    </p:spTree>
    <p:extLst>
      <p:ext uri="{BB962C8B-B14F-4D97-AF65-F5344CB8AC3E}">
        <p14:creationId xmlns:p14="http://schemas.microsoft.com/office/powerpoint/2010/main" val="7444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Situación de aprendizaje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PA" dirty="0" smtClean="0"/>
              <a:t>En la biblioteca del colegio, Pedro y José asistieron a la conferencia “Propuesta para el análisis literario del cuento El loco de la iglesia”.  Finalizada la exposición, Pedro le dice a José que no entendió el análisis </a:t>
            </a:r>
            <a:r>
              <a:rPr lang="es-PA" dirty="0" err="1" smtClean="0"/>
              <a:t>actancial</a:t>
            </a:r>
            <a:r>
              <a:rPr lang="es-PA" dirty="0" smtClean="0"/>
              <a:t> de </a:t>
            </a:r>
            <a:r>
              <a:rPr lang="es-PA" dirty="0" err="1" smtClean="0"/>
              <a:t>Greimas</a:t>
            </a:r>
            <a:r>
              <a:rPr lang="es-PA" dirty="0" smtClean="0"/>
              <a:t>, porque desconocía algunos términos utilizados por el conferencista.  Por ello, no entregará la tarea del esquema </a:t>
            </a:r>
            <a:r>
              <a:rPr lang="es-PA" dirty="0" err="1" smtClean="0"/>
              <a:t>actancial</a:t>
            </a:r>
            <a:r>
              <a:rPr lang="es-PA" dirty="0" smtClean="0"/>
              <a:t> del cuento. Entonces, José le contesta que no le podrá ayudar con el análisis, porque cuando el expositor exponía, Julio le pidió la investigación de Ciencias Sociales.  ¿Cómo podrían Pedro y José eliminar las interferencias que afectan la fidelidad del mensaje?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638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Pregunta generadora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PA" dirty="0" smtClean="0"/>
          </a:p>
          <a:p>
            <a:pPr marL="64008" indent="0" algn="just">
              <a:buNone/>
            </a:pPr>
            <a:r>
              <a:rPr lang="es-PA" dirty="0" smtClean="0"/>
              <a:t>¿Cuáles son las barreras que afectan la efectividad del mensaje y qué alternativas propones para eliminar las interferencias en la comunicación?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204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Producto principal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 smtClean="0"/>
              <a:t>Elaborar un tríptico con el título  Alcanza el éxito: elimina las barreras comunicativas cuyo contenido presente las barreras comunicativas y las recomendaciones para eliminarlas.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3626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Actividad 1: Cuadro sinóptico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A" dirty="0" smtClean="0"/>
              <a:t>¿Cuáles son las barreras de la comunicación?</a:t>
            </a:r>
          </a:p>
          <a:p>
            <a:pPr marL="0" indent="0">
              <a:buNone/>
            </a:pPr>
            <a:r>
              <a:rPr lang="es-PA" dirty="0" smtClean="0"/>
              <a:t>1. En triadas, haga clic en el siguiente link </a:t>
            </a:r>
            <a:r>
              <a:rPr lang="es-PA" dirty="0" smtClean="0">
                <a:hlinkClick r:id="rId3"/>
              </a:rPr>
              <a:t>http://www.mitecnologico.com/Main/BarrerasComunicacion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/>
              <a:t>2. Lean el texto e identifique el tema. Den clic sobre la siguiente forma</a:t>
            </a:r>
          </a:p>
          <a:p>
            <a:pPr marL="0" indent="0">
              <a:buNone/>
            </a:pPr>
            <a:r>
              <a:rPr lang="es-PA" dirty="0" smtClean="0"/>
              <a:t> </a:t>
            </a:r>
          </a:p>
          <a:p>
            <a:pPr marL="0" indent="0" algn="just">
              <a:buNone/>
            </a:pPr>
            <a:r>
              <a:rPr lang="es-PA" dirty="0" smtClean="0"/>
              <a:t>3. Clasifiquen las barreras: semánticas, psicológicas, fisiológicas y físicas.</a:t>
            </a:r>
          </a:p>
          <a:p>
            <a:pPr marL="0" indent="0">
              <a:buNone/>
            </a:pPr>
            <a:r>
              <a:rPr lang="es-PA" dirty="0" smtClean="0"/>
              <a:t>4. Observen las imágenes y den clic en la siguiente forma </a:t>
            </a:r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r>
              <a:rPr lang="es-PA" dirty="0"/>
              <a:t>5</a:t>
            </a:r>
            <a:r>
              <a:rPr lang="es-PA" dirty="0" smtClean="0"/>
              <a:t>. Confeccionen el cuadro sinóptico: Tracen la llave principal que comprenderá la información.</a:t>
            </a:r>
          </a:p>
          <a:p>
            <a:pPr marL="0" indent="0">
              <a:buNone/>
            </a:pPr>
            <a:r>
              <a:rPr lang="es-PA" dirty="0"/>
              <a:t>6</a:t>
            </a:r>
            <a:r>
              <a:rPr lang="es-PA" dirty="0" smtClean="0"/>
              <a:t>. Diseñen las otras llaves que contienen las ideas principales con sus respectivas clasificaciones</a:t>
            </a:r>
            <a:endParaRPr lang="es-PA" dirty="0"/>
          </a:p>
        </p:txBody>
      </p:sp>
      <p:graphicFrame>
        <p:nvGraphicFramePr>
          <p:cNvPr id="4" name="3 Objeto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188"/>
              </p:ext>
            </p:extLst>
          </p:nvPr>
        </p:nvGraphicFramePr>
        <p:xfrm>
          <a:off x="2555776" y="30689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o" showAsIcon="1" r:id="rId5" imgW="914400" imgH="771480" progId="Word.Document.12">
                  <p:embed/>
                </p:oleObj>
              </mc:Choice>
              <mc:Fallback>
                <p:oleObj name="Documento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76" y="30689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78416"/>
              </p:ext>
            </p:extLst>
          </p:nvPr>
        </p:nvGraphicFramePr>
        <p:xfrm>
          <a:off x="8028384" y="41490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Objeto empaquetador del shell" showAsIcon="1" r:id="rId7" imgW="914400" imgH="771480" progId="Package">
                  <p:embed/>
                </p:oleObj>
              </mc:Choice>
              <mc:Fallback>
                <p:oleObj name="Objeto empaquetador del shell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8384" y="41490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399032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>Lista de Verificación: Actividad 1</a:t>
            </a:r>
            <a:br>
              <a:rPr lang="es-PA" dirty="0" smtClean="0"/>
            </a:br>
            <a:endParaRPr lang="es-PA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4836"/>
              </p:ext>
            </p:extLst>
          </p:nvPr>
        </p:nvGraphicFramePr>
        <p:xfrm>
          <a:off x="899592" y="1628801"/>
          <a:ext cx="6768752" cy="4104454"/>
        </p:xfrm>
        <a:graphic>
          <a:graphicData uri="http://schemas.openxmlformats.org/drawingml/2006/table">
            <a:tbl>
              <a:tblPr firstRow="1" firstCol="1" lastCol="1" bandRow="1">
                <a:tableStyleId>{69CF1AB2-1976-4502-BF36-3FF5EA218861}</a:tableStyleId>
              </a:tblPr>
              <a:tblGrid>
                <a:gridCol w="4985600"/>
                <a:gridCol w="874837"/>
                <a:gridCol w="908315"/>
              </a:tblGrid>
              <a:tr h="9055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Sí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No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738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El concepto temático está en la llave principal.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0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Las ideas principales están en las divisiones respectivas.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0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Los conceptos están jerarquizados.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0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Aplica las reglas ortográficas.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039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El participante es capaz de explicar el contenido del cuadro.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Actividad 2: Resumen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A" dirty="0" smtClean="0"/>
              <a:t>¿Cómo afectan las barreras de la comunicación la efectividad del mensaje?</a:t>
            </a:r>
          </a:p>
          <a:p>
            <a:endParaRPr lang="es-PA" dirty="0" smtClean="0"/>
          </a:p>
          <a:p>
            <a:pPr marL="0" indent="0">
              <a:buNone/>
            </a:pPr>
            <a:r>
              <a:rPr lang="es-PA" dirty="0" smtClean="0"/>
              <a:t>1. Formen parejas para el desarrollo de esta actividad.	</a:t>
            </a:r>
          </a:p>
          <a:p>
            <a:pPr marL="0" indent="0">
              <a:buNone/>
            </a:pPr>
            <a:r>
              <a:rPr lang="es-PA" dirty="0" smtClean="0"/>
              <a:t>2. Observen el video. Den clic en el siguiente link:</a:t>
            </a:r>
          </a:p>
          <a:p>
            <a:pPr marL="0" indent="0">
              <a:buNone/>
            </a:pPr>
            <a:r>
              <a:rPr lang="es-PA" dirty="0" smtClean="0">
                <a:hlinkClick r:id="rId2"/>
              </a:rPr>
              <a:t>http://www.youtube.com/watch?v=_wzXmpBteKk&amp;feature=related</a:t>
            </a:r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r>
              <a:rPr lang="es-PA" dirty="0" smtClean="0"/>
              <a:t>3. Comenten con su compañero(a) lo que entendiste.</a:t>
            </a:r>
          </a:p>
          <a:p>
            <a:pPr marL="0" indent="0">
              <a:buNone/>
            </a:pPr>
            <a:r>
              <a:rPr lang="es-PA" dirty="0" smtClean="0"/>
              <a:t>4. Escriban en Word un texto que contenga 70 palabras sobre el video.</a:t>
            </a:r>
          </a:p>
          <a:p>
            <a:pPr algn="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60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Lista de verificación: Actividad 2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208212"/>
              </p:ext>
            </p:extLst>
          </p:nvPr>
        </p:nvGraphicFramePr>
        <p:xfrm>
          <a:off x="971600" y="1916827"/>
          <a:ext cx="7272807" cy="417646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356867"/>
                <a:gridCol w="939984"/>
                <a:gridCol w="975956"/>
              </a:tblGrid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Criterios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Sí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No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Hay relación entre el título y el contenido del resumen.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Existe cohesión y coherencia en las ideas expresadas.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Utiliza conectores en el texto.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Aplica las reglas ortográficas.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607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Promueve el resumen el trabajo colaborativo.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P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P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47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Actividad 3: Afiche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PA" dirty="0" smtClean="0"/>
              <a:t>¿Qué alternativas propones para  eliminar las interferencias en la comunicación? </a:t>
            </a:r>
          </a:p>
          <a:p>
            <a:endParaRPr lang="es-PA" dirty="0" smtClean="0"/>
          </a:p>
          <a:p>
            <a:pPr marL="0" indent="0">
              <a:buNone/>
            </a:pPr>
            <a:r>
              <a:rPr lang="es-PA" dirty="0" smtClean="0"/>
              <a:t>1. Formen grupo de dos estudiantes.</a:t>
            </a:r>
          </a:p>
          <a:p>
            <a:pPr marL="0" indent="0">
              <a:buNone/>
            </a:pPr>
            <a:r>
              <a:rPr lang="es-PA" dirty="0" smtClean="0"/>
              <a:t>2. Lean el documento sobre las recomendaciones para una comunicación eficaz. Hagan clic en los siguientes links</a:t>
            </a:r>
          </a:p>
          <a:p>
            <a:pPr marL="0" indent="0">
              <a:buNone/>
            </a:pPr>
            <a:r>
              <a:rPr lang="es-PA" dirty="0" smtClean="0">
                <a:hlinkClick r:id="rId2"/>
              </a:rPr>
              <a:t>http://es.answers.yahoo.com/question/index?qid=20101204113638AAbL93Q</a:t>
            </a:r>
            <a:endParaRPr lang="es-PA" dirty="0" smtClean="0"/>
          </a:p>
          <a:p>
            <a:pPr marL="0" indent="0">
              <a:buNone/>
            </a:pPr>
            <a:r>
              <a:rPr lang="es-PA" dirty="0" smtClean="0">
                <a:hlinkClick r:id="rId3"/>
              </a:rPr>
              <a:t>http://www.mailxmail.com/curso-aprenda-hablar-publico/tecnicas-expresion-oral-como-debe-ser-comunicacion-verbal</a:t>
            </a:r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pPr marL="0" indent="0">
              <a:buNone/>
            </a:pPr>
            <a:r>
              <a:rPr lang="es-PA" dirty="0" smtClean="0"/>
              <a:t>3. Seleccionen una recomendación y escríbanla en un afiche.</a:t>
            </a:r>
          </a:p>
          <a:p>
            <a:pPr marL="0" indent="0">
              <a:buNone/>
            </a:pPr>
            <a:r>
              <a:rPr lang="es-PA" dirty="0" smtClean="0"/>
              <a:t>4. Sustenten ante el grupo el trabajo.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859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396</TotalTime>
  <Words>1185</Words>
  <Application>Microsoft Office PowerPoint</Application>
  <PresentationFormat>Presentación en pantalla (4:3)</PresentationFormat>
  <Paragraphs>169</Paragraphs>
  <Slides>15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Brío</vt:lpstr>
      <vt:lpstr>Documento</vt:lpstr>
      <vt:lpstr>Objeto empaquetador del shell</vt:lpstr>
      <vt:lpstr>Alcanza el éxito: elimina las barreras comunicativas</vt:lpstr>
      <vt:lpstr>Situación de aprendizaje</vt:lpstr>
      <vt:lpstr>Pregunta generadora</vt:lpstr>
      <vt:lpstr>Producto principal</vt:lpstr>
      <vt:lpstr>Actividad 1: Cuadro sinóptico</vt:lpstr>
      <vt:lpstr>Lista de Verificación: Actividad 1 </vt:lpstr>
      <vt:lpstr>Actividad 2: Resumen</vt:lpstr>
      <vt:lpstr>Lista de verificación: Actividad 2</vt:lpstr>
      <vt:lpstr>Actividad 3: Afiche</vt:lpstr>
      <vt:lpstr>Lista de verificación: Actividad 3</vt:lpstr>
      <vt:lpstr>Rúbrica</vt:lpstr>
      <vt:lpstr>Ficha Técnica</vt:lpstr>
      <vt:lpstr>Presentación de PowerPoint</vt:lpstr>
      <vt:lpstr>Fuentes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Alcanza el éxito: elimina las barreras comunicativas</dc:title>
  <dc:creator>Estudiante</dc:creator>
  <cp:lastModifiedBy>meduca</cp:lastModifiedBy>
  <cp:revision>42</cp:revision>
  <dcterms:created xsi:type="dcterms:W3CDTF">2011-05-19T19:08:05Z</dcterms:created>
  <dcterms:modified xsi:type="dcterms:W3CDTF">2012-08-09T04:56:19Z</dcterms:modified>
</cp:coreProperties>
</file>