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3" r:id="rId3"/>
    <p:sldId id="256" r:id="rId4"/>
    <p:sldId id="258" r:id="rId5"/>
    <p:sldId id="257" r:id="rId6"/>
    <p:sldId id="259" r:id="rId7"/>
    <p:sldId id="260" r:id="rId8"/>
    <p:sldId id="261" r:id="rId9"/>
    <p:sldId id="262" r:id="rId10"/>
    <p:sldId id="263" r:id="rId11"/>
    <p:sldId id="265" r:id="rId12"/>
    <p:sldId id="264" r:id="rId13"/>
    <p:sldId id="266" r:id="rId14"/>
    <p:sldId id="267" r:id="rId15"/>
    <p:sldId id="271" r:id="rId16"/>
    <p:sldId id="268" r:id="rId17"/>
    <p:sldId id="269" r:id="rId18"/>
    <p:sldId id="270"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94660"/>
  </p:normalViewPr>
  <p:slideViewPr>
    <p:cSldViewPr>
      <p:cViewPr varScale="1">
        <p:scale>
          <a:sx n="47" d="100"/>
          <a:sy n="47" d="100"/>
        </p:scale>
        <p:origin x="-6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B238-6F27-4D60-9E5E-C45889F92996}" type="datetimeFigureOut">
              <a:rPr lang="es-PA" smtClean="0"/>
              <a:t>08/12/2011</a:t>
            </a:fld>
            <a:endParaRPr lang="es-PA"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3A6B-A9EE-4C91-AB7A-D045D93432AD}" type="slidenum">
              <a:rPr lang="es-PA" smtClean="0"/>
              <a:t>‹Nº›</a:t>
            </a:fld>
            <a:endParaRPr lang="es-PA" dirty="0"/>
          </a:p>
        </p:txBody>
      </p:sp>
    </p:spTree>
    <p:extLst>
      <p:ext uri="{BB962C8B-B14F-4D97-AF65-F5344CB8AC3E}">
        <p14:creationId xmlns:p14="http://schemas.microsoft.com/office/powerpoint/2010/main" val="415113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70483A6B-A9EE-4C91-AB7A-D045D93432AD}" type="slidenum">
              <a:rPr lang="es-PA" smtClean="0"/>
              <a:t>2</a:t>
            </a:fld>
            <a:endParaRPr lang="es-PA" dirty="0"/>
          </a:p>
        </p:txBody>
      </p:sp>
    </p:spTree>
    <p:extLst>
      <p:ext uri="{BB962C8B-B14F-4D97-AF65-F5344CB8AC3E}">
        <p14:creationId xmlns:p14="http://schemas.microsoft.com/office/powerpoint/2010/main" val="369966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A" dirty="0" smtClean="0"/>
              <a:t>Francisco</a:t>
            </a:r>
            <a:r>
              <a:rPr lang="es-PA" baseline="0" dirty="0" smtClean="0"/>
              <a:t> Sosa</a:t>
            </a:r>
            <a:endParaRPr lang="es-PA" dirty="0"/>
          </a:p>
        </p:txBody>
      </p:sp>
      <p:sp>
        <p:nvSpPr>
          <p:cNvPr id="4" name="3 Marcador de número de diapositiva"/>
          <p:cNvSpPr>
            <a:spLocks noGrp="1"/>
          </p:cNvSpPr>
          <p:nvPr>
            <p:ph type="sldNum" sz="quarter" idx="10"/>
          </p:nvPr>
        </p:nvSpPr>
        <p:spPr/>
        <p:txBody>
          <a:bodyPr/>
          <a:lstStyle/>
          <a:p>
            <a:fld id="{70483A6B-A9EE-4C91-AB7A-D045D93432AD}" type="slidenum">
              <a:rPr lang="es-PA" smtClean="0"/>
              <a:t>3</a:t>
            </a:fld>
            <a:endParaRPr lang="es-PA" dirty="0"/>
          </a:p>
        </p:txBody>
      </p:sp>
    </p:spTree>
    <p:extLst>
      <p:ext uri="{BB962C8B-B14F-4D97-AF65-F5344CB8AC3E}">
        <p14:creationId xmlns:p14="http://schemas.microsoft.com/office/powerpoint/2010/main" val="144607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70483A6B-A9EE-4C91-AB7A-D045D93432AD}" type="slidenum">
              <a:rPr lang="es-PA" smtClean="0"/>
              <a:t>8</a:t>
            </a:fld>
            <a:endParaRPr lang="es-PA" dirty="0"/>
          </a:p>
        </p:txBody>
      </p:sp>
    </p:spTree>
    <p:extLst>
      <p:ext uri="{BB962C8B-B14F-4D97-AF65-F5344CB8AC3E}">
        <p14:creationId xmlns:p14="http://schemas.microsoft.com/office/powerpoint/2010/main" val="247576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63E382A7-53CA-44D1-BF3A-45874770F92E}" type="datetime2">
              <a:rPr lang="es-PA" smtClean="0"/>
              <a:t>viernes, 12 de agosto de 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74909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D3D56328-9239-4E0A-A4DC-CFDF3FF1EFAF}" type="datetime2">
              <a:rPr lang="es-PA" smtClean="0"/>
              <a:t>viernes, 12 de agosto de 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42239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619A317F-C8C6-4664-B154-2072089FF26F}" type="datetime2">
              <a:rPr lang="es-PA" smtClean="0"/>
              <a:t>viernes, 12 de agosto de 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142543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03668D80-BB09-429A-929A-283EF1CA4734}" type="datetime2">
              <a:rPr lang="es-PA" smtClean="0"/>
              <a:t>viernes, 12 de agosto de 2011</a:t>
            </a:fld>
            <a:endParaRPr lang="es-PA" dirty="0"/>
          </a:p>
        </p:txBody>
      </p:sp>
      <p:sp>
        <p:nvSpPr>
          <p:cNvPr id="19" name="Footer Placeholder 18"/>
          <p:cNvSpPr>
            <a:spLocks noGrp="1"/>
          </p:cNvSpPr>
          <p:nvPr>
            <p:ph type="ftr" sz="quarter" idx="11"/>
          </p:nvPr>
        </p:nvSpPr>
        <p:spPr/>
        <p:txBody>
          <a:bodyPr/>
          <a:lstStyle/>
          <a:p>
            <a:endParaRPr lang="es-PA" dirty="0"/>
          </a:p>
        </p:txBody>
      </p:sp>
      <p:sp>
        <p:nvSpPr>
          <p:cNvPr id="27" name="Slide Number Placeholder 26"/>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D6BDDE98-9CDC-45D3-B273-0E17F5CA295C}" type="datetime2">
              <a:rPr lang="es-PA" smtClean="0"/>
              <a:t>viernes, 12 de agosto de 2011</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66A21651-B54B-431A-821D-9EFA81FFD85C}" type="datetime2">
              <a:rPr lang="es-PA" smtClean="0"/>
              <a:t>viernes, 12 de agosto de 2011</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461D784-1B9D-45E8-8037-C41BB7BF5060}" type="datetime2">
              <a:rPr lang="es-PA" smtClean="0"/>
              <a:t>viernes, 12 de agosto de 2011</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006D01F4-BA2C-41E4-A7C5-C628F1E8B9C9}" type="datetime2">
              <a:rPr lang="es-PA" smtClean="0"/>
              <a:t>viernes, 12 de agosto de 2011</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AC7F38A2-164B-44DF-9389-F80238C7EE6C}" type="datetime2">
              <a:rPr lang="es-PA" smtClean="0"/>
              <a:t>viernes, 12 de agosto de 2011</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A4DFA-3159-4E46-B31B-6AC638FCFAE9}" type="datetime2">
              <a:rPr lang="es-PA" smtClean="0"/>
              <a:t>viernes, 12 de agosto de 2011</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BFFED52-65BB-47DA-957B-577EA1BB5493}" type="datetime2">
              <a:rPr lang="es-PA" smtClean="0"/>
              <a:t>viernes, 12 de agosto de 2011</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57C3F8D-EDB6-483F-B656-61049BF94AEF}" type="datetime2">
              <a:rPr lang="es-PA" smtClean="0"/>
              <a:t>viernes, 12 de agosto de 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3536082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EC23911D-4D4F-4ECA-93FF-6FAF9A79CA15}" type="datetime2">
              <a:rPr lang="es-PA" smtClean="0"/>
              <a:t>viernes, 12 de agosto de 2011</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a:xfrm>
            <a:off x="8077200" y="6356350"/>
            <a:ext cx="609600" cy="365125"/>
          </a:xfrm>
        </p:spPr>
        <p:txBody>
          <a:bodyPr/>
          <a:lstStyle/>
          <a:p>
            <a:fld id="{1718A6BD-B778-4089-895D-FC44ABE25329}" type="slidenum">
              <a:rPr lang="es-PA" smtClean="0"/>
              <a:t>‹Nº›</a:t>
            </a:fld>
            <a:endParaRPr lang="es-P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5E30C954-1D58-4B89-82B7-1D43A9D57358}" type="datetime2">
              <a:rPr lang="es-PA" smtClean="0"/>
              <a:t>viernes, 12 de agosto de 2011</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E413889E-FFC0-4F8A-AA09-9136FF265855}" type="datetime2">
              <a:rPr lang="es-PA" smtClean="0"/>
              <a:t>viernes, 12 de agosto de 2011</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1718A6BD-B778-4089-895D-FC44ABE25329}" type="slidenum">
              <a:rPr lang="es-PA" smtClean="0"/>
              <a:t>‹Nº›</a:t>
            </a:fld>
            <a:endParaRPr lang="es-P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7EAEC4-5C77-4F1B-A1DE-2E2CC2640DC4}" type="datetime2">
              <a:rPr lang="es-PA" smtClean="0"/>
              <a:t>viernes, 12 de agosto de 2011</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69852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F314828D-F207-4385-ABC7-EECC3C555097}" type="datetime2">
              <a:rPr lang="es-PA" smtClean="0"/>
              <a:t>viernes, 12 de agosto de 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15071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9108ED88-D1AC-4C0B-B9B3-7048ADE9D4EC}" type="datetime2">
              <a:rPr lang="es-PA" smtClean="0"/>
              <a:t>viernes, 12 de agosto de 2011</a:t>
            </a:fld>
            <a:endParaRPr lang="es-PA" dirty="0"/>
          </a:p>
        </p:txBody>
      </p:sp>
      <p:sp>
        <p:nvSpPr>
          <p:cNvPr id="8" name="7 Marcador de pie de página"/>
          <p:cNvSpPr>
            <a:spLocks noGrp="1"/>
          </p:cNvSpPr>
          <p:nvPr>
            <p:ph type="ftr" sz="quarter" idx="11"/>
          </p:nvPr>
        </p:nvSpPr>
        <p:spPr/>
        <p:txBody>
          <a:bodyPr/>
          <a:lstStyle/>
          <a:p>
            <a:endParaRPr lang="es-PA" dirty="0"/>
          </a:p>
        </p:txBody>
      </p:sp>
      <p:sp>
        <p:nvSpPr>
          <p:cNvPr id="9" name="8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18448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9B3286E9-69DD-4866-9774-A0561EA49BA2}" type="datetime2">
              <a:rPr lang="es-PA" smtClean="0"/>
              <a:t>viernes, 12 de agosto de 2011</a:t>
            </a:fld>
            <a:endParaRPr lang="es-PA" dirty="0"/>
          </a:p>
        </p:txBody>
      </p:sp>
      <p:sp>
        <p:nvSpPr>
          <p:cNvPr id="4" name="3 Marcador de pie de página"/>
          <p:cNvSpPr>
            <a:spLocks noGrp="1"/>
          </p:cNvSpPr>
          <p:nvPr>
            <p:ph type="ftr" sz="quarter" idx="11"/>
          </p:nvPr>
        </p:nvSpPr>
        <p:spPr/>
        <p:txBody>
          <a:bodyPr/>
          <a:lstStyle/>
          <a:p>
            <a:endParaRPr lang="es-PA" dirty="0"/>
          </a:p>
        </p:txBody>
      </p:sp>
      <p:sp>
        <p:nvSpPr>
          <p:cNvPr id="5" name="4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7955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1D0824-DF74-459C-A2B6-881E8DEE4B90}" type="datetime2">
              <a:rPr lang="es-PA" smtClean="0"/>
              <a:t>viernes, 12 de agosto de 2011</a:t>
            </a:fld>
            <a:endParaRPr lang="es-PA" dirty="0"/>
          </a:p>
        </p:txBody>
      </p:sp>
      <p:sp>
        <p:nvSpPr>
          <p:cNvPr id="3" name="2 Marcador de pie de página"/>
          <p:cNvSpPr>
            <a:spLocks noGrp="1"/>
          </p:cNvSpPr>
          <p:nvPr>
            <p:ph type="ftr" sz="quarter" idx="11"/>
          </p:nvPr>
        </p:nvSpPr>
        <p:spPr/>
        <p:txBody>
          <a:bodyPr/>
          <a:lstStyle/>
          <a:p>
            <a:endParaRPr lang="es-PA" dirty="0"/>
          </a:p>
        </p:txBody>
      </p:sp>
      <p:sp>
        <p:nvSpPr>
          <p:cNvPr id="4" name="3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399125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B6F6E3-2224-483A-BDE6-349F75F91A18}" type="datetime2">
              <a:rPr lang="es-PA" smtClean="0"/>
              <a:t>viernes, 12 de agosto de 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37886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2BE6C6-DF8F-426D-8046-2D75F1296C0A}" type="datetime2">
              <a:rPr lang="es-PA" smtClean="0"/>
              <a:t>viernes, 12 de agosto de 2011</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1718A6BD-B778-4089-895D-FC44ABE25329}" type="slidenum">
              <a:rPr lang="es-PA" smtClean="0"/>
              <a:t>‹Nº›</a:t>
            </a:fld>
            <a:endParaRPr lang="es-PA" dirty="0"/>
          </a:p>
        </p:txBody>
      </p:sp>
    </p:spTree>
    <p:extLst>
      <p:ext uri="{BB962C8B-B14F-4D97-AF65-F5344CB8AC3E}">
        <p14:creationId xmlns:p14="http://schemas.microsoft.com/office/powerpoint/2010/main" val="61830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DB52D-14A8-4AFE-B61B-E161DEBABD78}" type="datetime2">
              <a:rPr lang="es-PA" smtClean="0"/>
              <a:t>viernes, 12 de agosto de 2011</a:t>
            </a:fld>
            <a:endParaRPr lang="es-PA"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8A6BD-B778-4089-895D-FC44ABE25329}" type="slidenum">
              <a:rPr lang="es-PA" smtClean="0"/>
              <a:t>‹Nº›</a:t>
            </a:fld>
            <a:endParaRPr lang="es-PA" dirty="0"/>
          </a:p>
        </p:txBody>
      </p:sp>
    </p:spTree>
    <p:extLst>
      <p:ext uri="{BB962C8B-B14F-4D97-AF65-F5344CB8AC3E}">
        <p14:creationId xmlns:p14="http://schemas.microsoft.com/office/powerpoint/2010/main" val="261799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1E25617-50AE-4516-8AE3-901A90C44762}" type="datetime2">
              <a:rPr lang="es-PA" smtClean="0"/>
              <a:t>viernes, 12 de agosto de 2011</a:t>
            </a:fld>
            <a:endParaRPr lang="es-P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P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18A6BD-B778-4089-895D-FC44ABE25329}" type="slidenum">
              <a:rPr lang="es-PA" smtClean="0"/>
              <a:t>‹Nº›</a:t>
            </a:fld>
            <a:endParaRPr lang="es-P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Indonesia%20en%20el%202015.wmv"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hyperlink" Target="mailto:franciscososa@meduca.edu.pa" TargetMode="External"/><Relationship Id="rId4" Type="http://schemas.openxmlformats.org/officeDocument/2006/relationships/hyperlink" Target="http://www.google.com/imgres?q=gif+animados+de+computadoras&amp;hl=es&amp;sa=X&amp;biw=1366&amp;bih=576&amp;tbm=isch&amp;tbnid=vnwpVPm7EPh_aM:&amp;imgrefurl=http://www.comohacerunaweb.com/gif-animados.html&amp;docid=kK76j93oJI2SRM&amp;w=107&amp;h=98&amp;ei=DYBBTqSIF4bs0gHr_KWnCQ&amp;zoom=1&amp;iact=rc&amp;dur=452&amp;page=2&amp;tbnh=78&amp;tbnw=85&amp;start=20&amp;ndsp=24&amp;ved=1t:429,r:8,s:20&amp;tx=61&amp;ty=6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www.google.com/imgres?q=rosa+y+su+pap%C3%A1&amp;um=1&amp;hl=es&amp;sa=N&amp;biw=1366&amp;bih=576&amp;tbm=isch&amp;tbnid=ANWSKNjg5AevGM:&amp;imgrefurl=http://foro.cuandocalientaelsol.net/viewtopic.php?f=106&amp;t=7411&amp;docid=PeGxB2m-FXTxLM&amp;w=197&amp;h=200&amp;ei=_R9ETpqWI8LqgQfF5szMCQ&amp;zoom=1"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hyperlink" Target="Definici&#243;n%20de%20Hardware.docx" TargetMode="External"/><Relationship Id="rId4" Type="http://schemas.openxmlformats.org/officeDocument/2006/relationships/hyperlink" Target="http://www.google.com/imgres?q=evoluci%C3%B3n+hist%C3%B3rica+de+la+computadora&amp;um=1&amp;hl=es&amp;sa=N&amp;biw=1366&amp;bih=576&amp;tbm=isch&amp;tbnid=YmaUQwO31BEggM:&amp;imgrefurl=http://lulirivero2.blogspot.com/2011/05/la-historia-de-la-computadora.html&amp;docid=f6nSuRGc7vBTfM&amp;w=400&amp;h=300&amp;ei=VodBTv3SNIT00gGqp8X4CQ&amp;zoom=1&amp;iact=rc&amp;dur=437&amp;page=1&amp;tbnh=133&amp;tbnw=186&amp;start=0&amp;ndsp=18&amp;ved=1t:429,r:2,s:0&amp;tx=86&amp;ty=93"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www.google.com/imgres?q=partes+de+la+computadora&amp;hl=es&amp;gbv=2&amp;tbm=isch&amp;tbnid=efSxJb-f0uSkqM:&amp;imgrefurl=http://celica2015.blogspot.com/2009/07/anadir-imagen.html&amp;docid=LFeOoDVPtbMjCM&amp;w=320&amp;h=290&amp;ei=5edCTqevE4acgQf3oOG8CQ&amp;zoom=1&amp;biw=1366&amp;bih=576&amp;iact=rc&amp;dur=405&amp;page=2&amp;tbnh=126&amp;tbnw=129&amp;start=21&amp;ndsp=21&amp;ved=1t:429,r:7,s:21&amp;tx=65&amp;ty=67" TargetMode="External"/><Relationship Id="rId5" Type="http://schemas.openxmlformats.org/officeDocument/2006/relationships/hyperlink" Target="http://www.google.com/imgres?q=sal%C3%B3n+de+computadoras&amp;hl=es&amp;biw=1366&amp;bih=576&amp;gbv=2&amp;tbm=isch&amp;tbnid=Ga3LFHJca6jKTM:&amp;imgrefurl=http://www.colegiosantiagoapostol.net/galeria_de_fotos&amp;docid=w9LBa1S3akg9RM&amp;w=800&amp;h=600&amp;ei=KItBTqfrA-by0gGz4PT9CQ&amp;zoom=1&amp;iact=rc&amp;dur=386&amp;page=1&amp;tbnh=136&amp;tbnw=174&amp;start=0&amp;ndsp=18&amp;ved=1t:429,r:15,s:0&amp;tx=124&amp;ty=52" TargetMode="External"/><Relationship Id="rId4" Type="http://schemas.openxmlformats.org/officeDocument/2006/relationships/hyperlink" Target="Vocabulario.docx"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20688"/>
            <a:ext cx="7452320" cy="3139321"/>
          </a:xfrm>
          <a:prstGeom prst="rect">
            <a:avLst/>
          </a:prstGeom>
        </p:spPr>
        <p:txBody>
          <a:bodyPr wrap="square">
            <a:spAutoFit/>
          </a:bodyPr>
          <a:lstStyle/>
          <a:p>
            <a:pPr algn="ctr"/>
            <a:r>
              <a:rPr lang="es-ES" sz="3600" dirty="0" smtClean="0">
                <a:effectLst>
                  <a:glow rad="228600">
                    <a:schemeClr val="accent5">
                      <a:satMod val="175000"/>
                      <a:alpha val="40000"/>
                    </a:schemeClr>
                  </a:glow>
                </a:effectLst>
              </a:rPr>
              <a:t>Bienaventurado el que comienza por educarse antes de dedicarse </a:t>
            </a:r>
          </a:p>
          <a:p>
            <a:pPr algn="ctr"/>
            <a:r>
              <a:rPr lang="es-ES" sz="3600" dirty="0" smtClean="0">
                <a:effectLst>
                  <a:glow rad="228600">
                    <a:schemeClr val="accent5">
                      <a:satMod val="175000"/>
                      <a:alpha val="40000"/>
                    </a:schemeClr>
                  </a:glow>
                </a:effectLst>
              </a:rPr>
              <a:t>a perfeccionar a los demás.</a:t>
            </a:r>
          </a:p>
          <a:p>
            <a:pPr algn="ctr"/>
            <a:r>
              <a:rPr lang="es-ES" sz="3600" dirty="0" smtClean="0">
                <a:effectLst>
                  <a:glow rad="228600">
                    <a:schemeClr val="accent5">
                      <a:satMod val="175000"/>
                      <a:alpha val="40000"/>
                    </a:schemeClr>
                  </a:glow>
                </a:effectLst>
              </a:rPr>
              <a:t> </a:t>
            </a:r>
          </a:p>
          <a:p>
            <a:pPr algn="ctr"/>
            <a:r>
              <a:rPr lang="es-ES" sz="5400" b="1" dirty="0" smtClean="0">
                <a:effectLst>
                  <a:glow rad="228600">
                    <a:schemeClr val="accent5">
                      <a:satMod val="175000"/>
                      <a:alpha val="40000"/>
                    </a:schemeClr>
                  </a:glow>
                </a:effectLst>
              </a:rPr>
              <a:t>Juan C. Abella </a:t>
            </a:r>
            <a:endParaRPr lang="es-ES" sz="5400" dirty="0" smtClean="0">
              <a:effectLst>
                <a:glow rad="228600">
                  <a:schemeClr val="accent5">
                    <a:satMod val="175000"/>
                    <a:alpha val="40000"/>
                  </a:schemeClr>
                </a:glow>
              </a:effectLst>
            </a:endParaRPr>
          </a:p>
        </p:txBody>
      </p:sp>
      <p:pic>
        <p:nvPicPr>
          <p:cNvPr id="3" name="Picture 4" descr="http://www.ucci.edu.pe/portal/images/stories/carreras/educacion.jpg"/>
          <p:cNvPicPr>
            <a:picLocks noChangeAspect="1" noChangeArrowheads="1"/>
          </p:cNvPicPr>
          <p:nvPr/>
        </p:nvPicPr>
        <p:blipFill>
          <a:blip r:embed="rId4" cstate="print"/>
          <a:srcRect/>
          <a:stretch>
            <a:fillRect/>
          </a:stretch>
        </p:blipFill>
        <p:spPr bwMode="auto">
          <a:xfrm>
            <a:off x="2555776" y="3907195"/>
            <a:ext cx="3816424" cy="2546141"/>
          </a:xfrm>
          <a:prstGeom prst="rect">
            <a:avLst/>
          </a:prstGeom>
          <a:noFill/>
        </p:spPr>
      </p:pic>
      <p:pic>
        <p:nvPicPr>
          <p:cNvPr id="4" name="bert kaempfert - african beat - cop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6" name="5 Marcador de fecha"/>
          <p:cNvSpPr>
            <a:spLocks noGrp="1"/>
          </p:cNvSpPr>
          <p:nvPr>
            <p:ph type="dt" sz="half" idx="10"/>
          </p:nvPr>
        </p:nvSpPr>
        <p:spPr/>
        <p:txBody>
          <a:bodyPr/>
          <a:lstStyle/>
          <a:p>
            <a:fld id="{BB67045A-1E9E-47F5-BEAB-C092111D5369}" type="datetime2">
              <a:rPr lang="es-PA" smtClean="0"/>
              <a:t>viernes, 12 de agosto de 2011</a:t>
            </a:fld>
            <a:endParaRPr lang="es-PA" dirty="0"/>
          </a:p>
        </p:txBody>
      </p:sp>
    </p:spTree>
    <p:extLst>
      <p:ext uri="{BB962C8B-B14F-4D97-AF65-F5344CB8AC3E}">
        <p14:creationId xmlns:p14="http://schemas.microsoft.com/office/powerpoint/2010/main" val="3934555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0" fill="hold"/>
                                        <p:tgtEl>
                                          <p:spTgt spid="3"/>
                                        </p:tgtEl>
                                        <p:attrNameLst>
                                          <p:attrName>ppt_w</p:attrName>
                                        </p:attrNameLst>
                                      </p:cBhvr>
                                      <p:tavLst>
                                        <p:tav tm="0" fmla="#ppt_w*sin(2.5*pi*$)">
                                          <p:val>
                                            <p:fltVal val="0"/>
                                          </p:val>
                                        </p:tav>
                                        <p:tav tm="100000">
                                          <p:val>
                                            <p:fltVal val="1"/>
                                          </p:val>
                                        </p:tav>
                                      </p:tavLst>
                                    </p:anim>
                                    <p:anim calcmode="lin" valueType="num">
                                      <p:cBhvr>
                                        <p:cTn id="16" dur="5000" fill="hold"/>
                                        <p:tgtEl>
                                          <p:spTgt spid="3"/>
                                        </p:tgtEl>
                                        <p:attrNameLst>
                                          <p:attrName>ppt_h</p:attrName>
                                        </p:attrNameLst>
                                      </p:cBhvr>
                                      <p:tavLst>
                                        <p:tav tm="0">
                                          <p:val>
                                            <p:strVal val="#ppt_h"/>
                                          </p:val>
                                        </p:tav>
                                        <p:tav tm="100000">
                                          <p:val>
                                            <p:strVal val="#ppt_h"/>
                                          </p:val>
                                        </p:tav>
                                      </p:tavLst>
                                    </p:anim>
                                  </p:childTnLst>
                                </p:cTn>
                              </p:par>
                            </p:childTnLst>
                          </p:cTn>
                        </p:par>
                        <p:par>
                          <p:cTn id="17" fill="hold">
                            <p:stCondLst>
                              <p:cond delay="5000"/>
                            </p:stCondLst>
                            <p:childTnLst>
                              <p:par>
                                <p:cTn id="18" presetID="1" presetClass="mediacall" presetSubtype="0" fill="hold" nodeType="afterEffect">
                                  <p:stCondLst>
                                    <p:cond delay="0"/>
                                  </p:stCondLst>
                                  <p:childTnLst>
                                    <p:cmd type="call" cmd="playFrom(0.0)">
                                      <p:cBhvr>
                                        <p:cTn id="1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3" name="2 CuadroTexto"/>
          <p:cNvSpPr txBox="1"/>
          <p:nvPr/>
        </p:nvSpPr>
        <p:spPr>
          <a:xfrm>
            <a:off x="3493702" y="1702229"/>
            <a:ext cx="2302434" cy="830997"/>
          </a:xfrm>
          <a:prstGeom prst="rect">
            <a:avLst/>
          </a:prstGeom>
          <a:noFill/>
        </p:spPr>
        <p:txBody>
          <a:bodyPr wrap="square" rtlCol="0">
            <a:spAutoFit/>
          </a:bodyPr>
          <a:lstStyle/>
          <a:p>
            <a:r>
              <a:rPr lang="es-MX" sz="2400" dirty="0">
                <a:effectLst>
                  <a:glow rad="139700">
                    <a:schemeClr val="accent1">
                      <a:satMod val="175000"/>
                      <a:alpha val="40000"/>
                    </a:schemeClr>
                  </a:glow>
                </a:effectLst>
                <a:latin typeface="Lucida Calligraphy" pitchFamily="66" charset="0"/>
              </a:rPr>
              <a:t>Power Point.</a:t>
            </a:r>
            <a:endParaRPr lang="es-PA" sz="2400" dirty="0">
              <a:effectLst>
                <a:glow rad="139700">
                  <a:schemeClr val="accent1">
                    <a:satMod val="175000"/>
                    <a:alpha val="40000"/>
                  </a:schemeClr>
                </a:glow>
              </a:effectLst>
              <a:latin typeface="Lucida Calligraphy" pitchFamily="66" charset="0"/>
            </a:endParaRPr>
          </a:p>
          <a:p>
            <a:r>
              <a:rPr lang="es-MX" sz="2400" b="1" dirty="0">
                <a:effectLst>
                  <a:glow rad="139700">
                    <a:schemeClr val="accent1">
                      <a:satMod val="175000"/>
                      <a:alpha val="40000"/>
                    </a:schemeClr>
                  </a:glow>
                </a:effectLst>
                <a:latin typeface="Lucida Calligraphy" pitchFamily="66" charset="0"/>
              </a:rPr>
              <a:t> </a:t>
            </a:r>
            <a:endParaRPr lang="es-PA" sz="2400" dirty="0">
              <a:effectLst>
                <a:glow rad="139700">
                  <a:schemeClr val="accent1">
                    <a:satMod val="175000"/>
                    <a:alpha val="40000"/>
                  </a:schemeClr>
                </a:glow>
              </a:effectLst>
              <a:latin typeface="Lucida Calligraphy" pitchFamily="66" charset="0"/>
            </a:endParaRPr>
          </a:p>
        </p:txBody>
      </p:sp>
      <p:sp>
        <p:nvSpPr>
          <p:cNvPr id="5" name="4 CuadroTexto"/>
          <p:cNvSpPr txBox="1"/>
          <p:nvPr/>
        </p:nvSpPr>
        <p:spPr>
          <a:xfrm>
            <a:off x="3416512" y="548680"/>
            <a:ext cx="2523640" cy="707886"/>
          </a:xfrm>
          <a:prstGeom prst="rect">
            <a:avLst/>
          </a:prstGeom>
          <a:noFill/>
        </p:spPr>
        <p:txBody>
          <a:bodyPr wrap="none" rtlCol="0">
            <a:spAutoFit/>
          </a:bodyPr>
          <a:lstStyle/>
          <a:p>
            <a:r>
              <a:rPr lang="es-P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Aplicación:</a:t>
            </a:r>
            <a:endParaRPr lang="es-P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ndParaRPr>
          </a:p>
        </p:txBody>
      </p:sp>
      <p:sp>
        <p:nvSpPr>
          <p:cNvPr id="6" name="5 CuadroTexto"/>
          <p:cNvSpPr txBox="1"/>
          <p:nvPr/>
        </p:nvSpPr>
        <p:spPr>
          <a:xfrm>
            <a:off x="3131840" y="2533226"/>
            <a:ext cx="2910477" cy="707886"/>
          </a:xfrm>
          <a:prstGeom prst="rect">
            <a:avLst/>
          </a:prstGeom>
          <a:noFill/>
        </p:spPr>
        <p:txBody>
          <a:bodyPr wrap="none" rtlCol="0">
            <a:spAutoFit/>
          </a:bodyPr>
          <a:lstStyle/>
          <a:p>
            <a:r>
              <a:rPr lang="es-P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Información:</a:t>
            </a:r>
            <a:endParaRPr lang="es-P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7" name="6 CuadroTexto"/>
          <p:cNvSpPr txBox="1"/>
          <p:nvPr/>
        </p:nvSpPr>
        <p:spPr>
          <a:xfrm flipH="1">
            <a:off x="870120" y="3327375"/>
            <a:ext cx="7448117" cy="707886"/>
          </a:xfrm>
          <a:prstGeom prst="rect">
            <a:avLst/>
          </a:prstGeom>
          <a:noFill/>
        </p:spPr>
        <p:txBody>
          <a:bodyPr wrap="square" rtlCol="0">
            <a:spAutoFit/>
          </a:bodyPr>
          <a:lstStyle/>
          <a:p>
            <a:pPr marL="285750" lvl="0" indent="-285750">
              <a:buFont typeface="Wingdings" pitchFamily="2" charset="2"/>
              <a:buChar char=""/>
            </a:pPr>
            <a:r>
              <a:rPr lang="es-ES_tradnl" sz="2000" b="1" dirty="0">
                <a:effectLst>
                  <a:glow rad="139700">
                    <a:schemeClr val="accent1">
                      <a:satMod val="175000"/>
                      <a:alpha val="40000"/>
                    </a:schemeClr>
                  </a:glow>
                </a:effectLst>
                <a:latin typeface="High Tower Text" pitchFamily="18" charset="0"/>
              </a:rPr>
              <a:t>NORTON, </a:t>
            </a:r>
            <a:r>
              <a:rPr lang="es-ES_tradnl" sz="2000" b="1" dirty="0" smtClean="0">
                <a:effectLst>
                  <a:glow rad="139700">
                    <a:schemeClr val="accent1">
                      <a:satMod val="175000"/>
                      <a:alpha val="40000"/>
                    </a:schemeClr>
                  </a:glow>
                </a:effectLst>
                <a:latin typeface="High Tower Text" pitchFamily="18" charset="0"/>
              </a:rPr>
              <a:t>PEDER</a:t>
            </a:r>
            <a:r>
              <a:rPr lang="es-ES_tradnl" sz="2000" dirty="0" smtClean="0">
                <a:effectLst>
                  <a:glow rad="139700">
                    <a:schemeClr val="accent1">
                      <a:satMod val="175000"/>
                      <a:alpha val="40000"/>
                    </a:schemeClr>
                  </a:glow>
                </a:effectLst>
                <a:latin typeface="High Tower Text" pitchFamily="18" charset="0"/>
              </a:rPr>
              <a:t>. Introducción </a:t>
            </a:r>
            <a:r>
              <a:rPr lang="es-ES_tradnl" sz="2000" dirty="0">
                <a:effectLst>
                  <a:glow rad="139700">
                    <a:schemeClr val="accent1">
                      <a:satMod val="175000"/>
                      <a:alpha val="40000"/>
                    </a:schemeClr>
                  </a:glow>
                </a:effectLst>
                <a:latin typeface="High Tower Text" pitchFamily="18" charset="0"/>
              </a:rPr>
              <a:t>a la Computación. Edición. México. Editorial MC-Graw Hall. 2000.  458 páginas.</a:t>
            </a:r>
            <a:endParaRPr lang="es-PA" sz="2000" dirty="0">
              <a:effectLst>
                <a:glow rad="139700">
                  <a:schemeClr val="accent1">
                    <a:satMod val="175000"/>
                    <a:alpha val="40000"/>
                  </a:schemeClr>
                </a:glow>
              </a:effectLst>
              <a:latin typeface="High Tower Text" pitchFamily="18" charset="0"/>
            </a:endParaRPr>
          </a:p>
        </p:txBody>
      </p:sp>
      <p:sp>
        <p:nvSpPr>
          <p:cNvPr id="8" name="7 CuadroTexto"/>
          <p:cNvSpPr txBox="1"/>
          <p:nvPr/>
        </p:nvSpPr>
        <p:spPr>
          <a:xfrm flipH="1">
            <a:off x="868299" y="4149080"/>
            <a:ext cx="7448117" cy="707886"/>
          </a:xfrm>
          <a:prstGeom prst="rect">
            <a:avLst/>
          </a:prstGeom>
          <a:noFill/>
        </p:spPr>
        <p:txBody>
          <a:bodyPr wrap="square" rtlCol="0">
            <a:spAutoFit/>
          </a:bodyPr>
          <a:lstStyle/>
          <a:p>
            <a:pPr marL="285750" lvl="0" indent="-285750">
              <a:buFont typeface="Wingdings" pitchFamily="2" charset="2"/>
              <a:buChar char=""/>
            </a:pPr>
            <a:r>
              <a:rPr lang="es-ES_tradnl" sz="2000" b="1" dirty="0">
                <a:effectLst>
                  <a:glow rad="228600">
                    <a:schemeClr val="accent1">
                      <a:satMod val="175000"/>
                      <a:alpha val="40000"/>
                    </a:schemeClr>
                  </a:glow>
                </a:effectLst>
                <a:latin typeface="High Tower Text" pitchFamily="18" charset="0"/>
              </a:rPr>
              <a:t>DUFFI, </a:t>
            </a:r>
            <a:r>
              <a:rPr lang="es-ES_tradnl" sz="2000" b="1" dirty="0" smtClean="0">
                <a:effectLst>
                  <a:glow rad="228600">
                    <a:schemeClr val="accent1">
                      <a:satMod val="175000"/>
                      <a:alpha val="40000"/>
                    </a:schemeClr>
                  </a:glow>
                </a:effectLst>
                <a:latin typeface="High Tower Text" pitchFamily="18" charset="0"/>
              </a:rPr>
              <a:t>TIC. </a:t>
            </a:r>
            <a:r>
              <a:rPr lang="es-ES_tradnl" sz="2000" dirty="0" smtClean="0">
                <a:effectLst>
                  <a:glow rad="228600">
                    <a:schemeClr val="accent1">
                      <a:satMod val="175000"/>
                      <a:alpha val="40000"/>
                    </a:schemeClr>
                  </a:glow>
                </a:effectLst>
                <a:latin typeface="High Tower Text" pitchFamily="18" charset="0"/>
              </a:rPr>
              <a:t>Introducción </a:t>
            </a:r>
            <a:r>
              <a:rPr lang="es-ES_tradnl" sz="2000" dirty="0">
                <a:effectLst>
                  <a:glow rad="228600">
                    <a:schemeClr val="accent1">
                      <a:satMod val="175000"/>
                      <a:alpha val="40000"/>
                    </a:schemeClr>
                  </a:glow>
                </a:effectLst>
                <a:latin typeface="High Tower Text" pitchFamily="18" charset="0"/>
              </a:rPr>
              <a:t>a la Informática</a:t>
            </a:r>
            <a:r>
              <a:rPr lang="es-ES_tradnl" sz="2000" baseline="30000" dirty="0">
                <a:effectLst>
                  <a:glow rad="228600">
                    <a:schemeClr val="accent1">
                      <a:satMod val="175000"/>
                      <a:alpha val="40000"/>
                    </a:schemeClr>
                  </a:glow>
                </a:effectLst>
                <a:latin typeface="High Tower Text" pitchFamily="18" charset="0"/>
              </a:rPr>
              <a:t>.</a:t>
            </a:r>
            <a:r>
              <a:rPr lang="es-ES_tradnl" sz="2000" dirty="0">
                <a:effectLst>
                  <a:glow rad="228600">
                    <a:schemeClr val="accent1">
                      <a:satMod val="175000"/>
                      <a:alpha val="40000"/>
                    </a:schemeClr>
                  </a:glow>
                </a:effectLst>
                <a:latin typeface="High Tower Text" pitchFamily="18" charset="0"/>
              </a:rPr>
              <a:t> Ira edición. México. Editorial Iberoamericana. 1993.  305 páginas.</a:t>
            </a:r>
            <a:endParaRPr lang="es-PA" sz="2000" dirty="0">
              <a:effectLst>
                <a:glow rad="228600">
                  <a:schemeClr val="accent1">
                    <a:satMod val="175000"/>
                    <a:alpha val="40000"/>
                  </a:schemeClr>
                </a:glow>
              </a:effectLst>
              <a:latin typeface="High Tower Text" pitchFamily="18" charset="0"/>
            </a:endParaRPr>
          </a:p>
        </p:txBody>
      </p:sp>
      <p:sp>
        <p:nvSpPr>
          <p:cNvPr id="9" name="8 CuadroTexto"/>
          <p:cNvSpPr txBox="1"/>
          <p:nvPr/>
        </p:nvSpPr>
        <p:spPr>
          <a:xfrm flipH="1">
            <a:off x="827584" y="4953362"/>
            <a:ext cx="7448117" cy="707886"/>
          </a:xfrm>
          <a:prstGeom prst="rect">
            <a:avLst/>
          </a:prstGeom>
          <a:noFill/>
        </p:spPr>
        <p:txBody>
          <a:bodyPr wrap="square" rtlCol="0">
            <a:spAutoFit/>
          </a:bodyPr>
          <a:lstStyle/>
          <a:p>
            <a:pPr marL="285750" indent="-285750">
              <a:buFont typeface="Wingdings" pitchFamily="2" charset="2"/>
              <a:buChar char=""/>
            </a:pPr>
            <a:r>
              <a:rPr lang="es-ES_tradnl" sz="2000" b="1" dirty="0">
                <a:effectLst>
                  <a:glow rad="139700">
                    <a:schemeClr val="accent1">
                      <a:satMod val="175000"/>
                      <a:alpha val="40000"/>
                    </a:schemeClr>
                  </a:glow>
                </a:effectLst>
                <a:latin typeface="High Tower Text" pitchFamily="18" charset="0"/>
              </a:rPr>
              <a:t>ALBRECHT, BOL</a:t>
            </a:r>
            <a:r>
              <a:rPr lang="es-ES_tradnl" sz="2000" dirty="0">
                <a:effectLst>
                  <a:glow rad="139700">
                    <a:schemeClr val="accent1">
                      <a:satMod val="175000"/>
                      <a:alpha val="40000"/>
                    </a:schemeClr>
                  </a:glow>
                </a:effectLst>
                <a:latin typeface="High Tower Text" pitchFamily="18" charset="0"/>
              </a:rPr>
              <a:t>.	Introducción a los PC. Ira edición. México, Editorial Mc-Graw Hall. 1994. 152 páginas</a:t>
            </a:r>
            <a:r>
              <a:rPr lang="es-ES_tradnl" sz="2000" dirty="0" smtClean="0">
                <a:effectLst>
                  <a:glow rad="139700">
                    <a:schemeClr val="accent1">
                      <a:satMod val="175000"/>
                      <a:alpha val="40000"/>
                    </a:schemeClr>
                  </a:glow>
                </a:effectLst>
                <a:latin typeface="High Tower Text" pitchFamily="18" charset="0"/>
              </a:rPr>
              <a:t>.</a:t>
            </a:r>
            <a:endParaRPr lang="es-PA" sz="2000" dirty="0">
              <a:effectLst>
                <a:glow rad="139700">
                  <a:schemeClr val="accent1">
                    <a:satMod val="175000"/>
                    <a:alpha val="40000"/>
                  </a:schemeClr>
                </a:glow>
              </a:effectLst>
              <a:latin typeface="High Tower Text" pitchFamily="18" charset="0"/>
            </a:endParaRPr>
          </a:p>
        </p:txBody>
      </p:sp>
      <p:sp>
        <p:nvSpPr>
          <p:cNvPr id="4" name="3 Marcador de fecha"/>
          <p:cNvSpPr>
            <a:spLocks noGrp="1"/>
          </p:cNvSpPr>
          <p:nvPr>
            <p:ph type="dt" sz="half" idx="10"/>
          </p:nvPr>
        </p:nvSpPr>
        <p:spPr/>
        <p:txBody>
          <a:bodyPr/>
          <a:lstStyle/>
          <a:p>
            <a:fld id="{3DDC7ACC-54FE-47D5-AB53-F260DD782109}" type="datetime2">
              <a:rPr lang="es-PA" smtClean="0"/>
              <a:t>viernes, 12 de agosto de 2011</a:t>
            </a:fld>
            <a:endParaRPr lang="es-PA" dirty="0"/>
          </a:p>
        </p:txBody>
      </p:sp>
    </p:spTree>
    <p:extLst>
      <p:ext uri="{BB962C8B-B14F-4D97-AF65-F5344CB8AC3E}">
        <p14:creationId xmlns:p14="http://schemas.microsoft.com/office/powerpoint/2010/main" val="810403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5" name="4 CuadroTexto"/>
          <p:cNvSpPr txBox="1"/>
          <p:nvPr/>
        </p:nvSpPr>
        <p:spPr>
          <a:xfrm>
            <a:off x="3491880" y="548680"/>
            <a:ext cx="2217915" cy="707886"/>
          </a:xfrm>
          <a:prstGeom prst="rect">
            <a:avLst/>
          </a:prstGeom>
          <a:noFill/>
        </p:spPr>
        <p:txBody>
          <a:bodyPr wrap="none" rtlCol="0">
            <a:spAutoFit/>
          </a:bodyPr>
          <a:lstStyle/>
          <a:p>
            <a:r>
              <a:rPr lang="es-P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Recursos:</a:t>
            </a:r>
            <a:endParaRPr lang="es-P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endParaRPr>
          </a:p>
        </p:txBody>
      </p:sp>
      <p:sp>
        <p:nvSpPr>
          <p:cNvPr id="6" name="5 CuadroTexto"/>
          <p:cNvSpPr txBox="1"/>
          <p:nvPr/>
        </p:nvSpPr>
        <p:spPr>
          <a:xfrm>
            <a:off x="1331640" y="1372706"/>
            <a:ext cx="3672408"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Módulo (serie de copias)</a:t>
            </a:r>
            <a:endParaRPr lang="es-PA" sz="2000" dirty="0">
              <a:effectLst>
                <a:glow rad="139700">
                  <a:schemeClr val="accent1">
                    <a:satMod val="175000"/>
                    <a:alpha val="40000"/>
                  </a:schemeClr>
                </a:glow>
              </a:effectLst>
              <a:latin typeface="High Tower Text" pitchFamily="18" charset="0"/>
            </a:endParaRPr>
          </a:p>
        </p:txBody>
      </p:sp>
      <p:sp>
        <p:nvSpPr>
          <p:cNvPr id="7" name="6 CuadroTexto"/>
          <p:cNvSpPr txBox="1"/>
          <p:nvPr/>
        </p:nvSpPr>
        <p:spPr>
          <a:xfrm>
            <a:off x="1331640" y="1804754"/>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Cuadernos</a:t>
            </a:r>
            <a:endParaRPr lang="es-PA" sz="2000" dirty="0">
              <a:effectLst>
                <a:glow rad="139700">
                  <a:schemeClr val="accent1">
                    <a:satMod val="175000"/>
                    <a:alpha val="40000"/>
                  </a:schemeClr>
                </a:glow>
              </a:effectLst>
              <a:latin typeface="High Tower Text" pitchFamily="18" charset="0"/>
            </a:endParaRPr>
          </a:p>
        </p:txBody>
      </p:sp>
      <p:sp>
        <p:nvSpPr>
          <p:cNvPr id="9" name="8 CuadroTexto"/>
          <p:cNvSpPr txBox="1"/>
          <p:nvPr/>
        </p:nvSpPr>
        <p:spPr>
          <a:xfrm>
            <a:off x="1331640" y="2236802"/>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Pluma</a:t>
            </a:r>
            <a:endParaRPr lang="es-PA" sz="2000" dirty="0">
              <a:effectLst>
                <a:glow rad="139700">
                  <a:schemeClr val="accent1">
                    <a:satMod val="175000"/>
                    <a:alpha val="40000"/>
                  </a:schemeClr>
                </a:glow>
              </a:effectLst>
              <a:latin typeface="High Tower Text" pitchFamily="18" charset="0"/>
            </a:endParaRPr>
          </a:p>
        </p:txBody>
      </p:sp>
      <p:sp>
        <p:nvSpPr>
          <p:cNvPr id="10" name="9 CuadroTexto"/>
          <p:cNvSpPr txBox="1"/>
          <p:nvPr/>
        </p:nvSpPr>
        <p:spPr>
          <a:xfrm>
            <a:off x="1331640" y="2668850"/>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Computadora</a:t>
            </a:r>
            <a:endParaRPr lang="es-PA" sz="2000" dirty="0">
              <a:effectLst>
                <a:glow rad="139700">
                  <a:schemeClr val="accent1">
                    <a:satMod val="175000"/>
                    <a:alpha val="40000"/>
                  </a:schemeClr>
                </a:glow>
              </a:effectLst>
              <a:latin typeface="High Tower Text" pitchFamily="18" charset="0"/>
            </a:endParaRPr>
          </a:p>
        </p:txBody>
      </p:sp>
      <p:sp>
        <p:nvSpPr>
          <p:cNvPr id="11" name="10 CuadroTexto"/>
          <p:cNvSpPr txBox="1"/>
          <p:nvPr/>
        </p:nvSpPr>
        <p:spPr>
          <a:xfrm>
            <a:off x="1331640" y="3068960"/>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Data Show</a:t>
            </a:r>
            <a:endParaRPr lang="es-PA" sz="2000" dirty="0">
              <a:effectLst>
                <a:glow rad="139700">
                  <a:schemeClr val="accent1">
                    <a:satMod val="175000"/>
                    <a:alpha val="40000"/>
                  </a:schemeClr>
                </a:glow>
              </a:effectLst>
              <a:latin typeface="High Tower Text" pitchFamily="18" charset="0"/>
            </a:endParaRPr>
          </a:p>
        </p:txBody>
      </p:sp>
      <p:sp>
        <p:nvSpPr>
          <p:cNvPr id="12" name="11 CuadroTexto"/>
          <p:cNvSpPr txBox="1"/>
          <p:nvPr/>
        </p:nvSpPr>
        <p:spPr>
          <a:xfrm>
            <a:off x="1331640" y="3532946"/>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Ilustraciones</a:t>
            </a:r>
            <a:endParaRPr lang="es-PA" sz="2000" dirty="0">
              <a:effectLst>
                <a:glow rad="139700">
                  <a:schemeClr val="accent1">
                    <a:satMod val="175000"/>
                    <a:alpha val="40000"/>
                  </a:schemeClr>
                </a:glow>
              </a:effectLst>
              <a:latin typeface="High Tower Text" pitchFamily="18" charset="0"/>
            </a:endParaRPr>
          </a:p>
        </p:txBody>
      </p:sp>
      <p:sp>
        <p:nvSpPr>
          <p:cNvPr id="13" name="12 CuadroTexto"/>
          <p:cNvSpPr txBox="1"/>
          <p:nvPr/>
        </p:nvSpPr>
        <p:spPr>
          <a:xfrm>
            <a:off x="1619672" y="4005064"/>
            <a:ext cx="6229590" cy="707886"/>
          </a:xfrm>
          <a:prstGeom prst="rect">
            <a:avLst/>
          </a:prstGeom>
          <a:noFill/>
        </p:spPr>
        <p:txBody>
          <a:bodyPr wrap="none" rtlCol="0">
            <a:spAutoFit/>
          </a:bodyPr>
          <a:lstStyle/>
          <a:p>
            <a:r>
              <a:rPr lang="es-P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latin typeface="+mj-lt"/>
              </a:rPr>
              <a:t>Herramientas de andamiaje:</a:t>
            </a:r>
            <a:endParaRPr lang="es-P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latin typeface="+mj-lt"/>
            </a:endParaRPr>
          </a:p>
        </p:txBody>
      </p:sp>
      <p:sp>
        <p:nvSpPr>
          <p:cNvPr id="14" name="13 CuadroTexto"/>
          <p:cNvSpPr txBox="1"/>
          <p:nvPr/>
        </p:nvSpPr>
        <p:spPr>
          <a:xfrm>
            <a:off x="1331640" y="4869160"/>
            <a:ext cx="4752528" cy="400110"/>
          </a:xfrm>
          <a:prstGeom prst="rect">
            <a:avLst/>
          </a:prstGeom>
          <a:noFill/>
        </p:spPr>
        <p:txBody>
          <a:bodyPr wrap="square" rtlCol="0">
            <a:spAutoFit/>
          </a:bodyPr>
          <a:lstStyle/>
          <a:p>
            <a:pPr marL="285750" lvl="0" indent="-285750">
              <a:buFont typeface="Wingdings" pitchFamily="2" charset="2"/>
              <a:buChar char=""/>
            </a:pPr>
            <a:r>
              <a:rPr lang="es-MX" sz="2000" i="1" dirty="0">
                <a:effectLst>
                  <a:glow rad="139700">
                    <a:schemeClr val="accent1">
                      <a:satMod val="175000"/>
                      <a:alpha val="40000"/>
                    </a:schemeClr>
                  </a:glow>
                </a:effectLst>
                <a:latin typeface="High Tower Text" pitchFamily="18" charset="0"/>
              </a:rPr>
              <a:t>es.wikipedia.org/wiki/</a:t>
            </a:r>
            <a:r>
              <a:rPr lang="es-MX" sz="2000" b="1" i="1" dirty="0">
                <a:effectLst>
                  <a:glow rad="139700">
                    <a:schemeClr val="accent1">
                      <a:satMod val="175000"/>
                      <a:alpha val="40000"/>
                    </a:schemeClr>
                  </a:glow>
                </a:effectLst>
                <a:latin typeface="High Tower Text" pitchFamily="18" charset="0"/>
              </a:rPr>
              <a:t>Computadora</a:t>
            </a:r>
            <a:endParaRPr lang="es-PA" sz="2000" dirty="0">
              <a:effectLst>
                <a:glow rad="139700">
                  <a:schemeClr val="accent1">
                    <a:satMod val="175000"/>
                    <a:alpha val="40000"/>
                  </a:schemeClr>
                </a:glow>
              </a:effectLst>
              <a:latin typeface="High Tower Text" pitchFamily="18" charset="0"/>
            </a:endParaRPr>
          </a:p>
        </p:txBody>
      </p:sp>
      <p:sp>
        <p:nvSpPr>
          <p:cNvPr id="15" name="14 CuadroTexto"/>
          <p:cNvSpPr txBox="1"/>
          <p:nvPr/>
        </p:nvSpPr>
        <p:spPr>
          <a:xfrm>
            <a:off x="1331640" y="5405154"/>
            <a:ext cx="2448272" cy="400110"/>
          </a:xfrm>
          <a:prstGeom prst="rect">
            <a:avLst/>
          </a:prstGeom>
          <a:noFill/>
        </p:spPr>
        <p:txBody>
          <a:bodyPr wrap="square" rtlCol="0">
            <a:spAutoFit/>
          </a:bodyPr>
          <a:lstStyle/>
          <a:p>
            <a:pPr marL="285750" indent="-285750">
              <a:buFont typeface="Wingdings" pitchFamily="2" charset="2"/>
              <a:buChar char=""/>
            </a:pPr>
            <a:r>
              <a:rPr lang="es-PA" sz="2000" dirty="0" smtClean="0">
                <a:effectLst>
                  <a:glow rad="139700">
                    <a:schemeClr val="accent1">
                      <a:satMod val="175000"/>
                      <a:alpha val="40000"/>
                    </a:schemeClr>
                  </a:glow>
                </a:effectLst>
                <a:latin typeface="High Tower Text" pitchFamily="18" charset="0"/>
              </a:rPr>
              <a:t>Vocabulario</a:t>
            </a:r>
            <a:endParaRPr lang="es-PA" sz="2000" dirty="0">
              <a:effectLst>
                <a:glow rad="139700">
                  <a:schemeClr val="accent1">
                    <a:satMod val="175000"/>
                    <a:alpha val="40000"/>
                  </a:schemeClr>
                </a:glow>
              </a:effectLst>
              <a:latin typeface="High Tower Text" pitchFamily="18" charset="0"/>
            </a:endParaRPr>
          </a:p>
        </p:txBody>
      </p:sp>
      <p:sp>
        <p:nvSpPr>
          <p:cNvPr id="3" name="2 Marcador de fecha"/>
          <p:cNvSpPr>
            <a:spLocks noGrp="1"/>
          </p:cNvSpPr>
          <p:nvPr>
            <p:ph type="dt" sz="half" idx="10"/>
          </p:nvPr>
        </p:nvSpPr>
        <p:spPr/>
        <p:txBody>
          <a:bodyPr/>
          <a:lstStyle/>
          <a:p>
            <a:fld id="{51328CD1-8621-4432-BB3E-904EFF9E9B4E}" type="datetime2">
              <a:rPr lang="es-PA" smtClean="0"/>
              <a:t>viernes, 12 de agosto de 2011</a:t>
            </a:fld>
            <a:endParaRPr lang="es-PA" dirty="0"/>
          </a:p>
        </p:txBody>
      </p:sp>
    </p:spTree>
    <p:extLst>
      <p:ext uri="{BB962C8B-B14F-4D97-AF65-F5344CB8AC3E}">
        <p14:creationId xmlns:p14="http://schemas.microsoft.com/office/powerpoint/2010/main" val="64788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2" name="1 CuadroTexto"/>
          <p:cNvSpPr txBox="1"/>
          <p:nvPr/>
        </p:nvSpPr>
        <p:spPr>
          <a:xfrm>
            <a:off x="2339752" y="759317"/>
            <a:ext cx="4495974" cy="707886"/>
          </a:xfrm>
          <a:prstGeom prst="rect">
            <a:avLst/>
          </a:prstGeom>
          <a:noFill/>
        </p:spPr>
        <p:txBody>
          <a:bodyPr wrap="none" rtlCol="0">
            <a:spAutoFit/>
          </a:bodyPr>
          <a:lstStyle/>
          <a:p>
            <a:r>
              <a:rPr lang="es-P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Áreas de Contenido:</a:t>
            </a:r>
            <a:endParaRPr lang="es-P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2738736" y="1844824"/>
            <a:ext cx="3633464" cy="400110"/>
          </a:xfrm>
          <a:prstGeom prst="rect">
            <a:avLst/>
          </a:prstGeom>
          <a:noFill/>
        </p:spPr>
        <p:txBody>
          <a:bodyPr wrap="square" rtlCol="0">
            <a:spAutoFit/>
          </a:bodyPr>
          <a:lstStyle/>
          <a:p>
            <a:r>
              <a:rPr lang="es-PA" sz="2000" dirty="0" smtClean="0">
                <a:effectLst>
                  <a:glow rad="139700">
                    <a:schemeClr val="accent1">
                      <a:satMod val="175000"/>
                      <a:alpha val="40000"/>
                    </a:schemeClr>
                  </a:glow>
                </a:effectLst>
                <a:latin typeface="High Tower Text" pitchFamily="18" charset="0"/>
              </a:rPr>
              <a:t>Fundamentos de Computación</a:t>
            </a:r>
            <a:endParaRPr lang="es-PA" sz="2000" dirty="0">
              <a:effectLst>
                <a:glow rad="139700">
                  <a:schemeClr val="accent1">
                    <a:satMod val="175000"/>
                    <a:alpha val="40000"/>
                  </a:schemeClr>
                </a:glow>
              </a:effectLst>
              <a:latin typeface="High Tower Text" pitchFamily="18" charset="0"/>
            </a:endParaRPr>
          </a:p>
        </p:txBody>
      </p:sp>
      <p:sp>
        <p:nvSpPr>
          <p:cNvPr id="4" name="3 CuadroTexto"/>
          <p:cNvSpPr txBox="1"/>
          <p:nvPr/>
        </p:nvSpPr>
        <p:spPr>
          <a:xfrm>
            <a:off x="2411760" y="2564904"/>
            <a:ext cx="4392488" cy="400110"/>
          </a:xfrm>
          <a:prstGeom prst="rect">
            <a:avLst/>
          </a:prstGeom>
          <a:noFill/>
        </p:spPr>
        <p:txBody>
          <a:bodyPr wrap="square" rtlCol="0">
            <a:spAutoFit/>
          </a:bodyPr>
          <a:lstStyle/>
          <a:p>
            <a:r>
              <a:rPr lang="es-ES" sz="2000" dirty="0">
                <a:effectLst>
                  <a:glow rad="139700">
                    <a:schemeClr val="accent1">
                      <a:satMod val="175000"/>
                      <a:alpha val="40000"/>
                    </a:schemeClr>
                  </a:glow>
                </a:effectLst>
                <a:latin typeface="High Tower Text" pitchFamily="18" charset="0"/>
              </a:rPr>
              <a:t>Se relaciona con materias tales como</a:t>
            </a:r>
            <a:r>
              <a:rPr lang="pt-BR" sz="2000" dirty="0" smtClean="0">
                <a:effectLst>
                  <a:glow rad="139700">
                    <a:schemeClr val="accent1">
                      <a:satMod val="175000"/>
                      <a:alpha val="40000"/>
                    </a:schemeClr>
                  </a:glow>
                </a:effectLst>
                <a:latin typeface="High Tower Text" pitchFamily="18" charset="0"/>
              </a:rPr>
              <a:t>:</a:t>
            </a:r>
            <a:endParaRPr lang="es-PA" sz="2000" dirty="0">
              <a:effectLst>
                <a:glow rad="139700">
                  <a:schemeClr val="accent1">
                    <a:satMod val="175000"/>
                    <a:alpha val="40000"/>
                  </a:schemeClr>
                </a:glow>
              </a:effectLst>
              <a:latin typeface="High Tower Text" pitchFamily="18" charset="0"/>
            </a:endParaRPr>
          </a:p>
        </p:txBody>
      </p:sp>
      <p:sp>
        <p:nvSpPr>
          <p:cNvPr id="5" name="4 CuadroTexto"/>
          <p:cNvSpPr txBox="1"/>
          <p:nvPr/>
        </p:nvSpPr>
        <p:spPr>
          <a:xfrm>
            <a:off x="899592" y="4150821"/>
            <a:ext cx="8136904" cy="646331"/>
          </a:xfrm>
          <a:prstGeom prst="rect">
            <a:avLst/>
          </a:prstGeom>
          <a:noFill/>
        </p:spPr>
        <p:txBody>
          <a:bodyPr wrap="square" rtlCol="0">
            <a:spAutoFit/>
          </a:bodyPr>
          <a:lstStyle/>
          <a:p>
            <a:r>
              <a:rPr lang="es-P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Ubicación en el Programa de Estudios:</a:t>
            </a:r>
            <a:endParaRPr lang="es-P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CuadroTexto"/>
          <p:cNvSpPr txBox="1"/>
          <p:nvPr/>
        </p:nvSpPr>
        <p:spPr>
          <a:xfrm>
            <a:off x="3562416" y="3284984"/>
            <a:ext cx="2233720" cy="400110"/>
          </a:xfrm>
          <a:prstGeom prst="rect">
            <a:avLst/>
          </a:prstGeom>
          <a:noFill/>
        </p:spPr>
        <p:txBody>
          <a:bodyPr wrap="square" rtlCol="0">
            <a:spAutoFit/>
          </a:bodyPr>
          <a:lstStyle/>
          <a:p>
            <a:r>
              <a:rPr lang="pt-BR" sz="2000" dirty="0" smtClean="0">
                <a:effectLst>
                  <a:glow rad="139700">
                    <a:schemeClr val="accent1">
                      <a:satMod val="175000"/>
                      <a:alpha val="40000"/>
                    </a:schemeClr>
                  </a:glow>
                </a:effectLst>
                <a:latin typeface="High Tower Text" pitchFamily="18" charset="0"/>
              </a:rPr>
              <a:t>Español e Historia  </a:t>
            </a:r>
            <a:endParaRPr lang="es-PA" sz="2000" dirty="0">
              <a:effectLst>
                <a:glow rad="139700">
                  <a:schemeClr val="accent1">
                    <a:satMod val="175000"/>
                    <a:alpha val="40000"/>
                  </a:schemeClr>
                </a:glow>
              </a:effectLst>
              <a:latin typeface="High Tower Text" pitchFamily="18" charset="0"/>
            </a:endParaRPr>
          </a:p>
        </p:txBody>
      </p:sp>
      <p:sp>
        <p:nvSpPr>
          <p:cNvPr id="7" name="6 CuadroTexto"/>
          <p:cNvSpPr txBox="1"/>
          <p:nvPr/>
        </p:nvSpPr>
        <p:spPr>
          <a:xfrm>
            <a:off x="3901828" y="5189130"/>
            <a:ext cx="1462260" cy="400110"/>
          </a:xfrm>
          <a:prstGeom prst="rect">
            <a:avLst/>
          </a:prstGeom>
          <a:noFill/>
        </p:spPr>
        <p:txBody>
          <a:bodyPr wrap="none" rtlCol="0">
            <a:spAutoFit/>
          </a:bodyPr>
          <a:lstStyle/>
          <a:p>
            <a:r>
              <a:rPr lang="es-PA" sz="2000" dirty="0" smtClean="0">
                <a:effectLst>
                  <a:glow rad="139700">
                    <a:schemeClr val="accent1">
                      <a:satMod val="175000"/>
                      <a:alpha val="40000"/>
                    </a:schemeClr>
                  </a:glow>
                </a:effectLst>
                <a:latin typeface="High Tower Text" pitchFamily="18" charset="0"/>
              </a:rPr>
              <a:t>Informática</a:t>
            </a:r>
            <a:endParaRPr lang="es-PA" sz="2000" dirty="0">
              <a:effectLst>
                <a:glow rad="139700">
                  <a:schemeClr val="accent1">
                    <a:satMod val="175000"/>
                    <a:alpha val="40000"/>
                  </a:schemeClr>
                </a:glow>
              </a:effectLst>
              <a:latin typeface="High Tower Text" pitchFamily="18" charset="0"/>
            </a:endParaRPr>
          </a:p>
        </p:txBody>
      </p:sp>
      <p:sp>
        <p:nvSpPr>
          <p:cNvPr id="10" name="9 Marcador de fecha"/>
          <p:cNvSpPr>
            <a:spLocks noGrp="1"/>
          </p:cNvSpPr>
          <p:nvPr>
            <p:ph type="dt" sz="half" idx="10"/>
          </p:nvPr>
        </p:nvSpPr>
        <p:spPr/>
        <p:txBody>
          <a:bodyPr/>
          <a:lstStyle/>
          <a:p>
            <a:fld id="{6807EAC3-90C1-4C38-8EF6-B70134435D8D}" type="datetime2">
              <a:rPr lang="es-PA" smtClean="0"/>
              <a:t>viernes, 12 de agosto de 2011</a:t>
            </a:fld>
            <a:endParaRPr lang="es-PA" dirty="0"/>
          </a:p>
        </p:txBody>
      </p:sp>
    </p:spTree>
    <p:extLst>
      <p:ext uri="{BB962C8B-B14F-4D97-AF65-F5344CB8AC3E}">
        <p14:creationId xmlns:p14="http://schemas.microsoft.com/office/powerpoint/2010/main" val="518738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style.rotation</p:attrName>
                                        </p:attrNameLst>
                                      </p:cBhvr>
                                      <p:tavLst>
                                        <p:tav tm="0">
                                          <p:val>
                                            <p:fltVal val="720"/>
                                          </p:val>
                                        </p:tav>
                                        <p:tav tm="100000">
                                          <p:val>
                                            <p:fltVal val="0"/>
                                          </p:val>
                                        </p:tav>
                                      </p:tavLst>
                                    </p:anim>
                                    <p:anim calcmode="lin" valueType="num">
                                      <p:cBhvr>
                                        <p:cTn id="36" dur="2000" fill="hold"/>
                                        <p:tgtEl>
                                          <p:spTgt spid="5"/>
                                        </p:tgtEl>
                                        <p:attrNameLst>
                                          <p:attrName>ppt_h</p:attrName>
                                        </p:attrNameLst>
                                      </p:cBhvr>
                                      <p:tavLst>
                                        <p:tav tm="0">
                                          <p:val>
                                            <p:fltVal val="0"/>
                                          </p:val>
                                        </p:tav>
                                        <p:tav tm="100000">
                                          <p:val>
                                            <p:strVal val="#ppt_h"/>
                                          </p:val>
                                        </p:tav>
                                      </p:tavLst>
                                    </p:anim>
                                    <p:anim calcmode="lin" valueType="num">
                                      <p:cBhvr>
                                        <p:cTn id="3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512" y="-92893"/>
            <a:ext cx="9180512" cy="6950893"/>
          </a:xfrm>
          <a:prstGeom prst="rect">
            <a:avLst/>
          </a:prstGeom>
          <a:noFill/>
          <a:ln>
            <a:noFill/>
          </a:ln>
        </p:spPr>
      </p:pic>
      <p:sp>
        <p:nvSpPr>
          <p:cNvPr id="2" name="1 CuadroTexto"/>
          <p:cNvSpPr txBox="1"/>
          <p:nvPr/>
        </p:nvSpPr>
        <p:spPr>
          <a:xfrm>
            <a:off x="2699792" y="847569"/>
            <a:ext cx="3024336"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PA"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Créditos de las Imágenes</a:t>
            </a:r>
            <a:endParaRPr lang="es-P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Rectángulo"/>
          <p:cNvSpPr/>
          <p:nvPr/>
        </p:nvSpPr>
        <p:spPr>
          <a:xfrm>
            <a:off x="755576" y="1556792"/>
            <a:ext cx="7488832" cy="830997"/>
          </a:xfrm>
          <a:prstGeom prst="rect">
            <a:avLst/>
          </a:prstGeom>
        </p:spPr>
        <p:txBody>
          <a:bodyPr wrap="square">
            <a:spAutoFit/>
          </a:bodyPr>
          <a:lstStyle/>
          <a:p>
            <a:pPr marL="171450" indent="-171450">
              <a:buFont typeface="Wingdings" pitchFamily="2" charset="2"/>
              <a:buChar char="ü"/>
            </a:pPr>
            <a:r>
              <a:rPr lang="es-PA" sz="1200" dirty="0"/>
              <a:t>http://</a:t>
            </a:r>
            <a:r>
              <a:rPr lang="es-PA" sz="1200" dirty="0" smtClean="0"/>
              <a:t>www.google.com/imgres?q=gif+animados+de+computadoras&amp;hl=es&amp;sa=X&amp;biw=1366&amp;bih=576&amp;tbm=isch&amp;tbnid=vnwpVPm7EPh_aM</a:t>
            </a:r>
            <a:r>
              <a:rPr lang="es-PA" sz="1200" dirty="0"/>
              <a:t>:&amp;imgrefurl=http://www.comohacerunaweb.com/gif-animados.html&amp;docid=kK76j93oJI2SRM&amp;w=107&amp;h=98&amp;ei=DYBBTqSIF4bs0gHr_KWnCQ&amp;zoom=1&amp;iact=rc&amp;dur=452&amp;page=2&amp;tbnh=78&amp;tbnw=85&amp;start=20&amp;ndsp=24&amp;ved=1t:429,r:8,s:20&amp;tx=61&amp;ty=60</a:t>
            </a:r>
          </a:p>
        </p:txBody>
      </p:sp>
      <p:sp>
        <p:nvSpPr>
          <p:cNvPr id="7" name="6 Rectángulo"/>
          <p:cNvSpPr/>
          <p:nvPr/>
        </p:nvSpPr>
        <p:spPr>
          <a:xfrm>
            <a:off x="755576" y="2422629"/>
            <a:ext cx="7344816" cy="646331"/>
          </a:xfrm>
          <a:prstGeom prst="rect">
            <a:avLst/>
          </a:prstGeom>
        </p:spPr>
        <p:txBody>
          <a:bodyPr wrap="square">
            <a:spAutoFit/>
          </a:bodyPr>
          <a:lstStyle/>
          <a:p>
            <a:pPr marL="171450" indent="-171450">
              <a:buFont typeface="Wingdings" pitchFamily="2" charset="2"/>
              <a:buChar char="ü"/>
            </a:pPr>
            <a:r>
              <a:rPr lang="es-PA" sz="1200" dirty="0"/>
              <a:t>http://www.google.com/imgres?q=rosa+y+su+pap%C3%A1&amp;um=1&amp;hl=es&amp;sa=N&amp;biw=1366&amp;bih=576&amp;tbm=isch&amp;tbnid=ANWSKNjg5AevGM:&amp;imgrefurl=http://foro.cuandocalientaelsol.net/viewtopic.php%253Ff%253D106%2526t%253D7411&amp;docid=PeGxB2m-FXTxLM&amp;w=197&amp;h=200&amp;ei=_R9ETpqWI8LqgQfF5szMCQ&amp;zoom=1</a:t>
            </a:r>
          </a:p>
        </p:txBody>
      </p:sp>
      <p:sp>
        <p:nvSpPr>
          <p:cNvPr id="8" name="7 Rectángulo"/>
          <p:cNvSpPr/>
          <p:nvPr/>
        </p:nvSpPr>
        <p:spPr>
          <a:xfrm>
            <a:off x="683568" y="3133417"/>
            <a:ext cx="7344816" cy="1015663"/>
          </a:xfrm>
          <a:prstGeom prst="rect">
            <a:avLst/>
          </a:prstGeom>
        </p:spPr>
        <p:txBody>
          <a:bodyPr wrap="square">
            <a:spAutoFit/>
          </a:bodyPr>
          <a:lstStyle/>
          <a:p>
            <a:pPr marL="171450" indent="-171450">
              <a:buFont typeface="Wingdings" pitchFamily="2" charset="2"/>
              <a:buChar char="ü"/>
            </a:pPr>
            <a:r>
              <a:rPr lang="es-PA" sz="1200" dirty="0"/>
              <a:t>http://www.google.com/imgres?q=evoluci%C3%B3n+hist%C3%B3rica+de+la+computadora&amp;um=1&amp;hl=es&amp;sa=N&amp;biw=1366&amp;bih=576&amp;tbm=isch&amp;tbnid=YmaUQwO31BEggM:&amp;imgrefurl=http://lulirivero2.blogspot.com/2011/05/la-historia-de-la-computadora.html&amp;docid=f6nSuRGc7vBTfM&amp;w=400&amp;h=300&amp;ei=VodBTv3SNIT00gGqp8X4CQ&amp;zoom=1&amp;iact=rc&amp;dur=437&amp;page=1&amp;tbnh=133&amp;tbnw=186&amp;start=0&amp;ndsp=18&amp;ved=1t:429,r:2,s:0&amp;tx=86&amp;ty=93</a:t>
            </a:r>
          </a:p>
        </p:txBody>
      </p:sp>
      <p:sp>
        <p:nvSpPr>
          <p:cNvPr id="9" name="8 Rectángulo"/>
          <p:cNvSpPr/>
          <p:nvPr/>
        </p:nvSpPr>
        <p:spPr>
          <a:xfrm>
            <a:off x="701824" y="4272677"/>
            <a:ext cx="7326560" cy="1015663"/>
          </a:xfrm>
          <a:prstGeom prst="rect">
            <a:avLst/>
          </a:prstGeom>
        </p:spPr>
        <p:txBody>
          <a:bodyPr wrap="square">
            <a:spAutoFit/>
          </a:bodyPr>
          <a:lstStyle/>
          <a:p>
            <a:pPr marL="171450" indent="-171450">
              <a:buFont typeface="Wingdings" pitchFamily="2" charset="2"/>
              <a:buChar char="ü"/>
            </a:pPr>
            <a:r>
              <a:rPr lang="es-PA" sz="1200" dirty="0"/>
              <a:t>http://www.google.com/imgres?q=sal%C3%B3n+de+computadoras&amp;hl=es&amp;biw=1366&amp;bih=576&amp;gbv=2&amp;tbm=isch&amp;tbnid=Ga3LFHJca6jKTM:&amp;imgrefurl=http://www.colegiosantiagoapostol.net/galeria_de_fotos&amp;docid=w9LBa1S3akg9RM&amp;w=800&amp;h=600&amp;ei=KItBTqfrA-by0gGz4PT9CQ&amp;zoom=1&amp;iact=rc&amp;dur=386&amp;page=1&amp;tbnh=136&amp;tbnw=174&amp;start=0&amp;ndsp=18&amp;ved=1t:429,r:15,s:0&amp;tx=124&amp;ty=52</a:t>
            </a:r>
          </a:p>
        </p:txBody>
      </p:sp>
      <p:sp>
        <p:nvSpPr>
          <p:cNvPr id="10" name="9 Rectángulo"/>
          <p:cNvSpPr/>
          <p:nvPr/>
        </p:nvSpPr>
        <p:spPr>
          <a:xfrm>
            <a:off x="683568" y="5365665"/>
            <a:ext cx="7416824" cy="830997"/>
          </a:xfrm>
          <a:prstGeom prst="rect">
            <a:avLst/>
          </a:prstGeom>
        </p:spPr>
        <p:txBody>
          <a:bodyPr wrap="square">
            <a:spAutoFit/>
          </a:bodyPr>
          <a:lstStyle/>
          <a:p>
            <a:pPr marL="171450" indent="-171450">
              <a:buFont typeface="Wingdings" pitchFamily="2" charset="2"/>
              <a:buChar char="ü"/>
            </a:pPr>
            <a:r>
              <a:rPr lang="es-PA" sz="1200" dirty="0"/>
              <a:t>http://www.google.com/imgres?q=partes+de+la+computadora&amp;hl=es&amp;gbv=2&amp;tbm=isch&amp;tbnid=efSxJb-f0uSkqM:&amp;imgrefurl=http://celica2015.blogspot.com/2009/07/anadir-imagen.html&amp;docid=LFeOoDVPtbMjCM&amp;w=320&amp;h=290&amp;ei=5edCTqevE4acgQf3oOG8CQ&amp;zoom=1&amp;biw=1366&amp;bih=576&amp;iact=rc&amp;dur=405&amp;page=2&amp;tbnh=126&amp;tbnw=129&amp;start=21&amp;ndsp=21&amp;ved=1t:429,r:7,s:21&amp;tx=65&amp;ty=67</a:t>
            </a:r>
          </a:p>
        </p:txBody>
      </p:sp>
      <p:sp>
        <p:nvSpPr>
          <p:cNvPr id="5" name="4 Marcador de fecha"/>
          <p:cNvSpPr>
            <a:spLocks noGrp="1"/>
          </p:cNvSpPr>
          <p:nvPr>
            <p:ph type="dt" sz="half" idx="10"/>
          </p:nvPr>
        </p:nvSpPr>
        <p:spPr/>
        <p:txBody>
          <a:bodyPr/>
          <a:lstStyle/>
          <a:p>
            <a:fld id="{9BB1A5D0-53BF-42CD-BCB0-68EB89504FF6}" type="datetime2">
              <a:rPr lang="es-PA" smtClean="0"/>
              <a:t>viernes, 12 de agosto de 2011</a:t>
            </a:fld>
            <a:endParaRPr lang="es-PA" dirty="0"/>
          </a:p>
        </p:txBody>
      </p:sp>
    </p:spTree>
    <p:extLst>
      <p:ext uri="{BB962C8B-B14F-4D97-AF65-F5344CB8AC3E}">
        <p14:creationId xmlns:p14="http://schemas.microsoft.com/office/powerpoint/2010/main" val="133673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62310"/>
            <a:ext cx="9180512" cy="6950893"/>
          </a:xfrm>
          <a:prstGeom prst="rect">
            <a:avLst/>
          </a:prstGeom>
          <a:noFill/>
          <a:ln>
            <a:noFill/>
          </a:ln>
        </p:spPr>
      </p:pic>
      <p:sp>
        <p:nvSpPr>
          <p:cNvPr id="3" name="2 Rectángulo"/>
          <p:cNvSpPr/>
          <p:nvPr/>
        </p:nvSpPr>
        <p:spPr>
          <a:xfrm>
            <a:off x="650504" y="5694347"/>
            <a:ext cx="7776864" cy="830997"/>
          </a:xfrm>
          <a:prstGeom prst="rect">
            <a:avLst/>
          </a:prstGeom>
        </p:spPr>
        <p:txBody>
          <a:bodyPr wrap="square">
            <a:spAutoFit/>
          </a:bodyPr>
          <a:lstStyle/>
          <a:p>
            <a:pPr marL="285750" indent="-285750">
              <a:buFont typeface="Wingdings" pitchFamily="2" charset="2"/>
              <a:buChar char="ü"/>
            </a:pPr>
            <a:r>
              <a:rPr lang="es-PA" sz="1200" dirty="0"/>
              <a:t>http://www.google.com/imgres?q=aplausos&amp;um=1&amp;hl=es&amp;biw=1366&amp;bih=576&amp;tbm=isch&amp;tbnid=RR52ZuGiNgXl3M:&amp;imgrefurl=http://foro.belenismo.net/forums/thread-view.asp%253Ftid%253D18702%2526posts%253D29%2526start%253D1&amp;docid=J7f32IvXAEda_M&amp;w=152&amp;h=160&amp;ei=vC9ETsSfNMfPgAetkuyqCQ&amp;zoom=1</a:t>
            </a:r>
          </a:p>
        </p:txBody>
      </p:sp>
      <p:sp>
        <p:nvSpPr>
          <p:cNvPr id="5" name="4 Rectángulo"/>
          <p:cNvSpPr/>
          <p:nvPr/>
        </p:nvSpPr>
        <p:spPr>
          <a:xfrm>
            <a:off x="683568" y="5384249"/>
            <a:ext cx="4572000" cy="276999"/>
          </a:xfrm>
          <a:prstGeom prst="rect">
            <a:avLst/>
          </a:prstGeom>
        </p:spPr>
        <p:txBody>
          <a:bodyPr>
            <a:spAutoFit/>
          </a:bodyPr>
          <a:lstStyle/>
          <a:p>
            <a:pPr marL="171450" indent="-171450">
              <a:buFont typeface="Wingdings" pitchFamily="2" charset="2"/>
              <a:buChar char="ü"/>
            </a:pPr>
            <a:r>
              <a:rPr lang="es-PA" sz="1200" dirty="0"/>
              <a:t>http://www.youtube.com/watch?v=vgMXi8sYLYU</a:t>
            </a:r>
          </a:p>
        </p:txBody>
      </p:sp>
      <p:sp>
        <p:nvSpPr>
          <p:cNvPr id="6" name="5 Rectángulo"/>
          <p:cNvSpPr/>
          <p:nvPr/>
        </p:nvSpPr>
        <p:spPr>
          <a:xfrm>
            <a:off x="683568" y="4293096"/>
            <a:ext cx="7743800" cy="1015663"/>
          </a:xfrm>
          <a:prstGeom prst="rect">
            <a:avLst/>
          </a:prstGeom>
        </p:spPr>
        <p:txBody>
          <a:bodyPr wrap="square">
            <a:spAutoFit/>
          </a:bodyPr>
          <a:lstStyle/>
          <a:p>
            <a:pPr marL="171450" indent="-171450">
              <a:buFont typeface="Wingdings" pitchFamily="2" charset="2"/>
              <a:buChar char="ü"/>
            </a:pPr>
            <a:r>
              <a:rPr lang="es-PA" sz="1200" dirty="0"/>
              <a:t>http://www.google.com/imgres?q=hardware&amp;hl=es&amp;gbv=2&amp;tbm=isch&amp;tbnid=jP8shVygQpK_SM:&amp;imgrefurl=http://aldousfirm.com/hardware-networking-jobs-in-india/&amp;docid=yVBLZ2uSNlXe8M&amp;w=756&amp;h=547&amp;ei=1zVETuTqFsbcgQeo44joDw&amp;zoom=1&amp;iact=hc&amp;vpx=951&amp;vpy=265&amp;dur=171&amp;hovh=191&amp;hovw=264&amp;tx=124&amp;ty=145&amp;page=3&amp;tbnh=124&amp;tbnw=172&amp;start=43&amp;ndsp=21&amp;ved=1t:429,r:19,s:43&amp;biw=1366&amp;bih=576</a:t>
            </a:r>
          </a:p>
        </p:txBody>
      </p:sp>
      <p:sp>
        <p:nvSpPr>
          <p:cNvPr id="7" name="6 Rectángulo"/>
          <p:cNvSpPr/>
          <p:nvPr/>
        </p:nvSpPr>
        <p:spPr>
          <a:xfrm>
            <a:off x="720080" y="3277433"/>
            <a:ext cx="7707288" cy="1015663"/>
          </a:xfrm>
          <a:prstGeom prst="rect">
            <a:avLst/>
          </a:prstGeom>
        </p:spPr>
        <p:txBody>
          <a:bodyPr wrap="square">
            <a:spAutoFit/>
          </a:bodyPr>
          <a:lstStyle/>
          <a:p>
            <a:pPr marL="171450" indent="-171450">
              <a:buFont typeface="Wingdings" pitchFamily="2" charset="2"/>
              <a:buChar char="ü"/>
            </a:pPr>
            <a:r>
              <a:rPr lang="es-PA" sz="1200" dirty="0"/>
              <a:t>http://www.google.com/imgres?q=dispositivos+de+entrada&amp;um=1&amp;hl=es&amp;biw=1366&amp;bih=576&amp;tbm=isch&amp;tbnid=vyWfl5vxBFq-GM:&amp;imgrefurl=http://1136100019.blogspot.com/2011/01/dispocitivos-de-entrada.html&amp;docid=5S32SO_CFmnrzM&amp;w=400&amp;h=264&amp;ei=h5xBTuGiIOTw0gGI5-y2CQ&amp;zoom=1&amp;iact=rc&amp;dur=440&amp;page=1&amp;tbnh=112&amp;tbnw=170&amp;start=0&amp;ndsp=21&amp;ved=1t:429,r:10,s:0&amp;tx=99&amp;ty=25</a:t>
            </a:r>
          </a:p>
        </p:txBody>
      </p:sp>
      <p:sp>
        <p:nvSpPr>
          <p:cNvPr id="8" name="7 Rectángulo"/>
          <p:cNvSpPr/>
          <p:nvPr/>
        </p:nvSpPr>
        <p:spPr>
          <a:xfrm>
            <a:off x="716632" y="2309971"/>
            <a:ext cx="7743800" cy="830997"/>
          </a:xfrm>
          <a:prstGeom prst="rect">
            <a:avLst/>
          </a:prstGeom>
        </p:spPr>
        <p:txBody>
          <a:bodyPr wrap="square">
            <a:spAutoFit/>
          </a:bodyPr>
          <a:lstStyle/>
          <a:p>
            <a:pPr marL="171450" indent="-171450">
              <a:buFont typeface="Wingdings" pitchFamily="2" charset="2"/>
              <a:buChar char="ü"/>
            </a:pPr>
            <a:r>
              <a:rPr lang="es-PA" sz="1200" dirty="0"/>
              <a:t>http://www.google.com/imgres?q=dispositivos+de+salida&amp;um=1&amp;hl=es&amp;tbm=isch&amp;tbnid=uqC1FWmqnDT7KM:&amp;imgrefurl=http://colposfesz.galeon.com/libro/menus.htm&amp;docid=sHegNJnqDt-GdM&amp;w=1198&amp;h=898&amp;ei=GZ1BToKfHIT00gGqp8X4CQ&amp;zoom=1&amp;iact=hc&amp;vpx=172&amp;vpy=120&amp;dur=20&amp;hovh=194&amp;hovw=259&amp;tx=191&amp;ty=114&amp;page=1&amp;tbnh=123&amp;tbnw=166&amp;start=0&amp;ndsp=21&amp;ved=1t:429,r:0,s:0&amp;biw=1366&amp;bih=576</a:t>
            </a:r>
          </a:p>
        </p:txBody>
      </p:sp>
      <p:sp>
        <p:nvSpPr>
          <p:cNvPr id="9" name="8 Rectángulo"/>
          <p:cNvSpPr/>
          <p:nvPr/>
        </p:nvSpPr>
        <p:spPr>
          <a:xfrm>
            <a:off x="755576" y="1445875"/>
            <a:ext cx="7671792" cy="830997"/>
          </a:xfrm>
          <a:prstGeom prst="rect">
            <a:avLst/>
          </a:prstGeom>
        </p:spPr>
        <p:txBody>
          <a:bodyPr wrap="square">
            <a:spAutoFit/>
          </a:bodyPr>
          <a:lstStyle/>
          <a:p>
            <a:pPr marL="171450" indent="-171450">
              <a:buFont typeface="Wingdings" pitchFamily="2" charset="2"/>
              <a:buChar char="ü"/>
            </a:pPr>
            <a:r>
              <a:rPr lang="es-PA" sz="1200" dirty="0"/>
              <a:t>http://www.google.com/imgres?q=software+de+aplicaciones&amp;um=1&amp;hl=es&amp;biw=1366&amp;bih=576&amp;tbm=isch&amp;tbnid=Cnu7AohKUp1qrM:&amp;imgrefurl=http://ccl-pc.blogspot.com/&amp;docid=iSS6-mA-lUHHoM&amp;w=856&amp;h=790&amp;ei=wZ1BTozqB8Pu0gHmtqSzCQ&amp;zoom=1&amp;iact=rc&amp;dur=353&amp;page=2&amp;tbnh=125&amp;tbnw=135&amp;start=20&amp;ndsp=21&amp;ved=1t:429,r:16,s:20&amp;tx=75&amp;ty=88</a:t>
            </a:r>
          </a:p>
        </p:txBody>
      </p:sp>
      <p:sp>
        <p:nvSpPr>
          <p:cNvPr id="10" name="9 Rectángulo"/>
          <p:cNvSpPr/>
          <p:nvPr/>
        </p:nvSpPr>
        <p:spPr>
          <a:xfrm>
            <a:off x="789694" y="397113"/>
            <a:ext cx="7637673" cy="1015663"/>
          </a:xfrm>
          <a:prstGeom prst="rect">
            <a:avLst/>
          </a:prstGeom>
        </p:spPr>
        <p:txBody>
          <a:bodyPr wrap="square">
            <a:spAutoFit/>
          </a:bodyPr>
          <a:lstStyle/>
          <a:p>
            <a:pPr marL="171450" indent="-171450">
              <a:buFont typeface="Wingdings" pitchFamily="2" charset="2"/>
              <a:buChar char="ü"/>
            </a:pPr>
            <a:r>
              <a:rPr lang="es-PA" sz="1200" dirty="0"/>
              <a:t>http://www.google.com/imgres?q=software+de+programaci%C3%B3n&amp;um=1&amp;hl=es&amp;sa=N&amp;biw=1366&amp;bih=576&amp;tbm=isch&amp;tbnid=xaxMVfNIxuK9UM:&amp;imgrefurl=http://algoritmacion.blogspot.com/2011/02/definicion-y-clases-de-software.html&amp;docid=8leX-Trq7AGyRM&amp;w=521&amp;h=457&amp;ei=CJ5BTrnkCObq0gGh8fTCCQ&amp;zoom=1&amp;iact=rc&amp;dur=356&amp;page=1&amp;tbnh=126&amp;tbnw=144&amp;start=0&amp;ndsp=21&amp;ved=1t:429,r:17,s:0&amp;tx=49&amp;ty=69</a:t>
            </a:r>
          </a:p>
        </p:txBody>
      </p:sp>
      <p:sp>
        <p:nvSpPr>
          <p:cNvPr id="11" name="10 Marcador de fecha"/>
          <p:cNvSpPr>
            <a:spLocks noGrp="1"/>
          </p:cNvSpPr>
          <p:nvPr>
            <p:ph type="dt" sz="half" idx="10"/>
          </p:nvPr>
        </p:nvSpPr>
        <p:spPr/>
        <p:txBody>
          <a:bodyPr/>
          <a:lstStyle/>
          <a:p>
            <a:fld id="{42B78628-0801-40CC-B946-564B58D4A9AF}" type="datetime2">
              <a:rPr lang="es-PA" smtClean="0"/>
              <a:t>viernes, 12 de agosto de 2011</a:t>
            </a:fld>
            <a:endParaRPr lang="es-PA" dirty="0"/>
          </a:p>
        </p:txBody>
      </p:sp>
    </p:spTree>
    <p:extLst>
      <p:ext uri="{BB962C8B-B14F-4D97-AF65-F5344CB8AC3E}">
        <p14:creationId xmlns:p14="http://schemas.microsoft.com/office/powerpoint/2010/main" val="3957777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7385"/>
            <a:ext cx="9180512" cy="6950893"/>
          </a:xfrm>
          <a:prstGeom prst="rect">
            <a:avLst/>
          </a:prstGeom>
          <a:noFill/>
          <a:ln>
            <a:noFill/>
          </a:ln>
        </p:spPr>
      </p:pic>
      <p:sp>
        <p:nvSpPr>
          <p:cNvPr id="2" name="1 CuadroTexto"/>
          <p:cNvSpPr txBox="1"/>
          <p:nvPr/>
        </p:nvSpPr>
        <p:spPr>
          <a:xfrm>
            <a:off x="2497457" y="980728"/>
            <a:ext cx="4032448" cy="707886"/>
          </a:xfrm>
          <a:prstGeom prst="rect">
            <a:avLst/>
          </a:prstGeom>
          <a:noFill/>
        </p:spPr>
        <p:txBody>
          <a:bodyPr wrap="square" rtlCol="0">
            <a:spAutoFit/>
          </a:bodyPr>
          <a:lstStyle/>
          <a:p>
            <a:pPr algn="ctr"/>
            <a:r>
              <a:rPr lang="es-P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t>Tiempo:</a:t>
            </a:r>
            <a:endParaRPr lang="es-PA"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endParaRPr>
          </a:p>
        </p:txBody>
      </p:sp>
      <p:sp>
        <p:nvSpPr>
          <p:cNvPr id="3" name="2 Rectángulo"/>
          <p:cNvSpPr/>
          <p:nvPr/>
        </p:nvSpPr>
        <p:spPr>
          <a:xfrm>
            <a:off x="3101275" y="2260903"/>
            <a:ext cx="2824812" cy="584775"/>
          </a:xfrm>
          <a:prstGeom prst="rect">
            <a:avLst/>
          </a:prstGeom>
        </p:spPr>
        <p:txBody>
          <a:bodyPr wrap="none">
            <a:spAutoFit/>
          </a:bodyPr>
          <a:lstStyle/>
          <a:p>
            <a:pPr algn="ctr"/>
            <a:r>
              <a:rPr lang="es-MX" sz="3200" dirty="0">
                <a:effectLst>
                  <a:glow rad="228600">
                    <a:schemeClr val="accent1">
                      <a:satMod val="175000"/>
                      <a:alpha val="40000"/>
                    </a:schemeClr>
                  </a:glow>
                </a:effectLst>
                <a:latin typeface="High Tower Text" pitchFamily="18" charset="0"/>
              </a:rPr>
              <a:t>3 sesiones de 40</a:t>
            </a:r>
            <a:endParaRPr lang="es-PA" sz="3200" dirty="0">
              <a:effectLst>
                <a:glow rad="228600">
                  <a:schemeClr val="accent1">
                    <a:satMod val="175000"/>
                    <a:alpha val="40000"/>
                  </a:schemeClr>
                </a:glow>
              </a:effectLst>
              <a:latin typeface="High Tower Text" pitchFamily="18" charset="0"/>
            </a:endParaRPr>
          </a:p>
        </p:txBody>
      </p:sp>
      <p:sp>
        <p:nvSpPr>
          <p:cNvPr id="6" name="5 Marcador de fecha"/>
          <p:cNvSpPr>
            <a:spLocks noGrp="1"/>
          </p:cNvSpPr>
          <p:nvPr>
            <p:ph type="dt" sz="half" idx="10"/>
          </p:nvPr>
        </p:nvSpPr>
        <p:spPr/>
        <p:txBody>
          <a:bodyPr/>
          <a:lstStyle/>
          <a:p>
            <a:fld id="{44C3FECC-C437-4690-93F5-38BB08B680EE}" type="datetime2">
              <a:rPr lang="es-PA" smtClean="0"/>
              <a:t>viernes, 12 de agosto de 2011</a:t>
            </a:fld>
            <a:endParaRPr lang="es-PA" dirty="0"/>
          </a:p>
        </p:txBody>
      </p:sp>
    </p:spTree>
    <p:extLst>
      <p:ext uri="{BB962C8B-B14F-4D97-AF65-F5344CB8AC3E}">
        <p14:creationId xmlns:p14="http://schemas.microsoft.com/office/powerpoint/2010/main" val="97505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l_fi" descr="computa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a:hlinkClick r:id="rId3" action="ppaction://hlinkfile"/>
          </p:cNvPr>
          <p:cNvSpPr/>
          <p:nvPr/>
        </p:nvSpPr>
        <p:spPr>
          <a:xfrm>
            <a:off x="1835696" y="2510145"/>
            <a:ext cx="2952328" cy="14949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PA" sz="3200" smtClean="0">
                <a:effectLst>
                  <a:glow rad="228600">
                    <a:schemeClr val="accent5">
                      <a:satMod val="175000"/>
                      <a:alpha val="40000"/>
                    </a:schemeClr>
                  </a:glow>
                  <a:outerShdw blurRad="50800" dist="38100" algn="l" rotWithShape="0">
                    <a:prstClr val="black">
                      <a:alpha val="40000"/>
                    </a:prstClr>
                  </a:outerShdw>
                </a:effectLst>
              </a:rPr>
              <a:t>La Informática </a:t>
            </a:r>
            <a:r>
              <a:rPr lang="es-PA" sz="3200" dirty="0" smtClean="0">
                <a:effectLst>
                  <a:glow rad="228600">
                    <a:schemeClr val="accent5">
                      <a:satMod val="175000"/>
                      <a:alpha val="40000"/>
                    </a:schemeClr>
                  </a:glow>
                  <a:outerShdw blurRad="50800" dist="38100" algn="l" rotWithShape="0">
                    <a:prstClr val="black">
                      <a:alpha val="40000"/>
                    </a:prstClr>
                  </a:outerShdw>
                </a:effectLst>
              </a:rPr>
              <a:t>nos ayuda a todos.</a:t>
            </a:r>
            <a:endParaRPr lang="es-PA" sz="3200" dirty="0">
              <a:effectLst>
                <a:glow rad="228600">
                  <a:schemeClr val="accent5">
                    <a:satMod val="175000"/>
                    <a:alpha val="40000"/>
                  </a:schemeClr>
                </a:glow>
                <a:outerShdw blurRad="50800" dist="38100" algn="l" rotWithShape="0">
                  <a:prstClr val="black">
                    <a:alpha val="40000"/>
                  </a:prstClr>
                </a:outerShdw>
              </a:effectLst>
            </a:endParaRPr>
          </a:p>
        </p:txBody>
      </p:sp>
      <p:sp>
        <p:nvSpPr>
          <p:cNvPr id="4" name="3 Marcador de fecha"/>
          <p:cNvSpPr>
            <a:spLocks noGrp="1"/>
          </p:cNvSpPr>
          <p:nvPr>
            <p:ph type="dt" sz="half" idx="10"/>
          </p:nvPr>
        </p:nvSpPr>
        <p:spPr/>
        <p:txBody>
          <a:bodyPr/>
          <a:lstStyle/>
          <a:p>
            <a:fld id="{94322FB9-4730-4CFB-A26F-AE9220D3568D}" type="datetime2">
              <a:rPr lang="es-PA" smtClean="0"/>
              <a:t>viernes, 12 de agosto de 2011</a:t>
            </a:fld>
            <a:endParaRPr lang="es-PA" dirty="0"/>
          </a:p>
        </p:txBody>
      </p:sp>
    </p:spTree>
    <p:extLst>
      <p:ext uri="{BB962C8B-B14F-4D97-AF65-F5344CB8AC3E}">
        <p14:creationId xmlns:p14="http://schemas.microsoft.com/office/powerpoint/2010/main" val="3399478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7385"/>
            <a:ext cx="9180512" cy="6950893"/>
          </a:xfrm>
          <a:prstGeom prst="rect">
            <a:avLst/>
          </a:prstGeom>
          <a:noFill/>
          <a:ln>
            <a:noFill/>
          </a:ln>
        </p:spPr>
      </p:pic>
      <p:sp>
        <p:nvSpPr>
          <p:cNvPr id="2" name="1 Rectángulo"/>
          <p:cNvSpPr/>
          <p:nvPr/>
        </p:nvSpPr>
        <p:spPr>
          <a:xfrm>
            <a:off x="1259632" y="908720"/>
            <a:ext cx="6912768"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7200" b="1" cap="all" spc="0" dirty="0" smtClean="0">
                <a:ln w="0"/>
                <a:solidFill>
                  <a:schemeClr val="tx2">
                    <a:lumMod val="50000"/>
                  </a:schemeClr>
                </a:solidFill>
                <a:effectLst>
                  <a:reflection blurRad="12700" stA="50000" endPos="50000" dist="5000" dir="5400000" sy="-100000" rotWithShape="0"/>
                </a:effectLst>
                <a:latin typeface="Algerian" pitchFamily="82" charset="0"/>
              </a:rPr>
              <a:t>Gracias por</a:t>
            </a:r>
          </a:p>
          <a:p>
            <a:pPr algn="ctr"/>
            <a:r>
              <a:rPr lang="es-ES" sz="7200" b="1" cap="all" spc="0" dirty="0" smtClean="0">
                <a:ln w="0"/>
                <a:solidFill>
                  <a:schemeClr val="tx2">
                    <a:lumMod val="50000"/>
                  </a:schemeClr>
                </a:solidFill>
                <a:effectLst>
                  <a:reflection blurRad="12700" stA="50000" endPos="50000" dist="5000" dir="5400000" sy="-100000" rotWithShape="0"/>
                </a:effectLst>
                <a:latin typeface="Algerian" pitchFamily="82" charset="0"/>
              </a:rPr>
              <a:t> su </a:t>
            </a:r>
            <a:r>
              <a:rPr lang="es-ES" sz="7200" b="1" cap="all" dirty="0" smtClean="0">
                <a:ln w="0"/>
                <a:solidFill>
                  <a:schemeClr val="tx2">
                    <a:lumMod val="50000"/>
                  </a:schemeClr>
                </a:solidFill>
                <a:effectLst>
                  <a:reflection blurRad="12700" stA="50000" endPos="50000" dist="5000" dir="5400000" sy="-100000" rotWithShape="0"/>
                </a:effectLst>
                <a:latin typeface="Algerian" pitchFamily="82" charset="0"/>
              </a:rPr>
              <a:t>atención</a:t>
            </a:r>
            <a:endParaRPr lang="es-ES" sz="7200" b="1" cap="all" spc="0" dirty="0">
              <a:ln w="0"/>
              <a:solidFill>
                <a:schemeClr val="tx2">
                  <a:lumMod val="50000"/>
                </a:schemeClr>
              </a:solidFill>
              <a:effectLst>
                <a:reflection blurRad="12700" stA="50000" endPos="50000" dist="5000" dir="5400000" sy="-100000" rotWithShape="0"/>
              </a:effectLst>
              <a:latin typeface="Algerian" pitchFamily="82" charset="0"/>
            </a:endParaRPr>
          </a:p>
        </p:txBody>
      </p:sp>
      <p:pic>
        <p:nvPicPr>
          <p:cNvPr id="1026" name="Picture 2" descr="http://foro.belenismo.net/forums/get-attachment.asp?action=view&amp;attachmentid=1300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705697"/>
            <a:ext cx="2268217" cy="2387599"/>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fecha"/>
          <p:cNvSpPr>
            <a:spLocks noGrp="1"/>
          </p:cNvSpPr>
          <p:nvPr>
            <p:ph type="dt" sz="half" idx="10"/>
          </p:nvPr>
        </p:nvSpPr>
        <p:spPr/>
        <p:txBody>
          <a:bodyPr/>
          <a:lstStyle/>
          <a:p>
            <a:fld id="{64E61A6D-750E-4BDB-AD82-0FE940B55032}" type="datetime2">
              <a:rPr lang="es-PA" smtClean="0"/>
              <a:t>viernes, 12 de agosto de 2011</a:t>
            </a:fld>
            <a:endParaRPr lang="es-PA" dirty="0"/>
          </a:p>
        </p:txBody>
      </p:sp>
    </p:spTree>
    <p:extLst>
      <p:ext uri="{BB962C8B-B14F-4D97-AF65-F5344CB8AC3E}">
        <p14:creationId xmlns:p14="http://schemas.microsoft.com/office/powerpoint/2010/main" val="2275095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bloginformatico.com/wp-content/uploads/2007/03/software-y-programacion.jpg"/>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48" y="17059"/>
            <a:ext cx="9144000" cy="6840941"/>
          </a:xfrm>
          <a:prstGeom prst="rect">
            <a:avLst/>
          </a:prstGeom>
          <a:noFill/>
          <a:ln>
            <a:noFill/>
          </a:ln>
        </p:spPr>
      </p:pic>
      <p:sp>
        <p:nvSpPr>
          <p:cNvPr id="2" name="1 Título"/>
          <p:cNvSpPr>
            <a:spLocks noGrp="1"/>
          </p:cNvSpPr>
          <p:nvPr>
            <p:ph type="ctrTitle"/>
          </p:nvPr>
        </p:nvSpPr>
        <p:spPr>
          <a:xfrm>
            <a:off x="1907704" y="908720"/>
            <a:ext cx="5328592" cy="1470025"/>
          </a:xfrm>
        </p:spPr>
        <p:txBody>
          <a:bodyPr>
            <a:noAutofit/>
          </a:bodyPr>
          <a:lstStyle/>
          <a:p>
            <a:r>
              <a:rPr lang="es-MX" sz="4800" b="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1">
                      <a:satMod val="175000"/>
                      <a:alpha val="40000"/>
                    </a:schemeClr>
                  </a:glow>
                </a:effectLst>
                <a:latin typeface="Lucida Handwriting" pitchFamily="66" charset="0"/>
                <a:hlinkClick r:id="rId4"/>
              </a:rPr>
              <a:t>Empieza a conocerme</a:t>
            </a:r>
            <a:r>
              <a:rPr lang="es-MX" sz="4800" b="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1">
                      <a:satMod val="175000"/>
                      <a:alpha val="40000"/>
                    </a:schemeClr>
                  </a:glow>
                </a:effectLst>
                <a:latin typeface="Lucida Handwriting" pitchFamily="66" charset="0"/>
                <a:hlinkClick r:id="rId4"/>
              </a:rPr>
              <a:t>.</a:t>
            </a:r>
            <a:endParaRPr lang="es-PA"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1">
                    <a:satMod val="175000"/>
                    <a:alpha val="40000"/>
                  </a:schemeClr>
                </a:glow>
              </a:effectLst>
              <a:latin typeface="Lucida Handwriting" pitchFamily="66" charset="0"/>
            </a:endParaRPr>
          </a:p>
        </p:txBody>
      </p:sp>
      <p:sp>
        <p:nvSpPr>
          <p:cNvPr id="3" name="2 Subtítulo"/>
          <p:cNvSpPr>
            <a:spLocks noGrp="1"/>
          </p:cNvSpPr>
          <p:nvPr>
            <p:ph type="subTitle" idx="1"/>
          </p:nvPr>
        </p:nvSpPr>
        <p:spPr>
          <a:xfrm>
            <a:off x="1331640" y="2996952"/>
            <a:ext cx="6400800" cy="1752600"/>
          </a:xfrm>
        </p:spPr>
        <p:txBody>
          <a:bodyPr>
            <a:noAutofit/>
          </a:bodyPr>
          <a:lstStyle/>
          <a:p>
            <a:r>
              <a:rPr lang="es-PA" sz="3600" dirty="0" smtClean="0">
                <a:solidFill>
                  <a:schemeClr val="tx2">
                    <a:lumMod val="75000"/>
                  </a:schemeClr>
                </a:solidFill>
                <a:effectLst>
                  <a:glow rad="101600">
                    <a:schemeClr val="accent1">
                      <a:satMod val="175000"/>
                      <a:alpha val="40000"/>
                    </a:schemeClr>
                  </a:glow>
                </a:effectLst>
              </a:rPr>
              <a:t>Actividades de Aprendizaje para:</a:t>
            </a:r>
          </a:p>
          <a:p>
            <a:r>
              <a:rPr lang="es-PA" sz="3600" dirty="0" smtClean="0">
                <a:solidFill>
                  <a:schemeClr val="tx2">
                    <a:lumMod val="75000"/>
                  </a:schemeClr>
                </a:solidFill>
                <a:effectLst>
                  <a:glow rad="101600">
                    <a:schemeClr val="accent1">
                      <a:satMod val="175000"/>
                      <a:alpha val="40000"/>
                    </a:schemeClr>
                  </a:glow>
                </a:effectLst>
              </a:rPr>
              <a:t>X  Grado</a:t>
            </a:r>
          </a:p>
          <a:p>
            <a:r>
              <a:rPr lang="es-PA" sz="3600" dirty="0" smtClean="0">
                <a:solidFill>
                  <a:schemeClr val="tx2">
                    <a:lumMod val="75000"/>
                  </a:schemeClr>
                </a:solidFill>
                <a:effectLst>
                  <a:glow rad="101600">
                    <a:schemeClr val="accent1">
                      <a:satMod val="175000"/>
                      <a:alpha val="40000"/>
                    </a:schemeClr>
                  </a:glow>
                </a:effectLst>
              </a:rPr>
              <a:t>Autor:  FRANCISCO  SOSA  LEÓN</a:t>
            </a:r>
          </a:p>
          <a:p>
            <a:endParaRPr lang="es-PA" sz="3600" dirty="0">
              <a:solidFill>
                <a:schemeClr val="tx2">
                  <a:lumMod val="75000"/>
                </a:schemeClr>
              </a:solidFill>
              <a:effectLst>
                <a:glow rad="101600">
                  <a:schemeClr val="accent1">
                    <a:satMod val="175000"/>
                    <a:alpha val="40000"/>
                  </a:schemeClr>
                </a:glow>
              </a:effectLst>
            </a:endParaRPr>
          </a:p>
        </p:txBody>
      </p:sp>
      <p:sp>
        <p:nvSpPr>
          <p:cNvPr id="5" name="4 CuadroTexto"/>
          <p:cNvSpPr txBox="1"/>
          <p:nvPr/>
        </p:nvSpPr>
        <p:spPr>
          <a:xfrm>
            <a:off x="2843808" y="5517232"/>
            <a:ext cx="3276364" cy="646331"/>
          </a:xfrm>
          <a:prstGeom prst="rect">
            <a:avLst/>
          </a:prstGeom>
          <a:noFill/>
        </p:spPr>
        <p:txBody>
          <a:bodyPr wrap="square" rtlCol="0">
            <a:spAutoFit/>
          </a:bodyPr>
          <a:lstStyle/>
          <a:p>
            <a:r>
              <a:rPr lang="es-P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3">
                      <a:satMod val="175000"/>
                      <a:alpha val="40000"/>
                    </a:schemeClr>
                  </a:glow>
                </a:effectLst>
                <a:hlinkClick r:id="rId5"/>
              </a:rPr>
              <a:t>franciscososa@meduca.edu.pa</a:t>
            </a:r>
            <a:endParaRPr lang="es-P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3">
                    <a:satMod val="175000"/>
                    <a:alpha val="40000"/>
                  </a:schemeClr>
                </a:glow>
              </a:effectLst>
            </a:endParaRPr>
          </a:p>
          <a:p>
            <a:endParaRPr lang="es-P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3">
                    <a:satMod val="175000"/>
                    <a:alpha val="40000"/>
                  </a:schemeClr>
                </a:glow>
              </a:effectLst>
            </a:endParaRPr>
          </a:p>
        </p:txBody>
      </p:sp>
      <p:sp>
        <p:nvSpPr>
          <p:cNvPr id="6" name="5 Flecha derecha"/>
          <p:cNvSpPr/>
          <p:nvPr/>
        </p:nvSpPr>
        <p:spPr>
          <a:xfrm>
            <a:off x="395536" y="1268760"/>
            <a:ext cx="1512168" cy="757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8" name="7 Marcador de fecha"/>
          <p:cNvSpPr>
            <a:spLocks noGrp="1"/>
          </p:cNvSpPr>
          <p:nvPr>
            <p:ph type="dt" sz="half" idx="10"/>
          </p:nvPr>
        </p:nvSpPr>
        <p:spPr/>
        <p:txBody>
          <a:bodyPr/>
          <a:lstStyle/>
          <a:p>
            <a:fld id="{CBDA9E93-BEB1-4FBD-AC32-50056258F106}" type="datetime2">
              <a:rPr lang="es-PA" smtClean="0"/>
              <a:t>viernes, 12 de agosto de 2011</a:t>
            </a:fld>
            <a:endParaRPr lang="es-PA" dirty="0"/>
          </a:p>
        </p:txBody>
      </p:sp>
      <p:pic>
        <p:nvPicPr>
          <p:cNvPr id="9" name="Picture 12" descr="tazty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940886"/>
            <a:ext cx="1223962" cy="141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36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down)">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down)">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www.royalinfotech.co.in/images/hardware.jpg"/>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671" y="-92893"/>
            <a:ext cx="9180512" cy="6950893"/>
          </a:xfrm>
          <a:prstGeom prst="rect">
            <a:avLst/>
          </a:prstGeom>
          <a:noFill/>
          <a:ln>
            <a:noFill/>
          </a:ln>
        </p:spPr>
      </p:pic>
      <p:sp>
        <p:nvSpPr>
          <p:cNvPr id="2" name="1 Título"/>
          <p:cNvSpPr>
            <a:spLocks noGrp="1"/>
          </p:cNvSpPr>
          <p:nvPr>
            <p:ph type="title"/>
          </p:nvPr>
        </p:nvSpPr>
        <p:spPr>
          <a:xfrm>
            <a:off x="446856" y="557808"/>
            <a:ext cx="8229600" cy="1143000"/>
          </a:xfrm>
        </p:spPr>
        <p:txBody>
          <a:bodyPr/>
          <a:lstStyle/>
          <a:p>
            <a:r>
              <a:rPr lang="es-P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Situación de Aprendizaje</a:t>
            </a:r>
            <a:endParaRPr lang="es-P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endParaRPr>
          </a:p>
        </p:txBody>
      </p:sp>
      <p:sp>
        <p:nvSpPr>
          <p:cNvPr id="3" name="2 Rectángulo"/>
          <p:cNvSpPr/>
          <p:nvPr/>
        </p:nvSpPr>
        <p:spPr>
          <a:xfrm>
            <a:off x="827584" y="2183373"/>
            <a:ext cx="7344816" cy="3477875"/>
          </a:xfrm>
          <a:prstGeom prst="rect">
            <a:avLst/>
          </a:prstGeom>
        </p:spPr>
        <p:txBody>
          <a:bodyPr wrap="square">
            <a:spAutoFit/>
          </a:bodyPr>
          <a:lstStyle/>
          <a:p>
            <a:pPr algn="just"/>
            <a:r>
              <a:rPr lang="es-MX" sz="2000" b="1" dirty="0">
                <a:effectLst>
                  <a:glow rad="63500">
                    <a:schemeClr val="accent1">
                      <a:satMod val="175000"/>
                      <a:alpha val="40000"/>
                    </a:schemeClr>
                  </a:glow>
                </a:effectLst>
                <a:latin typeface="High Tower Text" pitchFamily="18" charset="0"/>
              </a:rPr>
              <a:t>Rosa, quería que su padre </a:t>
            </a:r>
            <a:r>
              <a:rPr lang="es-MX" sz="2000" b="1" dirty="0" smtClean="0">
                <a:effectLst>
                  <a:glow rad="63500">
                    <a:schemeClr val="accent1">
                      <a:satMod val="175000"/>
                      <a:alpha val="40000"/>
                    </a:schemeClr>
                  </a:glow>
                </a:effectLst>
                <a:latin typeface="High Tower Text" pitchFamily="18" charset="0"/>
              </a:rPr>
              <a:t>le </a:t>
            </a:r>
            <a:r>
              <a:rPr lang="es-MX" sz="2000" b="1" dirty="0">
                <a:effectLst>
                  <a:glow rad="63500">
                    <a:schemeClr val="accent1">
                      <a:satMod val="175000"/>
                      <a:alpha val="40000"/>
                    </a:schemeClr>
                  </a:glow>
                </a:effectLst>
                <a:latin typeface="High Tower Text" pitchFamily="18" charset="0"/>
              </a:rPr>
              <a:t>regalara una computadora para navidad y  así poder chatear y comunicarse con sus amigos y compañeros de clases.  Sabía que la podría obtener por dos sencillas razones, primero que era una estudiante sobresaliente y segundo que su padre tenía un empleo en el cual ganaba muy bien.  Llegó el momento de hablar con su padre, el cual tenía un temperamento bastante fuerte, el cual la indaga respecto al objetivo de querer la misma, al dar </a:t>
            </a:r>
            <a:r>
              <a:rPr lang="es-MX" sz="2000" b="1" dirty="0">
                <a:effectLst>
                  <a:glow rad="63500">
                    <a:schemeClr val="accent1">
                      <a:satMod val="175000"/>
                      <a:alpha val="40000"/>
                    </a:schemeClr>
                  </a:glow>
                </a:effectLst>
                <a:latin typeface="High Tower Text" pitchFamily="18" charset="0"/>
                <a:hlinkClick r:id="rId5"/>
              </a:rPr>
              <a:t>Rosa</a:t>
            </a:r>
            <a:r>
              <a:rPr lang="es-MX" sz="2000" b="1" dirty="0">
                <a:effectLst>
                  <a:glow rad="63500">
                    <a:schemeClr val="accent1">
                      <a:satMod val="175000"/>
                      <a:alpha val="40000"/>
                    </a:schemeClr>
                  </a:glow>
                </a:effectLst>
                <a:latin typeface="High Tower Text" pitchFamily="18" charset="0"/>
              </a:rPr>
              <a:t> las respuestas a su padre, éste le pregunta enérgicamente y sabes tu la gran importancia de una computadora. A lo que Rosa quedó sin argumentos sobre la pregunta que le hizo su padre.</a:t>
            </a:r>
            <a:endParaRPr lang="es-PA" sz="2000" b="1" dirty="0">
              <a:effectLst>
                <a:glow rad="63500">
                  <a:schemeClr val="accent1">
                    <a:satMod val="175000"/>
                    <a:alpha val="40000"/>
                  </a:schemeClr>
                </a:glow>
              </a:effectLst>
              <a:latin typeface="High Tower Text" pitchFamily="18" charset="0"/>
            </a:endParaRPr>
          </a:p>
        </p:txBody>
      </p:sp>
      <p:sp>
        <p:nvSpPr>
          <p:cNvPr id="5" name="4 Marcador de fecha"/>
          <p:cNvSpPr>
            <a:spLocks noGrp="1"/>
          </p:cNvSpPr>
          <p:nvPr>
            <p:ph type="dt" sz="half" idx="10"/>
          </p:nvPr>
        </p:nvSpPr>
        <p:spPr/>
        <p:txBody>
          <a:bodyPr/>
          <a:lstStyle/>
          <a:p>
            <a:fld id="{0D71CDF3-69AD-422F-8881-2A341DD2781B}" type="datetime2">
              <a:rPr lang="es-PA" smtClean="0"/>
              <a:t>viernes, 12 de agosto de 2011</a:t>
            </a:fld>
            <a:endParaRPr lang="es-PA" dirty="0"/>
          </a:p>
        </p:txBody>
      </p:sp>
    </p:spTree>
    <p:extLst>
      <p:ext uri="{BB962C8B-B14F-4D97-AF65-F5344CB8AC3E}">
        <p14:creationId xmlns:p14="http://schemas.microsoft.com/office/powerpoint/2010/main" val="3331147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2" name="1 Título"/>
          <p:cNvSpPr>
            <a:spLocks noGrp="1"/>
          </p:cNvSpPr>
          <p:nvPr>
            <p:ph type="title"/>
          </p:nvPr>
        </p:nvSpPr>
        <p:spPr>
          <a:xfrm>
            <a:off x="446856" y="557808"/>
            <a:ext cx="8229600" cy="1143000"/>
          </a:xfrm>
        </p:spPr>
        <p:txBody>
          <a:bodyPr/>
          <a:lstStyle/>
          <a:p>
            <a:r>
              <a:rPr lang="es-P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rPr>
              <a:t>Sub-Competencia</a:t>
            </a:r>
            <a:r>
              <a:rPr lang="es-P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P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611560" y="2424516"/>
            <a:ext cx="7704856" cy="2554545"/>
          </a:xfrm>
          <a:prstGeom prst="rect">
            <a:avLst/>
          </a:prstGeom>
          <a:noFill/>
        </p:spPr>
        <p:txBody>
          <a:bodyPr wrap="square" rtlCol="0">
            <a:spAutoFit/>
          </a:bodyPr>
          <a:lstStyle/>
          <a:p>
            <a:pPr algn="just"/>
            <a:r>
              <a:rPr lang="es-ES_tradnl" sz="3200" dirty="0">
                <a:effectLst>
                  <a:glow rad="63500">
                    <a:schemeClr val="accent1">
                      <a:satMod val="175000"/>
                      <a:alpha val="40000"/>
                    </a:schemeClr>
                  </a:glow>
                </a:effectLst>
                <a:latin typeface="High Tower Text" pitchFamily="18" charset="0"/>
              </a:rPr>
              <a:t>Analiza la </a:t>
            </a:r>
            <a:r>
              <a:rPr lang="es-ES_tradnl" sz="3200" u="sng" dirty="0">
                <a:effectLst>
                  <a:glow rad="63500">
                    <a:schemeClr val="accent1">
                      <a:satMod val="175000"/>
                      <a:alpha val="40000"/>
                    </a:schemeClr>
                  </a:glow>
                </a:effectLst>
                <a:latin typeface="High Tower Text" pitchFamily="18" charset="0"/>
                <a:hlinkClick r:id="rId4"/>
              </a:rPr>
              <a:t>Evolución Histórica</a:t>
            </a:r>
            <a:r>
              <a:rPr lang="es-ES_tradnl" sz="3200" dirty="0">
                <a:effectLst>
                  <a:glow rad="63500">
                    <a:schemeClr val="accent1">
                      <a:satMod val="175000"/>
                      <a:alpha val="40000"/>
                    </a:schemeClr>
                  </a:glow>
                </a:effectLst>
                <a:latin typeface="High Tower Text" pitchFamily="18" charset="0"/>
              </a:rPr>
              <a:t> del </a:t>
            </a:r>
            <a:r>
              <a:rPr lang="es-ES_tradnl" sz="3200" dirty="0">
                <a:effectLst>
                  <a:glow rad="63500">
                    <a:schemeClr val="accent1">
                      <a:satMod val="175000"/>
                      <a:alpha val="40000"/>
                    </a:schemeClr>
                  </a:glow>
                </a:effectLst>
                <a:latin typeface="High Tower Text" pitchFamily="18" charset="0"/>
                <a:hlinkClick r:id="rId5" action="ppaction://hlinkfile"/>
              </a:rPr>
              <a:t>Hardware y </a:t>
            </a:r>
            <a:r>
              <a:rPr lang="es-ES_tradnl" sz="3200" dirty="0" smtClean="0">
                <a:effectLst>
                  <a:glow rad="63500">
                    <a:schemeClr val="accent1">
                      <a:satMod val="175000"/>
                      <a:alpha val="40000"/>
                    </a:schemeClr>
                  </a:glow>
                </a:effectLst>
                <a:latin typeface="High Tower Text" pitchFamily="18" charset="0"/>
                <a:hlinkClick r:id="rId5" action="ppaction://hlinkfile"/>
              </a:rPr>
              <a:t>Software</a:t>
            </a:r>
            <a:r>
              <a:rPr lang="es-ES_tradnl" sz="3200" dirty="0" smtClean="0">
                <a:effectLst>
                  <a:glow rad="63500">
                    <a:schemeClr val="accent1">
                      <a:satMod val="175000"/>
                      <a:alpha val="40000"/>
                    </a:schemeClr>
                  </a:glow>
                </a:effectLst>
                <a:latin typeface="High Tower Text" pitchFamily="18" charset="0"/>
              </a:rPr>
              <a:t> dentro </a:t>
            </a:r>
            <a:r>
              <a:rPr lang="es-ES_tradnl" sz="3200" dirty="0">
                <a:effectLst>
                  <a:glow rad="63500">
                    <a:schemeClr val="accent1">
                      <a:satMod val="175000"/>
                      <a:alpha val="40000"/>
                    </a:schemeClr>
                  </a:glow>
                </a:effectLst>
                <a:latin typeface="High Tower Text" pitchFamily="18" charset="0"/>
              </a:rPr>
              <a:t>del ámbito informático, mediante el proyector de imágenes Power Point, para reconocer la interacción de ambos en su funcionamiento.</a:t>
            </a:r>
            <a:endParaRPr lang="es-PA" sz="3200" dirty="0">
              <a:effectLst>
                <a:glow rad="63500">
                  <a:schemeClr val="accent1">
                    <a:satMod val="175000"/>
                    <a:alpha val="40000"/>
                  </a:schemeClr>
                </a:glow>
              </a:effectLst>
              <a:latin typeface="High Tower Text" pitchFamily="18" charset="0"/>
            </a:endParaRPr>
          </a:p>
        </p:txBody>
      </p:sp>
      <p:sp>
        <p:nvSpPr>
          <p:cNvPr id="6" name="5 Marcador de fecha"/>
          <p:cNvSpPr>
            <a:spLocks noGrp="1"/>
          </p:cNvSpPr>
          <p:nvPr>
            <p:ph type="dt" sz="half" idx="10"/>
          </p:nvPr>
        </p:nvSpPr>
        <p:spPr/>
        <p:txBody>
          <a:bodyPr/>
          <a:lstStyle/>
          <a:p>
            <a:fld id="{6488D008-9858-4FAD-B2DA-DD42680B7FFC}" type="datetime2">
              <a:rPr lang="es-PA" smtClean="0"/>
              <a:t>viernes, 12 de agosto de 2011</a:t>
            </a:fld>
            <a:endParaRPr lang="es-PA" dirty="0"/>
          </a:p>
        </p:txBody>
      </p:sp>
    </p:spTree>
    <p:extLst>
      <p:ext uri="{BB962C8B-B14F-4D97-AF65-F5344CB8AC3E}">
        <p14:creationId xmlns:p14="http://schemas.microsoft.com/office/powerpoint/2010/main" val="2812821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270" y="-92893"/>
            <a:ext cx="9180512" cy="6950893"/>
          </a:xfrm>
          <a:prstGeom prst="rect">
            <a:avLst/>
          </a:prstGeom>
          <a:noFill/>
          <a:ln>
            <a:noFill/>
          </a:ln>
        </p:spPr>
      </p:pic>
      <p:sp>
        <p:nvSpPr>
          <p:cNvPr id="2" name="1 Título"/>
          <p:cNvSpPr>
            <a:spLocks noGrp="1"/>
          </p:cNvSpPr>
          <p:nvPr>
            <p:ph type="title"/>
          </p:nvPr>
        </p:nvSpPr>
        <p:spPr>
          <a:xfrm>
            <a:off x="457200" y="620688"/>
            <a:ext cx="8229600" cy="1143000"/>
          </a:xfrm>
        </p:spPr>
        <p:txBody>
          <a:bodyPr/>
          <a:lstStyle/>
          <a:p>
            <a:r>
              <a:rPr lang="es-P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accent1">
                      <a:satMod val="175000"/>
                      <a:alpha val="40000"/>
                    </a:schemeClr>
                  </a:glow>
                  <a:outerShdw blurRad="41275" dist="12700" dir="12000000" algn="tl" rotWithShape="0">
                    <a:srgbClr val="000000">
                      <a:alpha val="40000"/>
                    </a:srgbClr>
                  </a:outerShdw>
                </a:effectLst>
              </a:rPr>
              <a:t>Pregunta Generadora</a:t>
            </a:r>
            <a:endParaRPr lang="es-PA"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accent1">
                    <a:satMod val="175000"/>
                    <a:alpha val="40000"/>
                  </a:schemeClr>
                </a:glow>
                <a:outerShdw blurRad="41275" dist="12700" dir="12000000" algn="tl" rotWithShape="0">
                  <a:srgbClr val="000000">
                    <a:alpha val="40000"/>
                  </a:srgbClr>
                </a:outerShdw>
              </a:effectLst>
            </a:endParaRPr>
          </a:p>
        </p:txBody>
      </p:sp>
      <p:sp>
        <p:nvSpPr>
          <p:cNvPr id="3" name="2 CuadroTexto"/>
          <p:cNvSpPr txBox="1"/>
          <p:nvPr/>
        </p:nvSpPr>
        <p:spPr>
          <a:xfrm>
            <a:off x="683568" y="2375009"/>
            <a:ext cx="7560840" cy="2062103"/>
          </a:xfrm>
          <a:prstGeom prst="rect">
            <a:avLst/>
          </a:prstGeom>
          <a:noFill/>
        </p:spPr>
        <p:txBody>
          <a:bodyPr wrap="square" rtlCol="0">
            <a:spAutoFit/>
          </a:bodyPr>
          <a:lstStyle/>
          <a:p>
            <a:pPr algn="just"/>
            <a:r>
              <a:rPr lang="es-MX" sz="3200" dirty="0">
                <a:effectLst>
                  <a:glow rad="101600">
                    <a:schemeClr val="accent1">
                      <a:satMod val="175000"/>
                      <a:alpha val="40000"/>
                    </a:schemeClr>
                  </a:glow>
                </a:effectLst>
                <a:latin typeface="High Tower Text" pitchFamily="18" charset="0"/>
              </a:rPr>
              <a:t>¿De qué manera se puede lograr que los estudiantes comprendan la importancia  del </a:t>
            </a:r>
            <a:r>
              <a:rPr lang="es-MX" sz="3200" dirty="0" smtClean="0">
                <a:effectLst>
                  <a:glow rad="101600">
                    <a:schemeClr val="accent1">
                      <a:satMod val="175000"/>
                      <a:alpha val="40000"/>
                    </a:schemeClr>
                  </a:glow>
                </a:effectLst>
                <a:latin typeface="High Tower Text" pitchFamily="18" charset="0"/>
              </a:rPr>
              <a:t>hardware </a:t>
            </a:r>
            <a:r>
              <a:rPr lang="es-MX" sz="3200" dirty="0">
                <a:effectLst>
                  <a:glow rad="101600">
                    <a:schemeClr val="accent1">
                      <a:satMod val="175000"/>
                      <a:alpha val="40000"/>
                    </a:schemeClr>
                  </a:glow>
                </a:effectLst>
                <a:latin typeface="High Tower Text" pitchFamily="18" charset="0"/>
              </a:rPr>
              <a:t>y el software para el buen funcionamiento de la computadora?</a:t>
            </a:r>
            <a:endParaRPr lang="es-PA" sz="3200" dirty="0">
              <a:effectLst>
                <a:glow rad="101600">
                  <a:schemeClr val="accent1">
                    <a:satMod val="175000"/>
                    <a:alpha val="40000"/>
                  </a:schemeClr>
                </a:glow>
              </a:effectLst>
              <a:latin typeface="High Tower Text" pitchFamily="18" charset="0"/>
            </a:endParaRPr>
          </a:p>
        </p:txBody>
      </p:sp>
      <p:sp>
        <p:nvSpPr>
          <p:cNvPr id="6" name="5 Marcador de fecha"/>
          <p:cNvSpPr>
            <a:spLocks noGrp="1"/>
          </p:cNvSpPr>
          <p:nvPr>
            <p:ph type="dt" sz="half" idx="10"/>
          </p:nvPr>
        </p:nvSpPr>
        <p:spPr/>
        <p:txBody>
          <a:bodyPr/>
          <a:lstStyle/>
          <a:p>
            <a:fld id="{4318C784-AC92-4BEE-A624-F1E8FD9004A3}" type="datetime2">
              <a:rPr lang="es-PA" smtClean="0"/>
              <a:t>viernes, 12 de agosto de 2011</a:t>
            </a:fld>
            <a:endParaRPr lang="es-PA" dirty="0"/>
          </a:p>
        </p:txBody>
      </p:sp>
    </p:spTree>
    <p:extLst>
      <p:ext uri="{BB962C8B-B14F-4D97-AF65-F5344CB8AC3E}">
        <p14:creationId xmlns:p14="http://schemas.microsoft.com/office/powerpoint/2010/main" val="2565402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512" y="1"/>
            <a:ext cx="9180512" cy="7048462"/>
          </a:xfrm>
          <a:prstGeom prst="rect">
            <a:avLst/>
          </a:prstGeom>
          <a:noFill/>
          <a:ln>
            <a:noFill/>
          </a:ln>
        </p:spPr>
      </p:pic>
      <p:sp>
        <p:nvSpPr>
          <p:cNvPr id="2" name="1 Título"/>
          <p:cNvSpPr>
            <a:spLocks noGrp="1"/>
          </p:cNvSpPr>
          <p:nvPr>
            <p:ph type="title"/>
          </p:nvPr>
        </p:nvSpPr>
        <p:spPr>
          <a:xfrm>
            <a:off x="457200" y="620688"/>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PA"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t>Tareas</a:t>
            </a:r>
            <a:r>
              <a:rPr lang="es-P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2">
                      <a:satMod val="175000"/>
                      <a:alpha val="40000"/>
                    </a:schemeClr>
                  </a:glow>
                  <a:reflection blurRad="12700" stA="50000" endPos="50000" dist="5000" dir="5400000" sy="-100000" rotWithShape="0"/>
                </a:effectLst>
              </a:rPr>
              <a:t> </a:t>
            </a:r>
            <a:endParaRPr lang="es-P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2">
                    <a:satMod val="175000"/>
                    <a:alpha val="40000"/>
                  </a:schemeClr>
                </a:glow>
                <a:reflection blurRad="12700" stA="50000" endPos="50000" dist="5000" dir="5400000" sy="-100000" rotWithShape="0"/>
              </a:effectLst>
            </a:endParaRPr>
          </a:p>
        </p:txBody>
      </p:sp>
      <p:sp>
        <p:nvSpPr>
          <p:cNvPr id="3" name="2 CuadroTexto"/>
          <p:cNvSpPr txBox="1"/>
          <p:nvPr/>
        </p:nvSpPr>
        <p:spPr>
          <a:xfrm>
            <a:off x="971600" y="5313402"/>
            <a:ext cx="7416824" cy="707886"/>
          </a:xfrm>
          <a:prstGeom prst="rect">
            <a:avLst/>
          </a:prstGeom>
          <a:noFill/>
        </p:spPr>
        <p:txBody>
          <a:bodyPr wrap="square" rtlCol="0">
            <a:spAutoFit/>
          </a:bodyPr>
          <a:lstStyle/>
          <a:p>
            <a:pPr marL="285750" lvl="0" indent="-285750">
              <a:buFont typeface="Wingdings" pitchFamily="2" charset="2"/>
              <a:buChar char=""/>
            </a:pPr>
            <a:r>
              <a:rPr lang="es-MX" sz="2000" dirty="0" smtClean="0">
                <a:effectLst>
                  <a:glow rad="101600">
                    <a:schemeClr val="accent1">
                      <a:satMod val="175000"/>
                      <a:alpha val="40000"/>
                    </a:schemeClr>
                  </a:glow>
                </a:effectLst>
                <a:latin typeface="High Tower Text" pitchFamily="18" charset="0"/>
              </a:rPr>
              <a:t>Expone </a:t>
            </a:r>
            <a:r>
              <a:rPr lang="es-MX" sz="2000" dirty="0">
                <a:effectLst>
                  <a:glow rad="101600">
                    <a:schemeClr val="accent1">
                      <a:satMod val="175000"/>
                      <a:alpha val="40000"/>
                    </a:schemeClr>
                  </a:glow>
                </a:effectLst>
                <a:latin typeface="High Tower Text" pitchFamily="18" charset="0"/>
              </a:rPr>
              <a:t>en grupos de cinco estudiantes el hardware y el software de una computadora.</a:t>
            </a:r>
            <a:endParaRPr lang="es-PA" sz="2000" dirty="0">
              <a:effectLst>
                <a:glow rad="101600">
                  <a:schemeClr val="accent1">
                    <a:satMod val="175000"/>
                    <a:alpha val="40000"/>
                  </a:schemeClr>
                </a:glow>
              </a:effectLst>
              <a:latin typeface="High Tower Text" pitchFamily="18" charset="0"/>
            </a:endParaRPr>
          </a:p>
        </p:txBody>
      </p:sp>
      <p:sp>
        <p:nvSpPr>
          <p:cNvPr id="5" name="4 Rectángulo"/>
          <p:cNvSpPr/>
          <p:nvPr/>
        </p:nvSpPr>
        <p:spPr>
          <a:xfrm>
            <a:off x="1043608" y="1907540"/>
            <a:ext cx="4525598" cy="369332"/>
          </a:xfrm>
          <a:prstGeom prst="rect">
            <a:avLst/>
          </a:prstGeom>
        </p:spPr>
        <p:txBody>
          <a:bodyPr wrap="none">
            <a:spAutoFit/>
          </a:bodyPr>
          <a:lstStyle/>
          <a:p>
            <a:pPr marL="285750" lvl="0" indent="-285750">
              <a:buFont typeface="Wingdings" pitchFamily="2" charset="2"/>
              <a:buChar char=""/>
            </a:pPr>
            <a:r>
              <a:rPr lang="es-MX" dirty="0">
                <a:effectLst>
                  <a:glow rad="101600">
                    <a:schemeClr val="accent1">
                      <a:satMod val="175000"/>
                      <a:alpha val="40000"/>
                    </a:schemeClr>
                  </a:glow>
                </a:effectLst>
                <a:latin typeface="High Tower Text" pitchFamily="18" charset="0"/>
              </a:rPr>
              <a:t>Busca en internet los </a:t>
            </a:r>
            <a:r>
              <a:rPr lang="es-MX" dirty="0">
                <a:effectLst>
                  <a:glow rad="101600">
                    <a:schemeClr val="accent1">
                      <a:satMod val="175000"/>
                      <a:alpha val="40000"/>
                    </a:schemeClr>
                  </a:glow>
                </a:effectLst>
                <a:latin typeface="High Tower Text" pitchFamily="18" charset="0"/>
                <a:hlinkClick r:id="rId4" action="ppaction://hlinkfile"/>
              </a:rPr>
              <a:t>conceptos señalados</a:t>
            </a:r>
            <a:r>
              <a:rPr lang="es-MX" dirty="0">
                <a:effectLst>
                  <a:glow rad="101600">
                    <a:schemeClr val="accent1">
                      <a:satMod val="175000"/>
                      <a:alpha val="40000"/>
                    </a:schemeClr>
                  </a:glow>
                </a:effectLst>
                <a:latin typeface="High Tower Text" pitchFamily="18" charset="0"/>
              </a:rPr>
              <a:t>.</a:t>
            </a:r>
            <a:endParaRPr lang="es-PA" dirty="0">
              <a:effectLst>
                <a:glow rad="101600">
                  <a:schemeClr val="accent1">
                    <a:satMod val="175000"/>
                    <a:alpha val="40000"/>
                  </a:schemeClr>
                </a:glow>
              </a:effectLst>
              <a:latin typeface="High Tower Text" pitchFamily="18" charset="0"/>
            </a:endParaRPr>
          </a:p>
        </p:txBody>
      </p:sp>
      <p:sp>
        <p:nvSpPr>
          <p:cNvPr id="6" name="5 Rectángulo"/>
          <p:cNvSpPr/>
          <p:nvPr/>
        </p:nvSpPr>
        <p:spPr>
          <a:xfrm>
            <a:off x="1008112" y="2699628"/>
            <a:ext cx="6948264" cy="369332"/>
          </a:xfrm>
          <a:prstGeom prst="rect">
            <a:avLst/>
          </a:prstGeom>
        </p:spPr>
        <p:txBody>
          <a:bodyPr wrap="square">
            <a:spAutoFit/>
          </a:bodyPr>
          <a:lstStyle/>
          <a:p>
            <a:pPr marL="285750" lvl="0" indent="-285750">
              <a:buFont typeface="Wingdings" pitchFamily="2" charset="2"/>
              <a:buChar char=""/>
            </a:pPr>
            <a:r>
              <a:rPr lang="es-MX" u="sng" dirty="0">
                <a:effectLst>
                  <a:glow rad="101600">
                    <a:schemeClr val="accent1">
                      <a:satMod val="175000"/>
                      <a:alpha val="40000"/>
                    </a:schemeClr>
                  </a:glow>
                </a:effectLst>
                <a:latin typeface="High Tower Text" pitchFamily="18" charset="0"/>
                <a:hlinkClick r:id="rId5"/>
              </a:rPr>
              <a:t>Discute en clases</a:t>
            </a:r>
            <a:r>
              <a:rPr lang="es-MX" dirty="0">
                <a:effectLst>
                  <a:glow rad="101600">
                    <a:schemeClr val="accent1">
                      <a:satMod val="175000"/>
                      <a:alpha val="40000"/>
                    </a:schemeClr>
                  </a:glow>
                </a:effectLst>
                <a:latin typeface="High Tower Text" pitchFamily="18" charset="0"/>
              </a:rPr>
              <a:t> la investigación asignada. </a:t>
            </a:r>
            <a:endParaRPr lang="es-PA" dirty="0">
              <a:effectLst>
                <a:glow rad="101600">
                  <a:schemeClr val="accent1">
                    <a:satMod val="175000"/>
                    <a:alpha val="40000"/>
                  </a:schemeClr>
                </a:glow>
              </a:effectLst>
              <a:latin typeface="High Tower Text" pitchFamily="18" charset="0"/>
            </a:endParaRPr>
          </a:p>
        </p:txBody>
      </p:sp>
      <p:sp>
        <p:nvSpPr>
          <p:cNvPr id="7" name="6 Rectángulo"/>
          <p:cNvSpPr/>
          <p:nvPr/>
        </p:nvSpPr>
        <p:spPr>
          <a:xfrm>
            <a:off x="1043608" y="3491716"/>
            <a:ext cx="3701654" cy="369332"/>
          </a:xfrm>
          <a:prstGeom prst="rect">
            <a:avLst/>
          </a:prstGeom>
        </p:spPr>
        <p:txBody>
          <a:bodyPr wrap="none">
            <a:spAutoFit/>
          </a:bodyPr>
          <a:lstStyle/>
          <a:p>
            <a:pPr marL="285750" lvl="0" indent="-285750">
              <a:buFont typeface="Wingdings" pitchFamily="2" charset="2"/>
              <a:buChar char=""/>
            </a:pPr>
            <a:r>
              <a:rPr lang="es-MX" dirty="0">
                <a:effectLst>
                  <a:glow rad="101600">
                    <a:schemeClr val="accent1">
                      <a:satMod val="175000"/>
                      <a:alpha val="40000"/>
                    </a:schemeClr>
                  </a:glow>
                </a:effectLst>
                <a:latin typeface="High Tower Text" pitchFamily="18" charset="0"/>
              </a:rPr>
              <a:t>Reconocer cada una de sus partes.</a:t>
            </a:r>
            <a:endParaRPr lang="es-PA" dirty="0">
              <a:effectLst>
                <a:glow rad="101600">
                  <a:schemeClr val="accent1">
                    <a:satMod val="175000"/>
                    <a:alpha val="40000"/>
                  </a:schemeClr>
                </a:glow>
              </a:effectLst>
              <a:latin typeface="High Tower Text" pitchFamily="18" charset="0"/>
            </a:endParaRPr>
          </a:p>
        </p:txBody>
      </p:sp>
      <p:sp>
        <p:nvSpPr>
          <p:cNvPr id="8" name="7 Rectángulo"/>
          <p:cNvSpPr/>
          <p:nvPr/>
        </p:nvSpPr>
        <p:spPr>
          <a:xfrm>
            <a:off x="1008112" y="4294837"/>
            <a:ext cx="7380312" cy="646331"/>
          </a:xfrm>
          <a:prstGeom prst="rect">
            <a:avLst/>
          </a:prstGeom>
        </p:spPr>
        <p:txBody>
          <a:bodyPr wrap="square">
            <a:spAutoFit/>
          </a:bodyPr>
          <a:lstStyle/>
          <a:p>
            <a:pPr marL="285750" lvl="0" indent="-285750">
              <a:buFont typeface="Wingdings" pitchFamily="2" charset="2"/>
              <a:buChar char=""/>
            </a:pPr>
            <a:r>
              <a:rPr lang="es-MX" dirty="0">
                <a:effectLst>
                  <a:glow rad="101600">
                    <a:schemeClr val="accent1">
                      <a:satMod val="175000"/>
                      <a:alpha val="40000"/>
                    </a:schemeClr>
                  </a:glow>
                </a:effectLst>
                <a:latin typeface="High Tower Text" pitchFamily="18" charset="0"/>
              </a:rPr>
              <a:t>Ilustra en sus cuadernos las </a:t>
            </a:r>
            <a:r>
              <a:rPr lang="es-MX" u="sng" dirty="0">
                <a:effectLst>
                  <a:glow rad="101600">
                    <a:schemeClr val="accent1">
                      <a:satMod val="175000"/>
                      <a:alpha val="40000"/>
                    </a:schemeClr>
                  </a:glow>
                </a:effectLst>
                <a:latin typeface="High Tower Text" pitchFamily="18" charset="0"/>
                <a:hlinkClick r:id="rId6"/>
              </a:rPr>
              <a:t>partes de la computadora</a:t>
            </a:r>
            <a:r>
              <a:rPr lang="es-MX" dirty="0">
                <a:effectLst>
                  <a:glow rad="101600">
                    <a:schemeClr val="accent1">
                      <a:satMod val="175000"/>
                      <a:alpha val="40000"/>
                    </a:schemeClr>
                  </a:glow>
                </a:effectLst>
                <a:latin typeface="High Tower Text" pitchFamily="18" charset="0"/>
              </a:rPr>
              <a:t> y los diferentes tipos de software.</a:t>
            </a:r>
            <a:endParaRPr lang="es-PA" dirty="0">
              <a:effectLst>
                <a:glow rad="101600">
                  <a:schemeClr val="accent1">
                    <a:satMod val="175000"/>
                    <a:alpha val="40000"/>
                  </a:schemeClr>
                </a:glow>
              </a:effectLst>
              <a:latin typeface="High Tower Text" pitchFamily="18" charset="0"/>
            </a:endParaRPr>
          </a:p>
        </p:txBody>
      </p:sp>
      <p:sp>
        <p:nvSpPr>
          <p:cNvPr id="10" name="9 Marcador de fecha"/>
          <p:cNvSpPr>
            <a:spLocks noGrp="1"/>
          </p:cNvSpPr>
          <p:nvPr>
            <p:ph type="dt" sz="half" idx="10"/>
          </p:nvPr>
        </p:nvSpPr>
        <p:spPr/>
        <p:txBody>
          <a:bodyPr/>
          <a:lstStyle/>
          <a:p>
            <a:fld id="{E7D2D9DC-C640-43F5-B20B-7091A1F13326}" type="datetime2">
              <a:rPr lang="es-PA" smtClean="0"/>
              <a:t>viernes, 12 de agosto de 2011</a:t>
            </a:fld>
            <a:endParaRPr lang="es-PA" dirty="0"/>
          </a:p>
        </p:txBody>
      </p:sp>
    </p:spTree>
    <p:extLst>
      <p:ext uri="{BB962C8B-B14F-4D97-AF65-F5344CB8AC3E}">
        <p14:creationId xmlns:p14="http://schemas.microsoft.com/office/powerpoint/2010/main" val="370806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800" decel="100000"/>
                                        <p:tgtEl>
                                          <p:spTgt spid="6"/>
                                        </p:tgtEl>
                                      </p:cBhvr>
                                    </p:animEffect>
                                    <p:anim calcmode="lin" valueType="num">
                                      <p:cBhvr>
                                        <p:cTn id="27" dur="800" decel="100000" fill="hold"/>
                                        <p:tgtEl>
                                          <p:spTgt spid="6"/>
                                        </p:tgtEl>
                                        <p:attrNameLst>
                                          <p:attrName>style.rotation</p:attrName>
                                        </p:attrNameLst>
                                      </p:cBhvr>
                                      <p:tavLst>
                                        <p:tav tm="0">
                                          <p:val>
                                            <p:fltVal val="-90"/>
                                          </p:val>
                                        </p:tav>
                                        <p:tav tm="100000">
                                          <p:val>
                                            <p:fltVal val="0"/>
                                          </p:val>
                                        </p:tav>
                                      </p:tavLst>
                                    </p:anim>
                                    <p:anim calcmode="lin" valueType="num">
                                      <p:cBhvr>
                                        <p:cTn id="28" dur="800" decel="100000" fill="hold"/>
                                        <p:tgtEl>
                                          <p:spTgt spid="6"/>
                                        </p:tgtEl>
                                        <p:attrNameLst>
                                          <p:attrName>ppt_x</p:attrName>
                                        </p:attrNameLst>
                                      </p:cBhvr>
                                      <p:tavLst>
                                        <p:tav tm="0">
                                          <p:val>
                                            <p:strVal val="#ppt_x+0.4"/>
                                          </p:val>
                                        </p:tav>
                                        <p:tav tm="100000">
                                          <p:val>
                                            <p:strVal val="#ppt_x-0.05"/>
                                          </p:val>
                                        </p:tav>
                                      </p:tavLst>
                                    </p:anim>
                                    <p:anim calcmode="lin" valueType="num">
                                      <p:cBhvr>
                                        <p:cTn id="29" dur="800" decel="100000" fill="hold"/>
                                        <p:tgtEl>
                                          <p:spTgt spid="6"/>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800" decel="100000"/>
                                        <p:tgtEl>
                                          <p:spTgt spid="7"/>
                                        </p:tgtEl>
                                      </p:cBhvr>
                                    </p:animEffect>
                                    <p:anim calcmode="lin" valueType="num">
                                      <p:cBhvr>
                                        <p:cTn id="37" dur="800" decel="100000" fill="hold"/>
                                        <p:tgtEl>
                                          <p:spTgt spid="7"/>
                                        </p:tgtEl>
                                        <p:attrNameLst>
                                          <p:attrName>style.rotation</p:attrName>
                                        </p:attrNameLst>
                                      </p:cBhvr>
                                      <p:tavLst>
                                        <p:tav tm="0">
                                          <p:val>
                                            <p:fltVal val="-90"/>
                                          </p:val>
                                        </p:tav>
                                        <p:tav tm="100000">
                                          <p:val>
                                            <p:fltVal val="0"/>
                                          </p:val>
                                        </p:tav>
                                      </p:tavLst>
                                    </p:anim>
                                    <p:anim calcmode="lin" valueType="num">
                                      <p:cBhvr>
                                        <p:cTn id="38" dur="800" decel="100000" fill="hold"/>
                                        <p:tgtEl>
                                          <p:spTgt spid="7"/>
                                        </p:tgtEl>
                                        <p:attrNameLst>
                                          <p:attrName>ppt_x</p:attrName>
                                        </p:attrNameLst>
                                      </p:cBhvr>
                                      <p:tavLst>
                                        <p:tav tm="0">
                                          <p:val>
                                            <p:strVal val="#ppt_x+0.4"/>
                                          </p:val>
                                        </p:tav>
                                        <p:tav tm="100000">
                                          <p:val>
                                            <p:strVal val="#ppt_x-0.05"/>
                                          </p:val>
                                        </p:tav>
                                      </p:tavLst>
                                    </p:anim>
                                    <p:anim calcmode="lin" valueType="num">
                                      <p:cBhvr>
                                        <p:cTn id="39" dur="800" decel="100000" fill="hold"/>
                                        <p:tgtEl>
                                          <p:spTgt spid="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800" decel="100000"/>
                                        <p:tgtEl>
                                          <p:spTgt spid="8"/>
                                        </p:tgtEl>
                                      </p:cBhvr>
                                    </p:animEffect>
                                    <p:anim calcmode="lin" valueType="num">
                                      <p:cBhvr>
                                        <p:cTn id="47" dur="800" decel="100000" fill="hold"/>
                                        <p:tgtEl>
                                          <p:spTgt spid="8"/>
                                        </p:tgtEl>
                                        <p:attrNameLst>
                                          <p:attrName>style.rotation</p:attrName>
                                        </p:attrNameLst>
                                      </p:cBhvr>
                                      <p:tavLst>
                                        <p:tav tm="0">
                                          <p:val>
                                            <p:fltVal val="-90"/>
                                          </p:val>
                                        </p:tav>
                                        <p:tav tm="100000">
                                          <p:val>
                                            <p:fltVal val="0"/>
                                          </p:val>
                                        </p:tav>
                                      </p:tavLst>
                                    </p:anim>
                                    <p:anim calcmode="lin" valueType="num">
                                      <p:cBhvr>
                                        <p:cTn id="48" dur="800" decel="100000" fill="hold"/>
                                        <p:tgtEl>
                                          <p:spTgt spid="8"/>
                                        </p:tgtEl>
                                        <p:attrNameLst>
                                          <p:attrName>ppt_x</p:attrName>
                                        </p:attrNameLst>
                                      </p:cBhvr>
                                      <p:tavLst>
                                        <p:tav tm="0">
                                          <p:val>
                                            <p:strVal val="#ppt_x+0.4"/>
                                          </p:val>
                                        </p:tav>
                                        <p:tav tm="100000">
                                          <p:val>
                                            <p:strVal val="#ppt_x-0.05"/>
                                          </p:val>
                                        </p:tav>
                                      </p:tavLst>
                                    </p:anim>
                                    <p:anim calcmode="lin" valueType="num">
                                      <p:cBhvr>
                                        <p:cTn id="49" dur="800" decel="100000" fill="hold"/>
                                        <p:tgtEl>
                                          <p:spTgt spid="8"/>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800" decel="100000"/>
                                        <p:tgtEl>
                                          <p:spTgt spid="3"/>
                                        </p:tgtEl>
                                      </p:cBhvr>
                                    </p:animEffect>
                                    <p:anim calcmode="lin" valueType="num">
                                      <p:cBhvr>
                                        <p:cTn id="57" dur="800" decel="100000" fill="hold"/>
                                        <p:tgtEl>
                                          <p:spTgt spid="3"/>
                                        </p:tgtEl>
                                        <p:attrNameLst>
                                          <p:attrName>style.rotation</p:attrName>
                                        </p:attrNameLst>
                                      </p:cBhvr>
                                      <p:tavLst>
                                        <p:tav tm="0">
                                          <p:val>
                                            <p:fltVal val="-90"/>
                                          </p:val>
                                        </p:tav>
                                        <p:tav tm="100000">
                                          <p:val>
                                            <p:fltVal val="0"/>
                                          </p:val>
                                        </p:tav>
                                      </p:tavLst>
                                    </p:anim>
                                    <p:anim calcmode="lin" valueType="num">
                                      <p:cBhvr>
                                        <p:cTn id="58" dur="800" decel="100000" fill="hold"/>
                                        <p:tgtEl>
                                          <p:spTgt spid="3"/>
                                        </p:tgtEl>
                                        <p:attrNameLst>
                                          <p:attrName>ppt_x</p:attrName>
                                        </p:attrNameLst>
                                      </p:cBhvr>
                                      <p:tavLst>
                                        <p:tav tm="0">
                                          <p:val>
                                            <p:strVal val="#ppt_x+0.4"/>
                                          </p:val>
                                        </p:tav>
                                        <p:tav tm="100000">
                                          <p:val>
                                            <p:strVal val="#ppt_x-0.05"/>
                                          </p:val>
                                        </p:tav>
                                      </p:tavLst>
                                    </p:anim>
                                    <p:anim calcmode="lin" valueType="num">
                                      <p:cBhvr>
                                        <p:cTn id="59" dur="800" decel="100000" fill="hold"/>
                                        <p:tgtEl>
                                          <p:spTgt spid="3"/>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45283"/>
            <a:ext cx="9180512" cy="6950893"/>
          </a:xfrm>
          <a:prstGeom prst="rect">
            <a:avLst/>
          </a:prstGeom>
          <a:noFill/>
          <a:ln>
            <a:noFill/>
          </a:ln>
        </p:spPr>
      </p:pic>
      <p:sp>
        <p:nvSpPr>
          <p:cNvPr id="2" name="1 Título"/>
          <p:cNvSpPr>
            <a:spLocks noGrp="1"/>
          </p:cNvSpPr>
          <p:nvPr>
            <p:ph type="title"/>
          </p:nvPr>
        </p:nvSpPr>
        <p:spPr>
          <a:xfrm>
            <a:off x="457200" y="557808"/>
            <a:ext cx="8229600" cy="1143000"/>
          </a:xfrm>
        </p:spPr>
        <p:txBody>
          <a:bodyPr/>
          <a:lstStyle/>
          <a:p>
            <a:r>
              <a:rPr lang="es-PA"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Producto  Principal</a:t>
            </a:r>
            <a:endParaRPr lang="es-PA"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11" name="10 CuadroTexto"/>
          <p:cNvSpPr txBox="1"/>
          <p:nvPr/>
        </p:nvSpPr>
        <p:spPr>
          <a:xfrm>
            <a:off x="755576" y="2291388"/>
            <a:ext cx="7128792" cy="1569660"/>
          </a:xfrm>
          <a:prstGeom prst="rect">
            <a:avLst/>
          </a:prstGeom>
          <a:noFill/>
        </p:spPr>
        <p:txBody>
          <a:bodyPr wrap="square" rtlCol="0">
            <a:spAutoFit/>
          </a:bodyPr>
          <a:lstStyle/>
          <a:p>
            <a:pPr algn="just"/>
            <a:r>
              <a:rPr lang="es-MX" sz="3200" dirty="0" smtClean="0">
                <a:effectLst>
                  <a:glow rad="63500">
                    <a:schemeClr val="accent1">
                      <a:satMod val="175000"/>
                      <a:alpha val="40000"/>
                    </a:schemeClr>
                  </a:glow>
                </a:effectLst>
                <a:latin typeface="High Tower Text" pitchFamily="18" charset="0"/>
              </a:rPr>
              <a:t>Representación </a:t>
            </a:r>
            <a:r>
              <a:rPr lang="es-MX" sz="3200" dirty="0">
                <a:effectLst>
                  <a:glow rad="63500">
                    <a:schemeClr val="accent1">
                      <a:satMod val="175000"/>
                      <a:alpha val="40000"/>
                    </a:schemeClr>
                  </a:glow>
                </a:effectLst>
                <a:latin typeface="High Tower Text" pitchFamily="18" charset="0"/>
              </a:rPr>
              <a:t>en Power Point de la Evolución </a:t>
            </a:r>
            <a:r>
              <a:rPr lang="es-MX" sz="3200" dirty="0" smtClean="0">
                <a:effectLst>
                  <a:glow rad="63500">
                    <a:schemeClr val="accent1">
                      <a:satMod val="175000"/>
                      <a:alpha val="40000"/>
                    </a:schemeClr>
                  </a:glow>
                </a:effectLst>
                <a:latin typeface="High Tower Text" pitchFamily="18" charset="0"/>
              </a:rPr>
              <a:t>Histórica </a:t>
            </a:r>
            <a:r>
              <a:rPr lang="es-MX" sz="3200" dirty="0">
                <a:effectLst>
                  <a:glow rad="63500">
                    <a:schemeClr val="accent1">
                      <a:satMod val="175000"/>
                      <a:alpha val="40000"/>
                    </a:schemeClr>
                  </a:glow>
                </a:effectLst>
                <a:latin typeface="High Tower Text" pitchFamily="18" charset="0"/>
              </a:rPr>
              <a:t>de Hardware y Software. </a:t>
            </a:r>
            <a:endParaRPr lang="es-PA" sz="3200" dirty="0">
              <a:effectLst>
                <a:glow rad="63500">
                  <a:schemeClr val="accent1">
                    <a:satMod val="175000"/>
                    <a:alpha val="40000"/>
                  </a:schemeClr>
                </a:glow>
              </a:effectLst>
              <a:latin typeface="High Tower Text" pitchFamily="18" charset="0"/>
            </a:endParaRPr>
          </a:p>
        </p:txBody>
      </p:sp>
      <p:sp>
        <p:nvSpPr>
          <p:cNvPr id="5" name="4 Marcador de fecha"/>
          <p:cNvSpPr>
            <a:spLocks noGrp="1"/>
          </p:cNvSpPr>
          <p:nvPr>
            <p:ph type="dt" sz="half" idx="10"/>
          </p:nvPr>
        </p:nvSpPr>
        <p:spPr/>
        <p:txBody>
          <a:bodyPr/>
          <a:lstStyle/>
          <a:p>
            <a:fld id="{188C16B5-2E5A-465B-953E-13239297093E}" type="datetime2">
              <a:rPr lang="es-PA" smtClean="0"/>
              <a:t>viernes, 12 de agosto de 2011</a:t>
            </a:fld>
            <a:endParaRPr lang="es-PA" dirty="0"/>
          </a:p>
        </p:txBody>
      </p:sp>
    </p:spTree>
    <p:extLst>
      <p:ext uri="{BB962C8B-B14F-4D97-AF65-F5344CB8AC3E}">
        <p14:creationId xmlns:p14="http://schemas.microsoft.com/office/powerpoint/2010/main" val="369547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1"/>
                                        </p:tgtEl>
                                        <p:attrNameLst>
                                          <p:attrName>style.visibility</p:attrName>
                                        </p:attrNameLst>
                                      </p:cBhvr>
                                      <p:to>
                                        <p:strVal val="visible"/>
                                      </p:to>
                                    </p:set>
                                    <p:set>
                                      <p:cBhvr>
                                        <p:cTn id="15" dur="455" fill="hold">
                                          <p:stCondLst>
                                            <p:cond delay="0"/>
                                          </p:stCondLst>
                                        </p:cTn>
                                        <p:tgtEl>
                                          <p:spTgt spid="11"/>
                                        </p:tgtEl>
                                        <p:attrNameLst>
                                          <p:attrName>style.rotation</p:attrName>
                                        </p:attrNameLst>
                                      </p:cBhvr>
                                      <p:to>
                                        <p:strVal val="-45.0"/>
                                      </p:to>
                                    </p:set>
                                    <p:anim calcmode="lin" valueType="num">
                                      <p:cBhvr>
                                        <p:cTn id="16"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www.royalinfotech.co.in/images/hardware.jpg"/>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2" name="1 Título"/>
          <p:cNvSpPr>
            <a:spLocks noGrp="1"/>
          </p:cNvSpPr>
          <p:nvPr>
            <p:ph type="title"/>
          </p:nvPr>
        </p:nvSpPr>
        <p:spPr>
          <a:xfrm>
            <a:off x="457200" y="557808"/>
            <a:ext cx="8229600" cy="1143000"/>
          </a:xfrm>
        </p:spPr>
        <p:txBody>
          <a:bodyPr/>
          <a:lstStyle/>
          <a:p>
            <a:r>
              <a:rPr lang="es-PA"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effectLst>
              </a:rPr>
              <a:t>Criterios de Evaluación</a:t>
            </a:r>
            <a:endParaRPr lang="es-PA" b="1" spc="100" dirty="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effectLst>
            </a:endParaRPr>
          </a:p>
        </p:txBody>
      </p:sp>
      <p:sp>
        <p:nvSpPr>
          <p:cNvPr id="3" name="2 CuadroTexto"/>
          <p:cNvSpPr txBox="1"/>
          <p:nvPr/>
        </p:nvSpPr>
        <p:spPr>
          <a:xfrm>
            <a:off x="899592" y="2276872"/>
            <a:ext cx="7272808" cy="720080"/>
          </a:xfrm>
          <a:prstGeom prst="rect">
            <a:avLst/>
          </a:prstGeom>
          <a:noFill/>
        </p:spPr>
        <p:txBody>
          <a:bodyPr wrap="square" rtlCol="0">
            <a:spAutoFit/>
          </a:bodyPr>
          <a:lstStyle/>
          <a:p>
            <a:endParaRPr lang="es-PA" dirty="0"/>
          </a:p>
        </p:txBody>
      </p:sp>
      <p:graphicFrame>
        <p:nvGraphicFramePr>
          <p:cNvPr id="5" name="4 Tabla"/>
          <p:cNvGraphicFramePr>
            <a:graphicFrameLocks noGrp="1"/>
          </p:cNvGraphicFramePr>
          <p:nvPr>
            <p:extLst>
              <p:ext uri="{D42A27DB-BD31-4B8C-83A1-F6EECF244321}">
                <p14:modId xmlns:p14="http://schemas.microsoft.com/office/powerpoint/2010/main" val="646964869"/>
              </p:ext>
            </p:extLst>
          </p:nvPr>
        </p:nvGraphicFramePr>
        <p:xfrm>
          <a:off x="1187623" y="2369408"/>
          <a:ext cx="6696745" cy="3291840"/>
        </p:xfrm>
        <a:graphic>
          <a:graphicData uri="http://schemas.openxmlformats.org/drawingml/2006/table">
            <a:tbl>
              <a:tblPr firstRow="1" firstCol="1" lastRow="1" lastCol="1" bandRow="1" bandCol="1">
                <a:tableStyleId>{69CF1AB2-1976-4502-BF36-3FF5EA218861}</a:tableStyleId>
              </a:tblPr>
              <a:tblGrid>
                <a:gridCol w="2508106"/>
                <a:gridCol w="837728"/>
                <a:gridCol w="837728"/>
                <a:gridCol w="913884"/>
                <a:gridCol w="837728"/>
                <a:gridCol w="761571"/>
              </a:tblGrid>
              <a:tr h="225919">
                <a:tc>
                  <a:txBody>
                    <a:bodyPr/>
                    <a:lstStyle/>
                    <a:p>
                      <a:pPr marL="0" marR="0" algn="ctr">
                        <a:spcBef>
                          <a:spcPts val="100"/>
                        </a:spcBef>
                        <a:spcAft>
                          <a:spcPts val="100"/>
                        </a:spcAft>
                      </a:pPr>
                      <a:r>
                        <a:rPr lang="es-MX" sz="2000" dirty="0">
                          <a:effectLst/>
                        </a:rPr>
                        <a:t>Criterios</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2000" dirty="0">
                          <a:effectLst/>
                        </a:rPr>
                        <a:t>1</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2000" dirty="0">
                          <a:effectLst/>
                        </a:rPr>
                        <a:t>2</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2000" dirty="0">
                          <a:effectLst/>
                        </a:rPr>
                        <a:t>3</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2000" dirty="0">
                          <a:effectLst/>
                        </a:rPr>
                        <a:t>4</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2000" dirty="0">
                          <a:effectLst/>
                        </a:rPr>
                        <a:t>5</a:t>
                      </a:r>
                      <a:endParaRPr lang="es-PA" sz="2000" dirty="0">
                        <a:effectLst/>
                        <a:latin typeface="Times New Roman"/>
                        <a:ea typeface="Times New Roman"/>
                      </a:endParaRPr>
                    </a:p>
                  </a:txBody>
                  <a:tcPr marL="68580" marR="68580" marT="0" marB="0"/>
                </a:tc>
              </a:tr>
              <a:tr h="451839">
                <a:tc>
                  <a:txBody>
                    <a:bodyPr/>
                    <a:lstStyle/>
                    <a:p>
                      <a:pPr marL="342900" marR="0" lvl="0" indent="-342900">
                        <a:spcBef>
                          <a:spcPts val="100"/>
                        </a:spcBef>
                        <a:spcAft>
                          <a:spcPts val="100"/>
                        </a:spcAft>
                        <a:buFont typeface="Wingdings"/>
                        <a:buChar char=""/>
                      </a:pPr>
                      <a:r>
                        <a:rPr lang="es-MX" sz="1600" b="0" dirty="0">
                          <a:effectLst/>
                        </a:rPr>
                        <a:t>Realiza la investigación asignada.</a:t>
                      </a:r>
                      <a:endParaRPr lang="es-PA" sz="1600" b="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r h="451839">
                <a:tc>
                  <a:txBody>
                    <a:bodyPr/>
                    <a:lstStyle/>
                    <a:p>
                      <a:pPr marL="342900" marR="0" lvl="0" indent="-342900">
                        <a:spcBef>
                          <a:spcPts val="100"/>
                        </a:spcBef>
                        <a:spcAft>
                          <a:spcPts val="100"/>
                        </a:spcAft>
                        <a:buFont typeface="Wingdings"/>
                        <a:buChar char=""/>
                      </a:pPr>
                      <a:r>
                        <a:rPr lang="es-MX" sz="1600" b="0" dirty="0">
                          <a:effectLst/>
                        </a:rPr>
                        <a:t>Participa en la discusión del tema asignado.</a:t>
                      </a:r>
                      <a:endParaRPr lang="es-PA" sz="1600" b="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r h="451839">
                <a:tc>
                  <a:txBody>
                    <a:bodyPr/>
                    <a:lstStyle/>
                    <a:p>
                      <a:pPr marL="342900" marR="0" lvl="0" indent="-342900">
                        <a:spcBef>
                          <a:spcPts val="100"/>
                        </a:spcBef>
                        <a:spcAft>
                          <a:spcPts val="100"/>
                        </a:spcAft>
                        <a:buFont typeface="Wingdings"/>
                        <a:buChar char=""/>
                      </a:pPr>
                      <a:r>
                        <a:rPr lang="es-MX" sz="1600" b="0" dirty="0">
                          <a:effectLst/>
                        </a:rPr>
                        <a:t>Reconoce las partes de la computadora</a:t>
                      </a:r>
                      <a:endParaRPr lang="es-PA" sz="1600" b="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r h="677757">
                <a:tc>
                  <a:txBody>
                    <a:bodyPr/>
                    <a:lstStyle/>
                    <a:p>
                      <a:pPr marL="342900" marR="0" lvl="0" indent="-342900">
                        <a:spcBef>
                          <a:spcPts val="100"/>
                        </a:spcBef>
                        <a:spcAft>
                          <a:spcPts val="100"/>
                        </a:spcAft>
                        <a:buFont typeface="Wingdings"/>
                        <a:buChar char=""/>
                      </a:pPr>
                      <a:r>
                        <a:rPr lang="es-MX" sz="1600" b="0" dirty="0">
                          <a:effectLst/>
                        </a:rPr>
                        <a:t>Ilustra su cuaderno con los temas tratados en clases. </a:t>
                      </a:r>
                      <a:endParaRPr lang="es-PA" sz="1600" b="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r h="451839">
                <a:tc>
                  <a:txBody>
                    <a:bodyPr/>
                    <a:lstStyle/>
                    <a:p>
                      <a:pPr marL="342900" marR="0" lvl="0" indent="-342900">
                        <a:spcBef>
                          <a:spcPts val="100"/>
                        </a:spcBef>
                        <a:spcAft>
                          <a:spcPts val="100"/>
                        </a:spcAft>
                        <a:buFont typeface="Wingdings"/>
                        <a:buChar char=""/>
                      </a:pPr>
                      <a:r>
                        <a:rPr lang="es-MX" sz="1600" b="0" dirty="0">
                          <a:effectLst/>
                        </a:rPr>
                        <a:t>Domina del contenido a través de charlas.</a:t>
                      </a:r>
                      <a:endParaRPr lang="es-PA" sz="1600" b="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r h="225919">
                <a:tc>
                  <a:txBody>
                    <a:bodyPr/>
                    <a:lstStyle/>
                    <a:p>
                      <a:pPr marL="0" marR="0" lvl="0" indent="0">
                        <a:spcBef>
                          <a:spcPts val="100"/>
                        </a:spcBef>
                        <a:spcAft>
                          <a:spcPts val="100"/>
                        </a:spcAft>
                        <a:buFont typeface="Wingdings"/>
                        <a:buNone/>
                      </a:pPr>
                      <a:r>
                        <a:rPr lang="es-MX" sz="2000" dirty="0" smtClean="0">
                          <a:effectLst/>
                        </a:rPr>
                        <a:t>      Total</a:t>
                      </a:r>
                      <a:endParaRPr lang="es-PA" sz="20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c>
                  <a:txBody>
                    <a:bodyPr/>
                    <a:lstStyle/>
                    <a:p>
                      <a:pPr marL="0" marR="0" algn="ctr">
                        <a:spcBef>
                          <a:spcPts val="100"/>
                        </a:spcBef>
                        <a:spcAft>
                          <a:spcPts val="100"/>
                        </a:spcAft>
                      </a:pPr>
                      <a:r>
                        <a:rPr lang="es-MX" sz="1400" dirty="0">
                          <a:effectLst/>
                        </a:rPr>
                        <a:t> </a:t>
                      </a:r>
                      <a:endParaRPr lang="es-PA" sz="1400" dirty="0">
                        <a:effectLst/>
                        <a:latin typeface="Times New Roman"/>
                        <a:ea typeface="Times New Roman"/>
                      </a:endParaRPr>
                    </a:p>
                  </a:txBody>
                  <a:tcPr marL="68580" marR="68580" marT="0" marB="0"/>
                </a:tc>
              </a:tr>
            </a:tbl>
          </a:graphicData>
        </a:graphic>
      </p:graphicFrame>
      <p:sp>
        <p:nvSpPr>
          <p:cNvPr id="7" name="6 Marcador de fecha"/>
          <p:cNvSpPr>
            <a:spLocks noGrp="1"/>
          </p:cNvSpPr>
          <p:nvPr>
            <p:ph type="dt" sz="half" idx="10"/>
          </p:nvPr>
        </p:nvSpPr>
        <p:spPr/>
        <p:txBody>
          <a:bodyPr/>
          <a:lstStyle/>
          <a:p>
            <a:fld id="{DCE95C3F-5230-455A-BA93-996F73786EA3}" type="datetime2">
              <a:rPr lang="es-PA" smtClean="0"/>
              <a:t>viernes, 12 de agosto de 2011</a:t>
            </a:fld>
            <a:endParaRPr lang="es-PA" dirty="0"/>
          </a:p>
        </p:txBody>
      </p:sp>
    </p:spTree>
    <p:extLst>
      <p:ext uri="{BB962C8B-B14F-4D97-AF65-F5344CB8AC3E}">
        <p14:creationId xmlns:p14="http://schemas.microsoft.com/office/powerpoint/2010/main" val="37557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http://www.royalinfotech.co.in/images/hardware.jpg"/>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320" y="-27384"/>
            <a:ext cx="9180512" cy="6950893"/>
          </a:xfrm>
          <a:prstGeom prst="rect">
            <a:avLst/>
          </a:prstGeom>
          <a:noFill/>
          <a:ln>
            <a:noFill/>
          </a:ln>
        </p:spPr>
      </p:pic>
      <p:sp>
        <p:nvSpPr>
          <p:cNvPr id="2" name="1 Título"/>
          <p:cNvSpPr>
            <a:spLocks noGrp="1"/>
          </p:cNvSpPr>
          <p:nvPr>
            <p:ph type="title"/>
          </p:nvPr>
        </p:nvSpPr>
        <p:spPr>
          <a:xfrm>
            <a:off x="395536" y="2780928"/>
            <a:ext cx="8229600" cy="1143000"/>
          </a:xfrm>
        </p:spPr>
        <p:txBody>
          <a:bodyPr>
            <a:noAutofit/>
          </a:bodyPr>
          <a:lstStyle/>
          <a:p>
            <a:r>
              <a:rPr lang="es-PA"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Referencias</a:t>
            </a:r>
            <a:endParaRPr lang="es-PA"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Marcador de fecha"/>
          <p:cNvSpPr>
            <a:spLocks noGrp="1"/>
          </p:cNvSpPr>
          <p:nvPr>
            <p:ph type="dt" sz="half" idx="10"/>
          </p:nvPr>
        </p:nvSpPr>
        <p:spPr/>
        <p:txBody>
          <a:bodyPr/>
          <a:lstStyle/>
          <a:p>
            <a:fld id="{7E1051D3-AD81-406C-8353-A12EB35E64E6}" type="datetime2">
              <a:rPr lang="es-PA" smtClean="0"/>
              <a:t>viernes, 12 de agosto de 2011</a:t>
            </a:fld>
            <a:endParaRPr lang="es-PA" dirty="0"/>
          </a:p>
        </p:txBody>
      </p:sp>
    </p:spTree>
    <p:extLst>
      <p:ext uri="{BB962C8B-B14F-4D97-AF65-F5344CB8AC3E}">
        <p14:creationId xmlns:p14="http://schemas.microsoft.com/office/powerpoint/2010/main" val="3421661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481</TotalTime>
  <Words>572</Words>
  <Application>Microsoft Office PowerPoint</Application>
  <PresentationFormat>Presentación en pantalla (4:3)</PresentationFormat>
  <Paragraphs>129</Paragraphs>
  <Slides>17</Slides>
  <Notes>3</Notes>
  <HiddenSlides>0</HiddenSlides>
  <MMClips>1</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Tema de Office</vt:lpstr>
      <vt:lpstr>Flujo</vt:lpstr>
      <vt:lpstr>Presentación de PowerPoint</vt:lpstr>
      <vt:lpstr>Empieza a conocerme.</vt:lpstr>
      <vt:lpstr>Situación de Aprendizaje</vt:lpstr>
      <vt:lpstr>Sub-Competencia </vt:lpstr>
      <vt:lpstr>Pregunta Generadora</vt:lpstr>
      <vt:lpstr>Tareas </vt:lpstr>
      <vt:lpstr>Producto  Principal</vt:lpstr>
      <vt:lpstr>Criterios de Evaluación</vt:lpstr>
      <vt:lpstr>Referencias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Empieza a conocerme.</dc:title>
  <dc:creator>Estudiante</dc:creator>
  <cp:lastModifiedBy>Estudiante</cp:lastModifiedBy>
  <cp:revision>60</cp:revision>
  <dcterms:created xsi:type="dcterms:W3CDTF">2011-08-11T13:45:56Z</dcterms:created>
  <dcterms:modified xsi:type="dcterms:W3CDTF">2011-08-12T20:03:21Z</dcterms:modified>
</cp:coreProperties>
</file>