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FC6"/>
    <a:srgbClr val="F8B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1A8CD3-2645-42D1-B5BE-6193FA62D21C}" type="datetimeFigureOut">
              <a:rPr lang="es-PA" smtClean="0"/>
              <a:t>10/13/2016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BCA568-44B5-4E5C-8614-336489801D42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1268760"/>
            <a:ext cx="5148064" cy="12241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PA" b="1" dirty="0" smtClean="0"/>
              <a:t>Potencias de 10 y Notación Científica</a:t>
            </a:r>
            <a:endParaRPr lang="es-PA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4941168"/>
            <a:ext cx="4139952" cy="1224136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es-PA" sz="2000" b="1" dirty="0" smtClean="0">
                <a:solidFill>
                  <a:schemeClr val="tx2">
                    <a:lumMod val="50000"/>
                  </a:schemeClr>
                </a:solidFill>
              </a:rPr>
              <a:t>Autor:  EL Mentor de Matemáticas</a:t>
            </a:r>
          </a:p>
          <a:p>
            <a:pPr marL="0" indent="0">
              <a:buNone/>
            </a:pPr>
            <a:r>
              <a:rPr lang="es-PA" sz="2000" b="1" dirty="0" smtClean="0">
                <a:solidFill>
                  <a:schemeClr val="tx2">
                    <a:lumMod val="50000"/>
                  </a:schemeClr>
                </a:solidFill>
              </a:rPr>
              <a:t>Grupo Océano.</a:t>
            </a:r>
          </a:p>
          <a:p>
            <a:r>
              <a:rPr lang="es-PA" sz="2000" b="1" dirty="0" smtClean="0">
                <a:solidFill>
                  <a:schemeClr val="tx2">
                    <a:lumMod val="50000"/>
                  </a:schemeClr>
                </a:solidFill>
              </a:rPr>
              <a:t>Colaborador: </a:t>
            </a:r>
          </a:p>
          <a:p>
            <a:pPr marL="0" indent="0">
              <a:buNone/>
            </a:pPr>
            <a:r>
              <a:rPr lang="es-PA" sz="2000" b="1" dirty="0" smtClean="0">
                <a:solidFill>
                  <a:schemeClr val="tx2">
                    <a:lumMod val="50000"/>
                  </a:schemeClr>
                </a:solidFill>
              </a:rPr>
              <a:t>Portal Educa Panamá.</a:t>
            </a:r>
            <a:endParaRPr lang="es-P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07" y="2492896"/>
            <a:ext cx="5591784" cy="45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4797152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Muchas Gracias…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" y="671395"/>
            <a:ext cx="7629570" cy="41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64110"/>
            <a:ext cx="4424144" cy="359524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Potencias de base 10</a:t>
            </a:r>
            <a:endParaRPr lang="es-PA" dirty="0"/>
          </a:p>
        </p:txBody>
      </p:sp>
      <p:sp>
        <p:nvSpPr>
          <p:cNvPr id="5" name="4 CuadroTexto"/>
          <p:cNvSpPr txBox="1"/>
          <p:nvPr/>
        </p:nvSpPr>
        <p:spPr>
          <a:xfrm>
            <a:off x="455649" y="1963122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 smtClean="0"/>
              <a:t>Una potencia de base 10 y exponente </a:t>
            </a:r>
            <a:r>
              <a:rPr lang="es-PA" sz="2400" b="1" dirty="0" smtClean="0"/>
              <a:t>n</a:t>
            </a:r>
            <a:r>
              <a:rPr lang="es-PA" sz="2400" dirty="0" smtClean="0"/>
              <a:t> es igual a un </a:t>
            </a:r>
            <a:r>
              <a:rPr lang="es-PA" sz="2400" b="1" dirty="0" smtClean="0"/>
              <a:t>1</a:t>
            </a:r>
            <a:r>
              <a:rPr lang="es-PA" sz="2400" dirty="0" smtClean="0"/>
              <a:t> seguido de </a:t>
            </a:r>
            <a:r>
              <a:rPr lang="es-PA" sz="2400" b="1" dirty="0" smtClean="0"/>
              <a:t>n</a:t>
            </a:r>
            <a:r>
              <a:rPr lang="es-PA" sz="2400" dirty="0" smtClean="0"/>
              <a:t> ceros.  </a:t>
            </a:r>
          </a:p>
          <a:p>
            <a:pPr algn="just"/>
            <a:r>
              <a:rPr lang="es-PA" sz="2400" dirty="0" smtClean="0"/>
              <a:t>Por ejemplo:</a:t>
            </a:r>
          </a:p>
          <a:p>
            <a:pPr algn="just"/>
            <a:r>
              <a:rPr lang="es-PA" sz="2400" dirty="0"/>
              <a:t>10</a:t>
            </a:r>
            <a:r>
              <a:rPr lang="es-PA" sz="2400" baseline="30000" dirty="0"/>
              <a:t>3=  </a:t>
            </a:r>
            <a:r>
              <a:rPr lang="es-PA" sz="2400" dirty="0"/>
              <a:t>  10. 10. 10= </a:t>
            </a:r>
            <a:r>
              <a:rPr lang="es-PA" sz="2400" dirty="0" smtClean="0"/>
              <a:t>1000</a:t>
            </a:r>
          </a:p>
          <a:p>
            <a:pPr algn="just"/>
            <a:r>
              <a:rPr lang="es-PA" sz="2400" dirty="0" smtClean="0"/>
              <a:t>La base está elevada al cubo, es decir, el exponente es tres, y el resultado tiene tres ceros.</a:t>
            </a:r>
            <a:endParaRPr lang="es-PA" sz="2400" dirty="0"/>
          </a:p>
          <a:p>
            <a:endParaRPr lang="es-PA" sz="2400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242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2316538"/>
            <a:ext cx="8496944" cy="2696638"/>
          </a:xfrm>
        </p:spPr>
        <p:txBody>
          <a:bodyPr>
            <a:normAutofit/>
          </a:bodyPr>
          <a:lstStyle/>
          <a:p>
            <a:pPr algn="just"/>
            <a:r>
              <a:rPr lang="es-PA" sz="2800" dirty="0" smtClean="0">
                <a:solidFill>
                  <a:schemeClr val="tx1"/>
                </a:solidFill>
              </a:rPr>
              <a:t>De esta equivalencia se deduce la inversa: un </a:t>
            </a:r>
            <a:r>
              <a:rPr lang="es-PA" sz="2800" b="1" dirty="0" smtClean="0">
                <a:solidFill>
                  <a:schemeClr val="tx1"/>
                </a:solidFill>
              </a:rPr>
              <a:t>1</a:t>
            </a:r>
            <a:r>
              <a:rPr lang="es-PA" sz="2800" dirty="0" smtClean="0">
                <a:solidFill>
                  <a:schemeClr val="tx1"/>
                </a:solidFill>
              </a:rPr>
              <a:t> seguido de </a:t>
            </a:r>
            <a:r>
              <a:rPr lang="es-PA" sz="2800" b="1" dirty="0" smtClean="0">
                <a:solidFill>
                  <a:schemeClr val="tx1"/>
                </a:solidFill>
              </a:rPr>
              <a:t>n </a:t>
            </a:r>
            <a:r>
              <a:rPr lang="es-PA" sz="2800" dirty="0" smtClean="0">
                <a:solidFill>
                  <a:schemeClr val="tx1"/>
                </a:solidFill>
              </a:rPr>
              <a:t>ceros se puede escribir en forma de potencia con base 10 y con exponente </a:t>
            </a:r>
            <a:r>
              <a:rPr lang="es-PA" sz="2800" b="1" dirty="0" smtClean="0">
                <a:solidFill>
                  <a:schemeClr val="tx1"/>
                </a:solidFill>
              </a:rPr>
              <a:t>n</a:t>
            </a:r>
            <a:r>
              <a:rPr lang="es-PA" sz="2800" dirty="0" smtClean="0">
                <a:solidFill>
                  <a:schemeClr val="tx1"/>
                </a:solidFill>
              </a:rPr>
              <a:t>.  Por ejemplo, como el número 10 000 tiene 4 ceros, se puede escribir 10 000 = 10</a:t>
            </a:r>
            <a:r>
              <a:rPr lang="es-PA" sz="2800" baseline="30000" dirty="0" smtClean="0">
                <a:solidFill>
                  <a:schemeClr val="tx1"/>
                </a:solidFill>
              </a:rPr>
              <a:t>4.</a:t>
            </a:r>
            <a:endParaRPr lang="es-PA" sz="2800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Potencias de base 10</a:t>
            </a:r>
            <a:endParaRPr lang="es-PA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5389"/>
            <a:ext cx="5220072" cy="26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951672"/>
            <a:ext cx="4608512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A" sz="2800" dirty="0" smtClean="0"/>
              <a:t>Asimismo , si  el exponente de la potencia  es negativo, es decir </a:t>
            </a:r>
            <a:r>
              <a:rPr lang="es-PA" sz="2800" b="1" dirty="0" smtClean="0"/>
              <a:t>10</a:t>
            </a:r>
            <a:r>
              <a:rPr lang="es-PA" sz="2800" b="1" baseline="30000" dirty="0" smtClean="0"/>
              <a:t>-n</a:t>
            </a:r>
            <a:r>
              <a:rPr lang="es-PA" sz="2800" baseline="30000" dirty="0" smtClean="0"/>
              <a:t>, </a:t>
            </a:r>
            <a:r>
              <a:rPr lang="es-PA" sz="2800" dirty="0" smtClean="0"/>
              <a:t>  lo que se obtiene es la unidad precedida de tantos ceros como indica el exponente y la coma correspondiente.  Es decir, </a:t>
            </a:r>
          </a:p>
          <a:p>
            <a:pPr algn="just"/>
            <a:r>
              <a:rPr lang="es-PA" sz="2800" b="1" dirty="0" smtClean="0"/>
              <a:t>10-</a:t>
            </a:r>
            <a:r>
              <a:rPr lang="es-PA" sz="2800" b="1" baseline="30000" dirty="0" smtClean="0"/>
              <a:t>3 </a:t>
            </a:r>
            <a:r>
              <a:rPr lang="es-PA" sz="2800" b="1" dirty="0" smtClean="0"/>
              <a:t> = 0,001</a:t>
            </a:r>
            <a:endParaRPr lang="es-PA" sz="2800" b="1" dirty="0"/>
          </a:p>
          <a:p>
            <a:endParaRPr lang="es-PA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98" y="1844824"/>
            <a:ext cx="29975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Notación científica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4680519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dirty="0" smtClean="0">
                <a:solidFill>
                  <a:schemeClr val="tx1"/>
                </a:solidFill>
              </a:rPr>
              <a:t>Las unidades de medida se crearon a escala humana:  el metro, el kilogramo o el segundo son útiles para las medidas habituales, pero resulta bastante complicado utilizarlos cuando la magnitud que se mide es mucho mayor(  como, por ejemplo, la distancia entre la tierra y el sol o el volumen de la tierra) o por el contrario, es mucho menor  (como el tamaño de un átomo o la masa de un electrón).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04" y="3212976"/>
            <a:ext cx="4486592" cy="345122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Notación Científica</a:t>
            </a:r>
            <a:endParaRPr lang="es-PA" dirty="0"/>
          </a:p>
        </p:txBody>
      </p:sp>
      <p:sp>
        <p:nvSpPr>
          <p:cNvPr id="5" name="4 CuadroTexto"/>
          <p:cNvSpPr txBox="1"/>
          <p:nvPr/>
        </p:nvSpPr>
        <p:spPr>
          <a:xfrm>
            <a:off x="272982" y="2060848"/>
            <a:ext cx="4875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 smtClean="0"/>
              <a:t>En estos casos,   se obtienen números con una gran cantidad de cifras, por lo que los cálculos y su misma escritura resultan incómodos.  Ante esta situación, caben dos soluciones:  adoptar unidades de medida que se adapten mejor a las magnitudes manejadas o utilizar la forma de escritura de números conocida como “notación científica”.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5908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1" y="1124744"/>
            <a:ext cx="7668840" cy="5001419"/>
          </a:xfrm>
        </p:spPr>
        <p:txBody>
          <a:bodyPr>
            <a:normAutofit/>
          </a:bodyPr>
          <a:lstStyle/>
          <a:p>
            <a:pPr algn="just"/>
            <a:r>
              <a:rPr lang="es-PA" dirty="0" smtClean="0">
                <a:solidFill>
                  <a:schemeClr val="tx1"/>
                </a:solidFill>
              </a:rPr>
              <a:t>La notación científica consiste en escribir un número muy grande o muy pequeño como un producto, en el que uno de los factores es un número como una parte entera de una única cifra y una parte decimal más o menos extensa, y el otro factor es una potencia de 10, cuyo exponente es igual al número de saltos de la coma decimal que se necesitarían para volver a obtener la parte entera completa del otro factor:  si el número es muy grande y la coma decimal de la forma en notación científica se ha de mover hacia la derecha, el exponente es positivo, si el número es muy pequeño y la coma decimal se ha de mover hacia la izquierda, el exponente es negativo. 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s-PA" dirty="0" smtClean="0"/>
              <a:t>Notación Científica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963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58614"/>
            <a:ext cx="3234986" cy="310558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 Ejemplos de notación científica</a:t>
            </a:r>
            <a:endParaRPr lang="es-PA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2780928"/>
            <a:ext cx="5184576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dirty="0"/>
              <a:t>3 500 = 3, 5  . 10</a:t>
            </a:r>
            <a:r>
              <a:rPr lang="es-PA" sz="2800" baseline="30000" dirty="0"/>
              <a:t>3</a:t>
            </a:r>
            <a:endParaRPr lang="es-PA" sz="2800" dirty="0"/>
          </a:p>
          <a:p>
            <a:pPr algn="ctr"/>
            <a:endParaRPr lang="es-PA" sz="2800" dirty="0" smtClean="0"/>
          </a:p>
          <a:p>
            <a:pPr algn="ctr"/>
            <a:r>
              <a:rPr lang="es-PA" sz="2800" dirty="0" smtClean="0"/>
              <a:t>87225,9=8,722259 </a:t>
            </a:r>
            <a:r>
              <a:rPr lang="es-PA" sz="2800" dirty="0"/>
              <a:t>. </a:t>
            </a:r>
            <a:r>
              <a:rPr lang="es-PA" sz="2800" dirty="0" smtClean="0"/>
              <a:t>10</a:t>
            </a:r>
            <a:r>
              <a:rPr lang="es-PA" sz="2800" baseline="30000" dirty="0" smtClean="0"/>
              <a:t>4</a:t>
            </a:r>
          </a:p>
          <a:p>
            <a:pPr algn="ctr"/>
            <a:r>
              <a:rPr lang="es-PA" sz="2800" dirty="0" smtClean="0"/>
              <a:t> </a:t>
            </a:r>
            <a:endParaRPr lang="es-PA" sz="2800" dirty="0"/>
          </a:p>
          <a:p>
            <a:pPr algn="ctr"/>
            <a:r>
              <a:rPr lang="es-PA" sz="2800" dirty="0"/>
              <a:t>0,0045 = 4,5 . </a:t>
            </a:r>
            <a:r>
              <a:rPr lang="es-PA" sz="2800" dirty="0" smtClean="0"/>
              <a:t>10</a:t>
            </a:r>
            <a:r>
              <a:rPr lang="es-PA" sz="2800" baseline="30000" dirty="0" smtClean="0"/>
              <a:t>-3</a:t>
            </a:r>
          </a:p>
          <a:p>
            <a:pPr algn="ctr"/>
            <a:endParaRPr lang="es-PA" sz="2800" dirty="0"/>
          </a:p>
          <a:p>
            <a:pPr algn="ctr"/>
            <a:r>
              <a:rPr lang="es-PA" sz="2800" dirty="0"/>
              <a:t>0,0009 = 9 . 10</a:t>
            </a:r>
            <a:r>
              <a:rPr lang="es-PA" sz="2800" baseline="30000" dirty="0"/>
              <a:t>-4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2362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889" l="4000" r="9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3601870" cy="410445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Notación científica</a:t>
            </a:r>
            <a:endParaRPr lang="es-PA" dirty="0"/>
          </a:p>
        </p:txBody>
      </p:sp>
      <p:sp>
        <p:nvSpPr>
          <p:cNvPr id="5" name="4 CuadroTexto"/>
          <p:cNvSpPr txBox="1"/>
          <p:nvPr/>
        </p:nvSpPr>
        <p:spPr>
          <a:xfrm>
            <a:off x="3491880" y="1340769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 smtClean="0"/>
              <a:t>En la práctica, si el número es muy extenso y no se necesita un grado muy alto de precisión, en la notación científica se suelen omitir algunos de los decimales.  Por </a:t>
            </a:r>
            <a:r>
              <a:rPr lang="es-PA" sz="2400" dirty="0" smtClean="0"/>
              <a:t>ejemplo, </a:t>
            </a:r>
            <a:r>
              <a:rPr lang="es-PA" sz="2400" dirty="0" smtClean="0"/>
              <a:t>la distancia  media entre la tierra y el sol, que es de </a:t>
            </a:r>
            <a:r>
              <a:rPr lang="es-PA" sz="2400" dirty="0" smtClean="0"/>
              <a:t>149 597 </a:t>
            </a:r>
            <a:r>
              <a:rPr lang="es-PA" sz="2400" dirty="0" smtClean="0"/>
              <a:t>870 691 metros, puede expresarse en notación científica como </a:t>
            </a:r>
            <a:r>
              <a:rPr lang="es-PA" sz="2400" dirty="0"/>
              <a:t>1,495 .</a:t>
            </a:r>
            <a:r>
              <a:rPr lang="es-PA" sz="2400" baseline="30000" dirty="0"/>
              <a:t> </a:t>
            </a:r>
            <a:r>
              <a:rPr lang="es-PA" sz="2400" dirty="0" smtClean="0"/>
              <a:t>10</a:t>
            </a:r>
            <a:r>
              <a:rPr lang="es-PA" sz="2400" baseline="30000" dirty="0" smtClean="0"/>
              <a:t>11 </a:t>
            </a:r>
            <a:r>
              <a:rPr lang="es-PA" sz="2400" dirty="0" smtClean="0"/>
              <a:t>  si se desprecian los números  restantes, o como 1,496 .</a:t>
            </a:r>
            <a:r>
              <a:rPr lang="es-PA" sz="2400" baseline="30000" dirty="0" smtClean="0"/>
              <a:t> </a:t>
            </a:r>
            <a:r>
              <a:rPr lang="es-PA" sz="2400" dirty="0" smtClean="0"/>
              <a:t>10</a:t>
            </a:r>
            <a:r>
              <a:rPr lang="es-PA" sz="2400" baseline="30000" dirty="0" smtClean="0"/>
              <a:t>11 </a:t>
            </a:r>
            <a:r>
              <a:rPr lang="es-PA" sz="2400" dirty="0" smtClean="0"/>
              <a:t>  si se redondean.  Esta misma distancia sirve de patrón a la unidad de medida denominada unidad </a:t>
            </a:r>
            <a:r>
              <a:rPr lang="es-PA" sz="2400" dirty="0" smtClean="0"/>
              <a:t>astronómica  cuyas siglas son U A.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3751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584</Words>
  <Application>Microsoft Office PowerPoint</Application>
  <PresentationFormat>Presentación en pantalla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Forma de onda</vt:lpstr>
      <vt:lpstr>Potencias de 10 y Notación Científica</vt:lpstr>
      <vt:lpstr>Potencias de base 10</vt:lpstr>
      <vt:lpstr>Potencias de base 10</vt:lpstr>
      <vt:lpstr>Presentación de PowerPoint</vt:lpstr>
      <vt:lpstr>Notación científica</vt:lpstr>
      <vt:lpstr>Notación Científica</vt:lpstr>
      <vt:lpstr>Notación Científica</vt:lpstr>
      <vt:lpstr> Ejemplos de notación científica</vt:lpstr>
      <vt:lpstr>Notación científica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Potencias de 10</dc:title>
  <dc:creator>Portal_A</dc:creator>
  <cp:lastModifiedBy>Portal_A</cp:lastModifiedBy>
  <cp:revision>28</cp:revision>
  <dcterms:created xsi:type="dcterms:W3CDTF">2016-10-10T13:53:54Z</dcterms:created>
  <dcterms:modified xsi:type="dcterms:W3CDTF">2016-10-13T16:35:35Z</dcterms:modified>
</cp:coreProperties>
</file>