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7BAB-E849-4FE4-BE89-05F31F7799A5}" type="datetimeFigureOut">
              <a:rPr lang="es-PA" smtClean="0"/>
              <a:t>22/6/17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0194-F925-4174-A02C-4AFE0B92457F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89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0194-F925-4174-A02C-4AFE0B92457F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4768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0194-F925-4174-A02C-4AFE0B92457F}" type="slidenum">
              <a:rPr lang="es-PA" smtClean="0"/>
              <a:t>12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2116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0194-F925-4174-A02C-4AFE0B92457F}" type="slidenum">
              <a:rPr lang="es-PA" smtClean="0"/>
              <a:t>17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3972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550FAE-DE0B-482B-90BE-785F0B15A5BE}" type="datetimeFigureOut">
              <a:rPr lang="es-PA" smtClean="0"/>
              <a:t>22/6/17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5C00A7-A572-4EFC-801E-B8AD0BCA487A}" type="slidenum">
              <a:rPr lang="es-PA" smtClean="0"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7" y="2708476"/>
            <a:ext cx="3330704" cy="1080564"/>
          </a:xfrm>
        </p:spPr>
        <p:txBody>
          <a:bodyPr>
            <a:normAutofit/>
          </a:bodyPr>
          <a:lstStyle/>
          <a:p>
            <a:pPr algn="ctr"/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25311" y="4221088"/>
            <a:ext cx="3309803" cy="126062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PA" sz="1600" dirty="0" smtClean="0"/>
              <a:t>Preparado por:</a:t>
            </a:r>
          </a:p>
          <a:p>
            <a:pPr algn="ctr"/>
            <a:r>
              <a:rPr lang="es-PA" sz="1600" dirty="0" smtClean="0"/>
              <a:t>              Yuli Domínguez.</a:t>
            </a:r>
          </a:p>
          <a:p>
            <a:pPr algn="ctr"/>
            <a:r>
              <a:rPr lang="es-PA" sz="1600" dirty="0" smtClean="0"/>
              <a:t>         Portal Educa Panamá</a:t>
            </a:r>
            <a:endParaRPr lang="es-PA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2" y="0"/>
            <a:ext cx="4705374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716017" y="2951446"/>
            <a:ext cx="3528392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Insecticida</a:t>
            </a:r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23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9587">
            <a:off x="5057242" y="2616763"/>
            <a:ext cx="3048113" cy="333644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024744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>
                <a:solidFill>
                  <a:schemeClr val="accent6"/>
                </a:solidFill>
              </a:rPr>
              <a:t>Insecticida de ingestión</a:t>
            </a:r>
            <a:r>
              <a:rPr lang="es-PA" dirty="0" smtClean="0"/>
              <a:t/>
            </a:r>
            <a:br>
              <a:rPr lang="es-PA" dirty="0" smtClean="0"/>
            </a:br>
            <a:endParaRPr lang="es-PA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PA" dirty="0" smtClean="0"/>
          </a:p>
          <a:p>
            <a:r>
              <a:rPr lang="es-PA" dirty="0" smtClean="0"/>
              <a:t>Se incorpora el producto en las plantas. </a:t>
            </a:r>
            <a:endParaRPr lang="es-PA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4509120"/>
            <a:ext cx="2035290" cy="19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8.88889E-6 L 0.53542 0.00811 L -2.22222E-6 8.88889E-6 Z " pathEditMode="relative" ptsTypes="AAA">
                                      <p:cBhvr>
                                        <p:cTn id="6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99898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A" dirty="0" smtClean="0">
                <a:solidFill>
                  <a:schemeClr val="bg1"/>
                </a:solidFill>
              </a:rPr>
              <a:t>Insecticida de contacto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492896"/>
            <a:ext cx="6777317" cy="3508977"/>
          </a:xfrm>
        </p:spPr>
        <p:txBody>
          <a:bodyPr/>
          <a:lstStyle/>
          <a:p>
            <a:r>
              <a:rPr lang="es-PA" dirty="0" smtClean="0"/>
              <a:t>Es cuando un insecticida ataca al insecto directamente.</a:t>
            </a:r>
            <a:endParaRPr lang="es-PA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4099450"/>
            <a:ext cx="2181402" cy="236683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1680220" cy="24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0.08941 0.01342 0.05139 0.01134 0.15834 0.0081 C 0.18993 0.00717 0.22188 -0.00579 0.25365 -0.00787 C 0.26164 -0.00996 0.26927 -0.0125 0.27743 -0.01412 C 0.28802 -0.02153 0.325 -0.02107 0.34045 -0.02223 C 0.35591 -0.02338 0.38698 -0.02524 0.38698 -0.02524 C 0.40851 -0.02825 0.41337 -0.02987 0.43907 -0.02848 C 0.4507 -0.02477 0.46233 -0.02246 0.47361 -0.01899 C 0.49462 -0.01274 0.45417 -0.02454 0.48698 -0.01412 C 0.48924 -0.01343 0.49653 -0.01227 0.4941 -0.0125 C 0.48299 -0.01343 0.47136 -0.01366 0.46077 -0.01737 C 0.45834 -0.01829 0.45608 -0.02061 0.45348 -0.02061 C 0.42813 -0.02107 0.40278 -0.02176 0.37743 -0.02223 C 0.3533 -0.02917 0.32795 -0.02431 0.30365 -0.02061 C 0.30243 -0.02014 0.30122 -0.01922 0.3 -0.01899 C 0.29688 -0.01829 0.29358 -0.01852 0.29045 -0.01737 C 0.28785 -0.01644 0.28594 -0.01366 0.28334 -0.0125 C 0.27518 -0.0088 0.25903 -0.00301 0.25 -0.00139 C 0.22795 0.00277 0.20556 0.00092 0.18334 0.00162 C 0.15608 0.00694 0.16632 0.00532 0.11302 0.00486 C 0.08177 0.00463 0.0191 0.00162 0.0191 0.00162 C 0.00243 -0.00278 0.01493 -0.00255 -0.01302 -0.00463 C -0.00711 -0.00741 -0.00434 -0.00556 -4.16667E-6 4.44444E-6 Z " pathEditMode="relative" ptsTypes="fffffffffffffffffffffff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99592" y="980728"/>
            <a:ext cx="7024744" cy="72008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274320" algn="ctr">
              <a:spcBef>
                <a:spcPct val="20000"/>
              </a:spcBef>
            </a:pPr>
            <a:r>
              <a:rPr lang="es-PA" sz="2400" dirty="0" smtClean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es-PA" sz="2400" dirty="0" smtClean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es-PA" sz="2400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es-PA" sz="2400" dirty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es-PA" sz="2400" dirty="0" smtClean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es-PA" sz="2400" dirty="0" smtClean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es-PA" sz="2400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es-PA" sz="2400" dirty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es-PA" sz="2400" dirty="0">
                <a:solidFill>
                  <a:srgbClr val="3E3D2D"/>
                </a:solidFill>
                <a:ea typeface="+mn-ea"/>
                <a:cs typeface="+mn-cs"/>
              </a:rPr>
              <a:t/>
            </a:r>
            <a:br>
              <a:rPr lang="es-PA" sz="2400" dirty="0">
                <a:solidFill>
                  <a:srgbClr val="3E3D2D"/>
                </a:solidFill>
                <a:ea typeface="+mn-ea"/>
                <a:cs typeface="+mn-cs"/>
              </a:rPr>
            </a:br>
            <a:r>
              <a:rPr lang="es-PA" sz="2700" b="1" dirty="0" smtClean="0">
                <a:solidFill>
                  <a:srgbClr val="3E3D2D"/>
                </a:solidFill>
              </a:rPr>
              <a:t>Insecticidas combinados de ingestión y contacto</a:t>
            </a:r>
            <a:endParaRPr lang="es-PA" sz="2700" b="1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Es la unión sinérgica (participación de varios elementos para realizar una función específica)</a:t>
            </a:r>
            <a:r>
              <a:rPr lang="es-PA" dirty="0" smtClean="0">
                <a:solidFill>
                  <a:srgbClr val="00B0F0"/>
                </a:solidFill>
              </a:rPr>
              <a:t> </a:t>
            </a:r>
            <a:r>
              <a:rPr lang="es-PA" dirty="0" smtClean="0"/>
              <a:t>de dos insecticidas.</a:t>
            </a:r>
            <a:endParaRPr lang="es-PA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16851"/>
            <a:ext cx="3312368" cy="220479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8" y="3555288"/>
            <a:ext cx="3491880" cy="232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21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A" dirty="0" smtClean="0"/>
              <a:t>Insecticida sistémico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971600" y="2492896"/>
            <a:ext cx="3419856" cy="3493008"/>
          </a:xfrm>
        </p:spPr>
        <p:txBody>
          <a:bodyPr/>
          <a:lstStyle/>
          <a:p>
            <a:endParaRPr lang="es-PA" dirty="0" smtClean="0"/>
          </a:p>
          <a:p>
            <a:r>
              <a:rPr lang="es-PA" dirty="0" smtClean="0"/>
              <a:t>Es un insecticida que actúa lentamente dentro del cuerpo del insecto.</a:t>
            </a:r>
            <a:endParaRPr lang="es-PA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4944"/>
            <a:ext cx="4280879" cy="286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5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Acción del insecticida sobre el organismo blanco o target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564904"/>
            <a:ext cx="6777317" cy="3508977"/>
          </a:xfrm>
        </p:spPr>
        <p:txBody>
          <a:bodyPr>
            <a:normAutofit/>
          </a:bodyPr>
          <a:lstStyle/>
          <a:p>
            <a:r>
              <a:rPr lang="es-PA" dirty="0" smtClean="0"/>
              <a:t>El insecto muere lentamente.</a:t>
            </a:r>
          </a:p>
          <a:p>
            <a:r>
              <a:rPr lang="es-PA" dirty="0" smtClean="0"/>
              <a:t>El insecto deja de </a:t>
            </a:r>
            <a:r>
              <a:rPr lang="es-PA" dirty="0" smtClean="0"/>
              <a:t>alimentarse y </a:t>
            </a:r>
            <a:r>
              <a:rPr lang="es-PA" dirty="0" smtClean="0"/>
              <a:t>posteriormente fallece.</a:t>
            </a:r>
          </a:p>
          <a:p>
            <a:r>
              <a:rPr lang="es-PA" dirty="0" smtClean="0"/>
              <a:t>Impide el crecimiento </a:t>
            </a:r>
            <a:r>
              <a:rPr lang="es-PA" dirty="0" smtClean="0"/>
              <a:t>del </a:t>
            </a:r>
            <a:r>
              <a:rPr lang="es-PA" dirty="0" smtClean="0"/>
              <a:t>insecto.</a:t>
            </a:r>
            <a:endParaRPr lang="es-PA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19" y="4293096"/>
            <a:ext cx="3096344" cy="215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9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204864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s-PA" dirty="0" smtClean="0">
                <a:solidFill>
                  <a:schemeClr val="tx2">
                    <a:lumMod val="50000"/>
                  </a:schemeClr>
                </a:solidFill>
              </a:rPr>
              <a:t>Hay dos tipos de insecticidas:</a:t>
            </a:r>
          </a:p>
          <a:p>
            <a:pPr marL="68580" indent="0">
              <a:buNone/>
            </a:pPr>
            <a:endParaRPr lang="es-PA" dirty="0" smtClean="0"/>
          </a:p>
          <a:p>
            <a:r>
              <a:rPr lang="es-PA" dirty="0" smtClean="0"/>
              <a:t>Insecticidas convencionales </a:t>
            </a:r>
          </a:p>
          <a:p>
            <a:r>
              <a:rPr lang="es-PA" dirty="0" smtClean="0"/>
              <a:t>Insecticidas </a:t>
            </a:r>
            <a:r>
              <a:rPr lang="es-PA" dirty="0" err="1" smtClean="0"/>
              <a:t>bio</a:t>
            </a:r>
            <a:r>
              <a:rPr lang="es-PA" dirty="0" smtClean="0"/>
              <a:t>-racionales.</a:t>
            </a:r>
            <a:endParaRPr lang="es-PA" dirty="0"/>
          </a:p>
        </p:txBody>
      </p:sp>
      <p:sp>
        <p:nvSpPr>
          <p:cNvPr id="5" name="4 Rectángulo"/>
          <p:cNvSpPr/>
          <p:nvPr/>
        </p:nvSpPr>
        <p:spPr>
          <a:xfrm>
            <a:off x="906555" y="1052736"/>
            <a:ext cx="7114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Tipos de insecticidas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95558"/>
            <a:ext cx="3590136" cy="2393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3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A" dirty="0" smtClean="0"/>
              <a:t>Este proceso altera los nervios de los animales, causando que los músculos se contraigan hasta el punto de ocasionar un infarto.</a:t>
            </a:r>
            <a:endParaRPr lang="es-PA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s-PA" dirty="0"/>
              <a:t>A</a:t>
            </a:r>
            <a:r>
              <a:rPr lang="es-PA" dirty="0" smtClean="0"/>
              <a:t> este tipo de insecticidas pertenecen los siguientes:</a:t>
            </a:r>
          </a:p>
          <a:p>
            <a:r>
              <a:rPr lang="es-PA" dirty="0" smtClean="0"/>
              <a:t>Organofosforados</a:t>
            </a:r>
          </a:p>
          <a:p>
            <a:r>
              <a:rPr lang="es-PA" dirty="0" err="1" smtClean="0"/>
              <a:t>Carbamatos</a:t>
            </a:r>
            <a:endParaRPr lang="es-PA" dirty="0" smtClean="0"/>
          </a:p>
          <a:p>
            <a:r>
              <a:rPr lang="es-PA" dirty="0" smtClean="0"/>
              <a:t>Piretroides.</a:t>
            </a:r>
            <a:endParaRPr lang="es-PA" dirty="0"/>
          </a:p>
        </p:txBody>
      </p:sp>
      <p:sp>
        <p:nvSpPr>
          <p:cNvPr id="5" name="4 Rectángulo"/>
          <p:cNvSpPr/>
          <p:nvPr/>
        </p:nvSpPr>
        <p:spPr>
          <a:xfrm>
            <a:off x="1547664" y="1052736"/>
            <a:ext cx="586731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Convencionales </a:t>
            </a:r>
            <a:endParaRPr lang="es-E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3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PA" dirty="0" smtClean="0"/>
              <a:t>Organofosforados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2780928"/>
            <a:ext cx="6777317" cy="3508977"/>
          </a:xfrm>
        </p:spPr>
        <p:txBody>
          <a:bodyPr/>
          <a:lstStyle/>
          <a:p>
            <a:pPr algn="just"/>
            <a:r>
              <a:rPr lang="es-PA" dirty="0" smtClean="0"/>
              <a:t>Están formados por compuestos orgánicos de ácido fosfórico el cual corresponde a un átomo de ácido fosfórico el cual se puede reemplazar por el azufre.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927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PA" dirty="0" err="1" smtClean="0"/>
              <a:t>Carbamato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2564904"/>
            <a:ext cx="3419856" cy="3493008"/>
          </a:xfrm>
        </p:spPr>
        <p:txBody>
          <a:bodyPr>
            <a:normAutofit/>
          </a:bodyPr>
          <a:lstStyle/>
          <a:p>
            <a:r>
              <a:rPr lang="es-PA" dirty="0" smtClean="0"/>
              <a:t>Es un insecticida menos tóxico para los animales y humanos, el cual es utilizado en la agricultura y en la jardinería.</a:t>
            </a:r>
            <a:endParaRPr lang="es-PA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30" y="3343375"/>
            <a:ext cx="4192793" cy="262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32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PA" dirty="0" smtClean="0"/>
              <a:t>Son insecticidas naturales, el cual se extrae del </a:t>
            </a:r>
            <a:r>
              <a:rPr lang="es-PA" dirty="0" err="1" smtClean="0"/>
              <a:t>chrisantemum</a:t>
            </a:r>
            <a:r>
              <a:rPr lang="es-PA" dirty="0" smtClean="0"/>
              <a:t> </a:t>
            </a:r>
            <a:r>
              <a:rPr lang="es-PA" dirty="0" err="1" smtClean="0"/>
              <a:t>cinaerifolium</a:t>
            </a:r>
            <a:r>
              <a:rPr lang="es-PA" dirty="0" smtClean="0"/>
              <a:t>.</a:t>
            </a:r>
          </a:p>
          <a:p>
            <a:pPr algn="just"/>
            <a:r>
              <a:rPr lang="es-PA" dirty="0" smtClean="0"/>
              <a:t>Se </a:t>
            </a:r>
            <a:r>
              <a:rPr lang="es-PA" dirty="0" smtClean="0"/>
              <a:t>utiliza en la agricultura, pero al pasar el tiempo ha disminuido su efectividad , esto se debe a que los rayos solares degradan el producto fácilmente.</a:t>
            </a:r>
            <a:endParaRPr lang="es-PA" dirty="0"/>
          </a:p>
        </p:txBody>
      </p:sp>
      <p:sp>
        <p:nvSpPr>
          <p:cNvPr id="4" name="3 Rectángulo"/>
          <p:cNvSpPr/>
          <p:nvPr/>
        </p:nvSpPr>
        <p:spPr>
          <a:xfrm>
            <a:off x="2699792" y="980728"/>
            <a:ext cx="3177473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Piretrinas</a:t>
            </a:r>
            <a:endParaRPr lang="es-E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0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899592" y="692696"/>
            <a:ext cx="7024744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PA" sz="5400" dirty="0" smtClean="0"/>
              <a:t>Insecticida </a:t>
            </a:r>
            <a:endParaRPr lang="es-PA" sz="54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899592" y="2420888"/>
            <a:ext cx="6777317" cy="3508977"/>
          </a:xfrm>
        </p:spPr>
        <p:txBody>
          <a:bodyPr/>
          <a:lstStyle/>
          <a:p>
            <a:r>
              <a:rPr lang="es-PA" dirty="0" smtClean="0"/>
              <a:t>Es un producto que tiene como fin controlar a los insectos mediante la inhibición de enzimas.</a:t>
            </a:r>
            <a:endParaRPr lang="es-PA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4440639" cy="294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55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Sustancias de origen natural, que en gran parte no son obtenidos por síntesis química, se caracterizan por tener una acción particular para cada insecto.</a:t>
            </a:r>
            <a:endParaRPr lang="es-PA" dirty="0"/>
          </a:p>
        </p:txBody>
      </p:sp>
      <p:sp>
        <p:nvSpPr>
          <p:cNvPr id="7" name="6 Rectángulo"/>
          <p:cNvSpPr/>
          <p:nvPr/>
        </p:nvSpPr>
        <p:spPr>
          <a:xfrm>
            <a:off x="1873989" y="1052736"/>
            <a:ext cx="5396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err="1" smtClean="0">
                <a:ln/>
                <a:solidFill>
                  <a:schemeClr val="accent3"/>
                </a:solidFill>
                <a:effectLst/>
              </a:rPr>
              <a:t>Bio</a:t>
            </a:r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-racionales 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08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b="23910"/>
          <a:stretch/>
        </p:blipFill>
        <p:spPr>
          <a:xfrm>
            <a:off x="467544" y="0"/>
            <a:ext cx="8280920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es-PA" dirty="0" smtClean="0"/>
          </a:p>
          <a:p>
            <a:r>
              <a:rPr lang="es-PA" dirty="0" smtClean="0"/>
              <a:t>El insecticida se origina del </a:t>
            </a:r>
            <a:r>
              <a:rPr lang="es-PA" dirty="0" smtClean="0"/>
              <a:t>latín </a:t>
            </a:r>
            <a:r>
              <a:rPr lang="es-PA" b="1" dirty="0" err="1" smtClean="0"/>
              <a:t>insectus</a:t>
            </a:r>
            <a:r>
              <a:rPr lang="es-PA" dirty="0" smtClean="0"/>
              <a:t> que hace referencia a una determinada sustancia química para matar insectos.</a:t>
            </a:r>
            <a:endParaRPr lang="es-PA" dirty="0"/>
          </a:p>
          <a:p>
            <a:endParaRPr lang="es-PA" dirty="0" smtClean="0"/>
          </a:p>
          <a:p>
            <a:endParaRPr lang="es-PA" dirty="0"/>
          </a:p>
          <a:p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5" name="4 Rectángulo"/>
          <p:cNvSpPr/>
          <p:nvPr/>
        </p:nvSpPr>
        <p:spPr>
          <a:xfrm>
            <a:off x="771923" y="980728"/>
            <a:ext cx="7600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Origen del </a:t>
            </a:r>
            <a:r>
              <a:rPr lang="es-E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nsecticida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53" y="2619776"/>
            <a:ext cx="3898960" cy="2880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054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33395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PA" sz="2800" dirty="0"/>
              <a:t> </a:t>
            </a:r>
            <a:r>
              <a:rPr lang="es-PA" sz="2800" dirty="0" smtClean="0"/>
              <a:t>El siglo del desarrollo potencial de la </a:t>
            </a:r>
            <a:r>
              <a:rPr lang="es-PA" sz="2800" dirty="0" smtClean="0"/>
              <a:t>industria </a:t>
            </a:r>
            <a:r>
              <a:rPr lang="es-PA" sz="2800" dirty="0" smtClean="0"/>
              <a:t>de las síntesis </a:t>
            </a:r>
            <a:r>
              <a:rPr lang="es-PA" sz="2800" dirty="0" smtClean="0"/>
              <a:t>química </a:t>
            </a:r>
            <a:endParaRPr lang="es-PA" sz="28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971600" y="2564904"/>
            <a:ext cx="6777317" cy="3508977"/>
          </a:xfrm>
        </p:spPr>
        <p:txBody>
          <a:bodyPr/>
          <a:lstStyle/>
          <a:p>
            <a:r>
              <a:rPr lang="es-PA" dirty="0" smtClean="0"/>
              <a:t>En el siglo XX se comenzó a producir y diseñar productos insecticidas de síntesis o sintéticos . En el siglo XXI comenzó el desarrollo de productos menos tóxicos.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6742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dirty="0" smtClean="0"/>
              <a:t>La importancia de los insecticidas</a:t>
            </a:r>
            <a:endParaRPr lang="es-PA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683568" y="2348880"/>
            <a:ext cx="3419856" cy="3493008"/>
          </a:xfrm>
        </p:spPr>
        <p:txBody>
          <a:bodyPr/>
          <a:lstStyle/>
          <a:p>
            <a:endParaRPr lang="es-PA" dirty="0" smtClean="0"/>
          </a:p>
          <a:p>
            <a:r>
              <a:rPr lang="es-PA" dirty="0" smtClean="0"/>
              <a:t>Los insecticidas ayudan a los agricultores a controlar las plagas de insectos.</a:t>
            </a:r>
            <a:endParaRPr lang="es-PA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996952"/>
            <a:ext cx="4330236" cy="288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59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348880"/>
            <a:ext cx="6777317" cy="3508977"/>
          </a:xfrm>
        </p:spPr>
        <p:txBody>
          <a:bodyPr>
            <a:normAutofit/>
          </a:bodyPr>
          <a:lstStyle/>
          <a:p>
            <a:r>
              <a:rPr lang="es-PA" sz="2000" dirty="0" smtClean="0"/>
              <a:t>Son aquellos productos que tienen como objetivo destruir, contrarrestar, neutralizar o impedir la acción o ejercer un control de otro tipo sobre organismos dañinos para la humanidad.</a:t>
            </a:r>
            <a:endParaRPr lang="es-PA" sz="2000" dirty="0"/>
          </a:p>
        </p:txBody>
      </p:sp>
      <p:sp>
        <p:nvSpPr>
          <p:cNvPr id="4" name="3 Rectángulo"/>
          <p:cNvSpPr/>
          <p:nvPr/>
        </p:nvSpPr>
        <p:spPr>
          <a:xfrm>
            <a:off x="1835696" y="1124744"/>
            <a:ext cx="532859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Los </a:t>
            </a:r>
            <a:r>
              <a:rPr lang="es-ES" sz="54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r>
              <a:rPr lang="es-ES" sz="5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iocidas</a:t>
            </a:r>
            <a:endParaRPr lang="es-E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48" y="3683361"/>
            <a:ext cx="4481103" cy="298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44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8" y="2996952"/>
            <a:ext cx="3384575" cy="3457896"/>
          </a:xfr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dirty="0" smtClean="0">
                <a:solidFill>
                  <a:schemeClr val="bg1"/>
                </a:solidFill>
              </a:rPr>
              <a:t>Características de los insecticidas</a:t>
            </a:r>
            <a:endParaRPr lang="es-PA" dirty="0">
              <a:solidFill>
                <a:schemeClr val="bg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3"/>
          </p:nvPr>
        </p:nvSpPr>
        <p:spPr>
          <a:xfrm>
            <a:off x="755576" y="2420888"/>
            <a:ext cx="4104456" cy="34930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s-PA" dirty="0" smtClean="0"/>
          </a:p>
          <a:p>
            <a:r>
              <a:rPr lang="es-PA" dirty="0" smtClean="0"/>
              <a:t>Biodegradables</a:t>
            </a:r>
          </a:p>
          <a:p>
            <a:r>
              <a:rPr lang="es-PA" dirty="0" smtClean="0"/>
              <a:t>No degradables</a:t>
            </a:r>
          </a:p>
          <a:p>
            <a:r>
              <a:rPr lang="es-PA" dirty="0" smtClean="0"/>
              <a:t>Alta o baja toxicidad </a:t>
            </a:r>
          </a:p>
          <a:p>
            <a:r>
              <a:rPr lang="es-PA" dirty="0">
                <a:solidFill>
                  <a:schemeClr val="bg1"/>
                </a:solidFill>
              </a:rPr>
              <a:t>Alta o </a:t>
            </a:r>
            <a:r>
              <a:rPr lang="es-PA" dirty="0" smtClean="0">
                <a:solidFill>
                  <a:schemeClr val="bg1"/>
                </a:solidFill>
              </a:rPr>
              <a:t>baja </a:t>
            </a:r>
            <a:r>
              <a:rPr lang="es-PA" dirty="0" err="1" smtClean="0">
                <a:solidFill>
                  <a:schemeClr val="bg1"/>
                </a:solidFill>
              </a:rPr>
              <a:t>residualidad</a:t>
            </a:r>
            <a:endParaRPr lang="es-PA" dirty="0" smtClean="0">
              <a:solidFill>
                <a:schemeClr val="bg1"/>
              </a:solidFill>
            </a:endParaRPr>
          </a:p>
          <a:p>
            <a:endParaRPr lang="es-PA" dirty="0" smtClean="0"/>
          </a:p>
          <a:p>
            <a:pPr marL="6858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133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pPr algn="ctr"/>
            <a:r>
              <a:rPr lang="es-PA" dirty="0" smtClean="0"/>
              <a:t>Mecanismo de acción de los insecticidas </a:t>
            </a:r>
            <a:endParaRPr lang="es-PA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43492" y="2323652"/>
            <a:ext cx="7272924" cy="3769644"/>
          </a:xfrm>
        </p:spPr>
        <p:txBody>
          <a:bodyPr/>
          <a:lstStyle/>
          <a:p>
            <a:r>
              <a:rPr lang="es-PA" dirty="0" smtClean="0"/>
              <a:t>Es la interacción de un insecticida y un órgano </a:t>
            </a:r>
            <a:r>
              <a:rPr lang="es-PA" dirty="0" smtClean="0"/>
              <a:t>blanco, donde </a:t>
            </a:r>
            <a:r>
              <a:rPr lang="es-PA" dirty="0" smtClean="0"/>
              <a:t>se va a producir </a:t>
            </a:r>
            <a:r>
              <a:rPr lang="es-PA" dirty="0" smtClean="0"/>
              <a:t>un</a:t>
            </a:r>
            <a:r>
              <a:rPr lang="es-PA" dirty="0" smtClean="0"/>
              <a:t> </a:t>
            </a:r>
            <a:r>
              <a:rPr lang="es-PA" dirty="0" smtClean="0"/>
              <a:t>efecto o </a:t>
            </a:r>
            <a:r>
              <a:rPr lang="es-PA" dirty="0" smtClean="0"/>
              <a:t>acción que por </a:t>
            </a:r>
            <a:r>
              <a:rPr lang="es-PA" dirty="0" smtClean="0"/>
              <a:t>lo general </a:t>
            </a:r>
            <a:r>
              <a:rPr lang="es-PA" dirty="0" smtClean="0"/>
              <a:t>se </a:t>
            </a:r>
            <a:r>
              <a:rPr lang="es-PA" dirty="0" smtClean="0"/>
              <a:t>da por el contacto directo del producto y la alimentación del insecto a través de la planta. </a:t>
            </a:r>
            <a:endParaRPr lang="es-PA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102672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3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PA" dirty="0" smtClean="0"/>
              <a:t>Clasificación según el mecanismo de acción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83568" y="2852936"/>
            <a:ext cx="7776864" cy="3493008"/>
          </a:xfrm>
        </p:spPr>
        <p:txBody>
          <a:bodyPr>
            <a:normAutofit/>
          </a:bodyPr>
          <a:lstStyle/>
          <a:p>
            <a:r>
              <a:rPr lang="es-PA" dirty="0" smtClean="0"/>
              <a:t>Insecticida </a:t>
            </a:r>
            <a:r>
              <a:rPr lang="es-PA" dirty="0" smtClean="0"/>
              <a:t>de contacto.</a:t>
            </a:r>
          </a:p>
          <a:p>
            <a:r>
              <a:rPr lang="es-PA" dirty="0" smtClean="0"/>
              <a:t>Insecticida sistémico.</a:t>
            </a:r>
          </a:p>
          <a:p>
            <a:r>
              <a:rPr lang="es-PA" dirty="0" smtClean="0"/>
              <a:t>Insecticida </a:t>
            </a:r>
            <a:r>
              <a:rPr lang="es-PA" dirty="0" smtClean="0"/>
              <a:t>de ingestión.</a:t>
            </a:r>
          </a:p>
          <a:p>
            <a:r>
              <a:rPr lang="es-PA" dirty="0" smtClean="0"/>
              <a:t>Insecticidas combinados de ingestión  y contacto.</a:t>
            </a:r>
          </a:p>
          <a:p>
            <a:endParaRPr lang="es-PA" dirty="0" smtClean="0"/>
          </a:p>
          <a:p>
            <a:endParaRPr lang="es-PA" dirty="0"/>
          </a:p>
          <a:p>
            <a:endParaRPr lang="es-PA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801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3985</TotalTime>
  <Words>491</Words>
  <Application>Microsoft Office PowerPoint</Application>
  <PresentationFormat>Presentación en pantalla (4:3)</PresentationFormat>
  <Paragraphs>72</Paragraphs>
  <Slides>21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</vt:lpstr>
      <vt:lpstr>Century Gothic</vt:lpstr>
      <vt:lpstr>Wingdings 2</vt:lpstr>
      <vt:lpstr>Austin</vt:lpstr>
      <vt:lpstr> </vt:lpstr>
      <vt:lpstr>Insecticida </vt:lpstr>
      <vt:lpstr>Presentación de PowerPoint</vt:lpstr>
      <vt:lpstr> El siglo del desarrollo potencial de la industria de las síntesis química </vt:lpstr>
      <vt:lpstr>La importancia de los insecticidas</vt:lpstr>
      <vt:lpstr>Presentación de PowerPoint</vt:lpstr>
      <vt:lpstr>Características de los insecticidas</vt:lpstr>
      <vt:lpstr>Mecanismo de acción de los insecticidas </vt:lpstr>
      <vt:lpstr>Clasificación según el mecanismo de acción</vt:lpstr>
      <vt:lpstr>                Insecticida de ingestión </vt:lpstr>
      <vt:lpstr>Insecticida de contacto</vt:lpstr>
      <vt:lpstr>     Insecticidas combinados de ingestión y contacto</vt:lpstr>
      <vt:lpstr>Insecticida sistémico </vt:lpstr>
      <vt:lpstr>Acción del insecticida sobre el organismo blanco o target</vt:lpstr>
      <vt:lpstr>Presentación de PowerPoint</vt:lpstr>
      <vt:lpstr>Presentación de PowerPoint</vt:lpstr>
      <vt:lpstr>Organofosforados </vt:lpstr>
      <vt:lpstr>Carbamato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Administrador</dc:creator>
  <cp:lastModifiedBy>Administrador</cp:lastModifiedBy>
  <cp:revision>93</cp:revision>
  <dcterms:created xsi:type="dcterms:W3CDTF">2017-04-24T15:41:15Z</dcterms:created>
  <dcterms:modified xsi:type="dcterms:W3CDTF">2017-06-22T20:37:29Z</dcterms:modified>
</cp:coreProperties>
</file>