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6" r:id="rId1"/>
  </p:sldMasterIdLst>
  <p:sldIdLst>
    <p:sldId id="256" r:id="rId2"/>
    <p:sldId id="257" r:id="rId3"/>
    <p:sldId id="258" r:id="rId4"/>
    <p:sldId id="259" r:id="rId5"/>
    <p:sldId id="261" r:id="rId6"/>
    <p:sldId id="262"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1" d="100"/>
          <a:sy n="101" d="100"/>
        </p:scale>
        <p:origin x="1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87123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789325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92431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AAD347D-5ACD-4C99-B74B-A9C85AD731AF}" type="datetimeFigureOut">
              <a:rPr lang="en-US" smtClean="0"/>
              <a:t>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362375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AAD347D-5ACD-4C99-B74B-A9C85AD731AF}" type="datetimeFigureOut">
              <a:rPr lang="en-US" smtClean="0"/>
              <a:t>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07592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AAD347D-5ACD-4C99-B74B-A9C85AD731AF}" type="datetimeFigureOut">
              <a:rPr lang="en-US" smtClean="0"/>
              <a:t>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744022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40553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4722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3604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5181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5037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8818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492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79391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3090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9232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2/3/2023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65364990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30605" y="613318"/>
            <a:ext cx="7147932" cy="524106"/>
          </a:xfrm>
        </p:spPr>
        <p:txBody>
          <a:bodyPr/>
          <a:lstStyle/>
          <a:p>
            <a:pPr algn="ctr"/>
            <a:r>
              <a:rPr lang="es-PA" sz="2000" dirty="0" smtClean="0">
                <a:ln w="0"/>
                <a:effectLst>
                  <a:outerShdw blurRad="38100" dist="25400" dir="5400000" algn="ctr" rotWithShape="0">
                    <a:srgbClr val="6E747A">
                      <a:alpha val="43000"/>
                    </a:srgbClr>
                  </a:outerShdw>
                </a:effectLst>
              </a:rPr>
              <a:t>Maternidad bajo cero</a:t>
            </a:r>
            <a:endParaRPr lang="es-PA" sz="2000" dirty="0">
              <a:ln w="0"/>
              <a:effectLst>
                <a:outerShdw blurRad="38100" dist="25400" dir="5400000" algn="ctr" rotWithShape="0">
                  <a:srgbClr val="6E747A">
                    <a:alpha val="43000"/>
                  </a:srgbClr>
                </a:outerShdw>
              </a:effectLst>
            </a:endParaRPr>
          </a:p>
        </p:txBody>
      </p:sp>
      <p:sp>
        <p:nvSpPr>
          <p:cNvPr id="4" name="Título 1"/>
          <p:cNvSpPr txBox="1">
            <a:spLocks/>
          </p:cNvSpPr>
          <p:nvPr/>
        </p:nvSpPr>
        <p:spPr>
          <a:xfrm>
            <a:off x="1643708" y="1374773"/>
            <a:ext cx="8825658" cy="951568"/>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A"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 técnica de congelación o vitrificación de óvulos, que permite la preservación de la calidad de estas células reproductoras femeninas hasta cuando la mujer decida convertirse en madre, se encuentra disponible en Panamá.</a:t>
            </a:r>
            <a:endParaRPr lang="es-PA" sz="16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5" name="Título 1"/>
          <p:cNvSpPr txBox="1">
            <a:spLocks/>
          </p:cNvSpPr>
          <p:nvPr/>
        </p:nvSpPr>
        <p:spPr>
          <a:xfrm>
            <a:off x="1643708" y="2409044"/>
            <a:ext cx="8825658" cy="796928"/>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A"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Hoy por hoy, avances  tecnológicos en materia de reproducción asistida han permitido que la mujer postergue su maternidad sin que su reloj biológico afecte negativamente su fertilidad.</a:t>
            </a:r>
          </a:p>
          <a:p>
            <a:pPr algn="just"/>
            <a:endParaRPr lang="es-PA" sz="1600" dirty="0">
              <a:latin typeface="Calibri" panose="020F0502020204030204" pitchFamily="34" charset="0"/>
              <a:cs typeface="Calibri" panose="020F0502020204030204" pitchFamily="34" charset="0"/>
            </a:endParaRPr>
          </a:p>
        </p:txBody>
      </p:sp>
      <p:sp>
        <p:nvSpPr>
          <p:cNvPr id="7" name="Título 1"/>
          <p:cNvSpPr txBox="1">
            <a:spLocks/>
          </p:cNvSpPr>
          <p:nvPr/>
        </p:nvSpPr>
        <p:spPr>
          <a:xfrm>
            <a:off x="1643708" y="3063416"/>
            <a:ext cx="8825658" cy="104636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A"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Esto ha sido posible a través de la congelación de óvulos, una técnica por la que diversas actrices como Eva Longoria, Jennifer Aniston y Sofía Vergara, han optado como método para preservar la calidad de las células reproductoras femeninas y así convertirse en madre cuando ellas lo deseen, independientemente de la edad que tengan.</a:t>
            </a:r>
            <a:endParaRPr lang="es-PA" sz="16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a:stretch>
            <a:fillRect/>
          </a:stretch>
        </p:blipFill>
        <p:spPr>
          <a:xfrm>
            <a:off x="0" y="16809"/>
            <a:ext cx="1495416" cy="1120615"/>
          </a:xfrm>
          <a:prstGeom prst="rect">
            <a:avLst/>
          </a:prstGeom>
        </p:spPr>
      </p:pic>
      <p:sp>
        <p:nvSpPr>
          <p:cNvPr id="9" name="Título 1"/>
          <p:cNvSpPr txBox="1">
            <a:spLocks/>
          </p:cNvSpPr>
          <p:nvPr/>
        </p:nvSpPr>
        <p:spPr>
          <a:xfrm>
            <a:off x="1643708" y="4181496"/>
            <a:ext cx="8825658" cy="1165306"/>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A"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En un principio, este método de conservación de óvulos había sido diseñado especialmente para aquellas pacientes de cáncer, quienes al ser tratadas con tratamientos agresivos como quimioterapia y radioterapia, veían afectada considerablemente las probabilidades de dar a luz. Sin embargo, en la actualidad se ha convertido en una opción para todo tipo de mujer en edad reproductiva.</a:t>
            </a:r>
            <a:endParaRPr lang="es-PA" sz="16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3"/>
          <a:stretch>
            <a:fillRect/>
          </a:stretch>
        </p:blipFill>
        <p:spPr>
          <a:xfrm>
            <a:off x="9814354" y="0"/>
            <a:ext cx="2377646" cy="585267"/>
          </a:xfrm>
          <a:prstGeom prst="rect">
            <a:avLst/>
          </a:prstGeom>
        </p:spPr>
      </p:pic>
    </p:spTree>
    <p:extLst>
      <p:ext uri="{BB962C8B-B14F-4D97-AF65-F5344CB8AC3E}">
        <p14:creationId xmlns:p14="http://schemas.microsoft.com/office/powerpoint/2010/main" val="404746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95416" y="1418438"/>
            <a:ext cx="8825658" cy="1245432"/>
          </a:xfrm>
        </p:spPr>
        <p:txBody>
          <a:bodyPr/>
          <a:lstStyle/>
          <a:p>
            <a:pPr algn="just"/>
            <a:r>
              <a:rPr lang="es-PA"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La congelación o vitrificación de óvulos es una técnica que desde 2012 no es considerada como ‘’experimental’’ por la Sociedad Americana de Medicina Reproductiva. Sin embargo, la organización advirtió que esta podría dar a las mujeres falsas esperanzas y fomentar la postergación de la maternidad.</a:t>
            </a:r>
            <a:br>
              <a:rPr lang="es-PA"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endParaRPr lang="es-PA" sz="16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4" name="Título 1"/>
          <p:cNvSpPr txBox="1">
            <a:spLocks/>
          </p:cNvSpPr>
          <p:nvPr/>
        </p:nvSpPr>
        <p:spPr>
          <a:xfrm>
            <a:off x="1340809" y="3155371"/>
            <a:ext cx="8825658" cy="188912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2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sp>
        <p:nvSpPr>
          <p:cNvPr id="5" name="Título 1"/>
          <p:cNvSpPr txBox="1">
            <a:spLocks/>
          </p:cNvSpPr>
          <p:nvPr/>
        </p:nvSpPr>
        <p:spPr>
          <a:xfrm>
            <a:off x="1340809" y="4770862"/>
            <a:ext cx="8825658" cy="1594625"/>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2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7" name="Imagen 6"/>
          <p:cNvPicPr>
            <a:picLocks noChangeAspect="1"/>
          </p:cNvPicPr>
          <p:nvPr/>
        </p:nvPicPr>
        <p:blipFill>
          <a:blip r:embed="rId2"/>
          <a:stretch>
            <a:fillRect/>
          </a:stretch>
        </p:blipFill>
        <p:spPr>
          <a:xfrm>
            <a:off x="0" y="16809"/>
            <a:ext cx="1495416" cy="1120615"/>
          </a:xfrm>
          <a:prstGeom prst="rect">
            <a:avLst/>
          </a:prstGeom>
        </p:spPr>
      </p:pic>
      <p:sp>
        <p:nvSpPr>
          <p:cNvPr id="9" name="Título 1"/>
          <p:cNvSpPr txBox="1">
            <a:spLocks/>
          </p:cNvSpPr>
          <p:nvPr/>
        </p:nvSpPr>
        <p:spPr>
          <a:xfrm>
            <a:off x="1495416" y="2616476"/>
            <a:ext cx="8825658" cy="104306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A"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El ginecólogo Raúl Berbey, especialista en medicina reproductiva, es uno de los médicos que realiza este tipo de procedimiento en Panamá, quien señala que en su práctica, el principal motivo por el cual las mujeres se han acercado a su centro para someterse a ello, ha sido no contar con una pareja estable en su momento de su vida  en que ya han alcanzado una edad entre los 35 y 38 años.</a:t>
            </a:r>
            <a:endParaRPr lang="es-PA" sz="16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10" name="Título 1"/>
          <p:cNvSpPr txBox="1">
            <a:spLocks/>
          </p:cNvSpPr>
          <p:nvPr/>
        </p:nvSpPr>
        <p:spPr>
          <a:xfrm>
            <a:off x="1495416" y="3798587"/>
            <a:ext cx="8825658" cy="110819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A"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De acuerdo al médico, entre más temprano la mujer congele sus óvulos, mayores serán las probabilidades de que logre la posterior concepción. ‘’Tenemos un 50% de éxito si la mujer congela sus óvulos a la edad de 28 años; un 40%, a los 35 años; si decide congelarlos a los 38 años, tiene un 32% de probabilidad de que quede embarazada’’.</a:t>
            </a:r>
            <a:endParaRPr lang="es-PA" sz="16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3"/>
          <a:stretch>
            <a:fillRect/>
          </a:stretch>
        </p:blipFill>
        <p:spPr>
          <a:xfrm>
            <a:off x="9814354" y="0"/>
            <a:ext cx="2377646" cy="585267"/>
          </a:xfrm>
          <a:prstGeom prst="rect">
            <a:avLst/>
          </a:prstGeom>
        </p:spPr>
      </p:pic>
    </p:spTree>
    <p:extLst>
      <p:ext uri="{BB962C8B-B14F-4D97-AF65-F5344CB8AC3E}">
        <p14:creationId xmlns:p14="http://schemas.microsoft.com/office/powerpoint/2010/main" val="1353904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95416" y="775762"/>
            <a:ext cx="8825658" cy="535258"/>
          </a:xfrm>
        </p:spPr>
        <p:txBody>
          <a:bodyPr/>
          <a:lstStyle/>
          <a:p>
            <a:pPr algn="just"/>
            <a:r>
              <a:rPr lang="es-PA" sz="2000" dirty="0" smtClean="0"/>
              <a:t>PROCEDIMIENTO</a:t>
            </a:r>
            <a:endParaRPr lang="es-PA" sz="2000" dirty="0"/>
          </a:p>
        </p:txBody>
      </p:sp>
      <p:sp>
        <p:nvSpPr>
          <p:cNvPr id="4" name="Título 1"/>
          <p:cNvSpPr txBox="1">
            <a:spLocks/>
          </p:cNvSpPr>
          <p:nvPr/>
        </p:nvSpPr>
        <p:spPr>
          <a:xfrm>
            <a:off x="1340809" y="3155371"/>
            <a:ext cx="8825658" cy="188912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2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sp>
        <p:nvSpPr>
          <p:cNvPr id="5" name="Título 1"/>
          <p:cNvSpPr txBox="1">
            <a:spLocks/>
          </p:cNvSpPr>
          <p:nvPr/>
        </p:nvSpPr>
        <p:spPr>
          <a:xfrm>
            <a:off x="1340809" y="4770862"/>
            <a:ext cx="8825658" cy="1594625"/>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2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7" name="Imagen 6"/>
          <p:cNvPicPr>
            <a:picLocks noChangeAspect="1"/>
          </p:cNvPicPr>
          <p:nvPr/>
        </p:nvPicPr>
        <p:blipFill>
          <a:blip r:embed="rId2"/>
          <a:stretch>
            <a:fillRect/>
          </a:stretch>
        </p:blipFill>
        <p:spPr>
          <a:xfrm>
            <a:off x="0" y="16809"/>
            <a:ext cx="1495416" cy="1120615"/>
          </a:xfrm>
          <a:prstGeom prst="rect">
            <a:avLst/>
          </a:prstGeom>
        </p:spPr>
      </p:pic>
      <p:sp>
        <p:nvSpPr>
          <p:cNvPr id="8" name="Título 1"/>
          <p:cNvSpPr txBox="1">
            <a:spLocks/>
          </p:cNvSpPr>
          <p:nvPr/>
        </p:nvSpPr>
        <p:spPr>
          <a:xfrm>
            <a:off x="1495416" y="1361200"/>
            <a:ext cx="8825658" cy="846905"/>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s-PA" sz="1600" b="0" i="0" u="none" strike="noStrike" kern="1200" cap="none" spc="0" normalizeH="0" baseline="0" noProof="0" dirty="0" smtClean="0">
                <a:ln>
                  <a:noFill/>
                </a:ln>
                <a:solidFill>
                  <a:srgbClr val="EBEBEB"/>
                </a:solidFill>
                <a:effectLst/>
                <a:uLnTx/>
                <a:uFillTx/>
                <a:latin typeface="Century Gothic" panose="020B0502020202020204"/>
                <a:ea typeface="+mj-ea"/>
                <a:cs typeface="+mj-cs"/>
              </a:rPr>
              <a:t/>
            </a:r>
            <a:br>
              <a:rPr kumimoji="0" lang="es-PA" sz="1600" b="0" i="0" u="none" strike="noStrike" kern="1200" cap="none" spc="0" normalizeH="0" baseline="0" noProof="0" dirty="0" smtClean="0">
                <a:ln>
                  <a:noFill/>
                </a:ln>
                <a:solidFill>
                  <a:srgbClr val="EBEBEB"/>
                </a:solidFill>
                <a:effectLst/>
                <a:uLnTx/>
                <a:uFillTx/>
                <a:latin typeface="Century Gothic" panose="020B0502020202020204"/>
                <a:ea typeface="+mj-ea"/>
                <a:cs typeface="+mj-cs"/>
              </a:rPr>
            </a:br>
            <a:r>
              <a:rPr kumimoji="0" lang="es-PA" sz="1600"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Toda</a:t>
            </a:r>
            <a:r>
              <a:rPr kumimoji="0" lang="es-PA" sz="1600" i="0" u="none" strike="noStrike" kern="1200" normalizeH="0" noProof="0" dirty="0" smtClean="0">
                <a:ln w="0"/>
                <a:solidFill>
                  <a:schemeClr val="tx1"/>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mujer que decida congelar sus óvulos primero es sometida a un tratamiento de estimulación hormonal , explica el doctor Berbey, de manera que cuando se haga la evaluación de óvulos, la paciente no produzca un óvulo sino varios para su posterior congelación.</a:t>
            </a:r>
            <a:endParaRPr kumimoji="0" lang="es-PA" sz="1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endParaRPr>
          </a:p>
        </p:txBody>
      </p:sp>
      <p:sp>
        <p:nvSpPr>
          <p:cNvPr id="9" name="Título 1"/>
          <p:cNvSpPr txBox="1">
            <a:spLocks/>
          </p:cNvSpPr>
          <p:nvPr/>
        </p:nvSpPr>
        <p:spPr>
          <a:xfrm>
            <a:off x="1495416" y="2472279"/>
            <a:ext cx="8825658" cy="175377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s-PA" sz="1600"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El día de la extracción,</a:t>
            </a:r>
            <a:r>
              <a:rPr kumimoji="0" lang="es-PA" sz="1600" i="0" u="none" strike="noStrike" kern="1200" normalizeH="0" noProof="0" dirty="0" smtClean="0">
                <a:ln w="0"/>
                <a:solidFill>
                  <a:schemeClr val="tx1"/>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la paciente acude en ayuna, y es sometida a un procedimiento ambulatorio que durará entre</a:t>
            </a:r>
            <a:r>
              <a:rPr lang="es-PA"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10 a 15 minutos, señala el biólogo Paul Kayner, con  especialidad en embriología y reproducción asistida y doctor en biología celular, quien desarrolló el primer medio de vitrificación que ha sido creado en el país. ‘’Se utiliza una aguja larga que es introducida en la vagina con ayuda de un ultrasonido. La misma permite llegar hasta el ovario y así extraer cada uno de los óvulos de los folículos que crecieron’’ durante la etapa de estimulación hormonal.</a:t>
            </a:r>
          </a:p>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1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entury Gothic" panose="020B0502020202020204"/>
            </a:endParaRPr>
          </a:p>
        </p:txBody>
      </p:sp>
      <p:sp>
        <p:nvSpPr>
          <p:cNvPr id="10" name="Título 1"/>
          <p:cNvSpPr txBox="1">
            <a:spLocks/>
          </p:cNvSpPr>
          <p:nvPr/>
        </p:nvSpPr>
        <p:spPr>
          <a:xfrm>
            <a:off x="1495416" y="4757786"/>
            <a:ext cx="8825658" cy="136137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16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6" name="Imagen 5"/>
          <p:cNvPicPr>
            <a:picLocks noChangeAspect="1"/>
          </p:cNvPicPr>
          <p:nvPr/>
        </p:nvPicPr>
        <p:blipFill>
          <a:blip r:embed="rId3"/>
          <a:stretch>
            <a:fillRect/>
          </a:stretch>
        </p:blipFill>
        <p:spPr>
          <a:xfrm>
            <a:off x="4737621" y="4224192"/>
            <a:ext cx="1752388" cy="2312487"/>
          </a:xfrm>
          <a:prstGeom prst="rect">
            <a:avLst/>
          </a:prstGeom>
        </p:spPr>
      </p:pic>
      <p:pic>
        <p:nvPicPr>
          <p:cNvPr id="11" name="Imagen 10"/>
          <p:cNvPicPr>
            <a:picLocks noChangeAspect="1"/>
          </p:cNvPicPr>
          <p:nvPr/>
        </p:nvPicPr>
        <p:blipFill>
          <a:blip r:embed="rId4"/>
          <a:stretch>
            <a:fillRect/>
          </a:stretch>
        </p:blipFill>
        <p:spPr>
          <a:xfrm>
            <a:off x="9814354" y="0"/>
            <a:ext cx="2377646" cy="585267"/>
          </a:xfrm>
          <a:prstGeom prst="rect">
            <a:avLst/>
          </a:prstGeom>
        </p:spPr>
      </p:pic>
    </p:spTree>
    <p:extLst>
      <p:ext uri="{BB962C8B-B14F-4D97-AF65-F5344CB8AC3E}">
        <p14:creationId xmlns:p14="http://schemas.microsoft.com/office/powerpoint/2010/main" val="1930108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340809" y="2435606"/>
            <a:ext cx="8825658" cy="1065878"/>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2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sp>
        <p:nvSpPr>
          <p:cNvPr id="5" name="Título 1"/>
          <p:cNvSpPr txBox="1">
            <a:spLocks/>
          </p:cNvSpPr>
          <p:nvPr/>
        </p:nvSpPr>
        <p:spPr>
          <a:xfrm>
            <a:off x="1340809" y="4770862"/>
            <a:ext cx="8825658" cy="1594625"/>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2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7" name="Imagen 6"/>
          <p:cNvPicPr>
            <a:picLocks noChangeAspect="1"/>
          </p:cNvPicPr>
          <p:nvPr/>
        </p:nvPicPr>
        <p:blipFill>
          <a:blip r:embed="rId2"/>
          <a:stretch>
            <a:fillRect/>
          </a:stretch>
        </p:blipFill>
        <p:spPr>
          <a:xfrm>
            <a:off x="0" y="16809"/>
            <a:ext cx="1495416" cy="1120615"/>
          </a:xfrm>
          <a:prstGeom prst="rect">
            <a:avLst/>
          </a:prstGeom>
        </p:spPr>
      </p:pic>
      <p:sp>
        <p:nvSpPr>
          <p:cNvPr id="10" name="Título 1"/>
          <p:cNvSpPr txBox="1">
            <a:spLocks/>
          </p:cNvSpPr>
          <p:nvPr/>
        </p:nvSpPr>
        <p:spPr>
          <a:xfrm>
            <a:off x="1495416" y="4757786"/>
            <a:ext cx="8825658" cy="136137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16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sp>
        <p:nvSpPr>
          <p:cNvPr id="13" name="Título 1"/>
          <p:cNvSpPr txBox="1">
            <a:spLocks/>
          </p:cNvSpPr>
          <p:nvPr/>
        </p:nvSpPr>
        <p:spPr>
          <a:xfrm>
            <a:off x="1606928" y="1137423"/>
            <a:ext cx="8825658" cy="160977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s-PA" sz="1600"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Luego,</a:t>
            </a:r>
            <a:r>
              <a:rPr kumimoji="0" lang="es-PA" sz="1600" i="0" u="none" strike="noStrike" kern="1200" normalizeH="0" noProof="0" dirty="0" smtClean="0">
                <a:ln w="0"/>
                <a:solidFill>
                  <a:schemeClr val="tx1"/>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estos óvulos son introducidos en un tubo de ensayo que es revisado posteriormente en un laboratorio por un biólogo, quien analiza su contenido bajo un microscopio, para después separar, lavar y limpiar los óvulos, hasta ponerlos en un medio de cultivo hasta que en</a:t>
            </a:r>
            <a:r>
              <a:rPr lang="es-PA"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un lapso de tres a  cuatro horas, sean introducidos en tanques de nitrógeno líquido donde serán congelados a una temperatura de menos 196 grados centígrados. </a:t>
            </a:r>
          </a:p>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1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entury Gothic" panose="020B0502020202020204"/>
            </a:endParaRPr>
          </a:p>
        </p:txBody>
      </p:sp>
      <p:pic>
        <p:nvPicPr>
          <p:cNvPr id="14" name="Imagen 13"/>
          <p:cNvPicPr>
            <a:picLocks noChangeAspect="1"/>
          </p:cNvPicPr>
          <p:nvPr/>
        </p:nvPicPr>
        <p:blipFill>
          <a:blip r:embed="rId3"/>
          <a:stretch>
            <a:fillRect/>
          </a:stretch>
        </p:blipFill>
        <p:spPr>
          <a:xfrm>
            <a:off x="2921620" y="2993518"/>
            <a:ext cx="2859934" cy="2637161"/>
          </a:xfrm>
          <a:prstGeom prst="rect">
            <a:avLst/>
          </a:prstGeom>
          <a:ln>
            <a:noFill/>
          </a:ln>
          <a:effectLst>
            <a:softEdge rad="112500"/>
          </a:effectLst>
        </p:spPr>
      </p:pic>
      <p:pic>
        <p:nvPicPr>
          <p:cNvPr id="15" name="Imagen 14"/>
          <p:cNvPicPr>
            <a:picLocks noChangeAspect="1"/>
          </p:cNvPicPr>
          <p:nvPr/>
        </p:nvPicPr>
        <p:blipFill>
          <a:blip r:embed="rId4"/>
          <a:stretch>
            <a:fillRect/>
          </a:stretch>
        </p:blipFill>
        <p:spPr>
          <a:xfrm>
            <a:off x="6523463" y="2993518"/>
            <a:ext cx="2581007" cy="2652269"/>
          </a:xfrm>
          <a:prstGeom prst="rect">
            <a:avLst/>
          </a:prstGeom>
          <a:ln>
            <a:noFill/>
          </a:ln>
          <a:effectLst>
            <a:softEdge rad="112500"/>
          </a:effectLst>
        </p:spPr>
      </p:pic>
      <p:pic>
        <p:nvPicPr>
          <p:cNvPr id="9" name="Imagen 8"/>
          <p:cNvPicPr>
            <a:picLocks noChangeAspect="1"/>
          </p:cNvPicPr>
          <p:nvPr/>
        </p:nvPicPr>
        <p:blipFill>
          <a:blip r:embed="rId5"/>
          <a:stretch>
            <a:fillRect/>
          </a:stretch>
        </p:blipFill>
        <p:spPr>
          <a:xfrm>
            <a:off x="9814354" y="0"/>
            <a:ext cx="2377646" cy="585267"/>
          </a:xfrm>
          <a:prstGeom prst="rect">
            <a:avLst/>
          </a:prstGeom>
        </p:spPr>
      </p:pic>
    </p:spTree>
    <p:extLst>
      <p:ext uri="{BB962C8B-B14F-4D97-AF65-F5344CB8AC3E}">
        <p14:creationId xmlns:p14="http://schemas.microsoft.com/office/powerpoint/2010/main" val="79271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340809" y="2435606"/>
            <a:ext cx="8825658" cy="1391982"/>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2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sp>
        <p:nvSpPr>
          <p:cNvPr id="5" name="Título 1"/>
          <p:cNvSpPr txBox="1">
            <a:spLocks/>
          </p:cNvSpPr>
          <p:nvPr/>
        </p:nvSpPr>
        <p:spPr>
          <a:xfrm>
            <a:off x="1340809" y="4770862"/>
            <a:ext cx="8825658" cy="1594625"/>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2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7" name="Imagen 6"/>
          <p:cNvPicPr>
            <a:picLocks noChangeAspect="1"/>
          </p:cNvPicPr>
          <p:nvPr/>
        </p:nvPicPr>
        <p:blipFill>
          <a:blip r:embed="rId2"/>
          <a:stretch>
            <a:fillRect/>
          </a:stretch>
        </p:blipFill>
        <p:spPr>
          <a:xfrm>
            <a:off x="0" y="16809"/>
            <a:ext cx="1495416" cy="1120615"/>
          </a:xfrm>
          <a:prstGeom prst="rect">
            <a:avLst/>
          </a:prstGeom>
        </p:spPr>
      </p:pic>
      <p:sp>
        <p:nvSpPr>
          <p:cNvPr id="8" name="Título 1"/>
          <p:cNvSpPr txBox="1">
            <a:spLocks/>
          </p:cNvSpPr>
          <p:nvPr/>
        </p:nvSpPr>
        <p:spPr>
          <a:xfrm>
            <a:off x="1461571" y="1034901"/>
            <a:ext cx="8825658" cy="71054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s-PA" sz="1600" b="0" i="0" u="none" strike="noStrike" kern="1200" cap="none" spc="0" normalizeH="0" baseline="0" noProof="0" dirty="0" smtClean="0">
                <a:ln>
                  <a:noFill/>
                </a:ln>
                <a:solidFill>
                  <a:srgbClr val="EBEBEB"/>
                </a:solidFill>
                <a:effectLst/>
                <a:uLnTx/>
                <a:uFillTx/>
                <a:latin typeface="Century Gothic" panose="020B0502020202020204"/>
                <a:ea typeface="+mj-ea"/>
                <a:cs typeface="+mj-cs"/>
              </a:rPr>
              <a:t/>
            </a:r>
            <a:br>
              <a:rPr kumimoji="0" lang="es-PA" sz="1600" b="0" i="0" u="none" strike="noStrike" kern="1200" cap="none" spc="0" normalizeH="0" baseline="0" noProof="0" dirty="0" smtClean="0">
                <a:ln>
                  <a:noFill/>
                </a:ln>
                <a:solidFill>
                  <a:srgbClr val="EBEBEB"/>
                </a:solidFill>
                <a:effectLst/>
                <a:uLnTx/>
                <a:uFillTx/>
                <a:latin typeface="Century Gothic" panose="020B0502020202020204"/>
                <a:ea typeface="+mj-ea"/>
                <a:cs typeface="+mj-cs"/>
              </a:rPr>
            </a:br>
            <a:r>
              <a:rPr kumimoji="0" lang="es-PA" sz="1600"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Previamente a ser congelados, se procede a remover el agua contenida en el interior de estos óvulos, de manera que estos no se rompan. Los óvulos pueden permanecer congelados hasta 15 a 20 años.</a:t>
            </a:r>
            <a:endParaRPr kumimoji="0" lang="es-PA" sz="16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endParaRPr>
          </a:p>
        </p:txBody>
      </p:sp>
      <p:sp>
        <p:nvSpPr>
          <p:cNvPr id="9" name="Título 1"/>
          <p:cNvSpPr txBox="1">
            <a:spLocks/>
          </p:cNvSpPr>
          <p:nvPr/>
        </p:nvSpPr>
        <p:spPr>
          <a:xfrm>
            <a:off x="1461571" y="1861041"/>
            <a:ext cx="8825658" cy="1616502"/>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s-PA" sz="1600"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Ya cuando la mujer decide usar sus óvulos, se procede a su descongelación hasta dejarlos a 37 grados centígrados, sin que el óvulo se muera ni se dañe. ‘’ Una vez descongelados el óvulo, se le pide la muestra de semen a su pareja para hacer una fertilización en vitro’’. A los cinco días del procedimiento, se forman los ‘’embriones ideales’’ para ser transferidos al útero de la mujer, y así esperar la prueba de embarazo.</a:t>
            </a:r>
          </a:p>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16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sp>
        <p:nvSpPr>
          <p:cNvPr id="10" name="Título 1"/>
          <p:cNvSpPr txBox="1">
            <a:spLocks/>
          </p:cNvSpPr>
          <p:nvPr/>
        </p:nvSpPr>
        <p:spPr>
          <a:xfrm>
            <a:off x="1495416" y="4757786"/>
            <a:ext cx="8825658" cy="136137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16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12" name="Imagen 11"/>
          <p:cNvPicPr>
            <a:picLocks noChangeAspect="1"/>
          </p:cNvPicPr>
          <p:nvPr/>
        </p:nvPicPr>
        <p:blipFill>
          <a:blip r:embed="rId3"/>
          <a:stretch>
            <a:fillRect/>
          </a:stretch>
        </p:blipFill>
        <p:spPr>
          <a:xfrm>
            <a:off x="3600067" y="3593142"/>
            <a:ext cx="4307141" cy="2369231"/>
          </a:xfrm>
          <a:prstGeom prst="rect">
            <a:avLst/>
          </a:prstGeom>
          <a:ln>
            <a:noFill/>
          </a:ln>
          <a:effectLst>
            <a:softEdge rad="112500"/>
          </a:effectLst>
        </p:spPr>
      </p:pic>
      <p:pic>
        <p:nvPicPr>
          <p:cNvPr id="11" name="Imagen 10"/>
          <p:cNvPicPr>
            <a:picLocks noChangeAspect="1"/>
          </p:cNvPicPr>
          <p:nvPr/>
        </p:nvPicPr>
        <p:blipFill>
          <a:blip r:embed="rId4"/>
          <a:stretch>
            <a:fillRect/>
          </a:stretch>
        </p:blipFill>
        <p:spPr>
          <a:xfrm>
            <a:off x="9814354" y="0"/>
            <a:ext cx="2377646" cy="585267"/>
          </a:xfrm>
          <a:prstGeom prst="rect">
            <a:avLst/>
          </a:prstGeom>
        </p:spPr>
      </p:pic>
    </p:spTree>
    <p:extLst>
      <p:ext uri="{BB962C8B-B14F-4D97-AF65-F5344CB8AC3E}">
        <p14:creationId xmlns:p14="http://schemas.microsoft.com/office/powerpoint/2010/main" val="3861867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340809" y="2435606"/>
            <a:ext cx="8825658" cy="1391982"/>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2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sp>
        <p:nvSpPr>
          <p:cNvPr id="5" name="Título 1"/>
          <p:cNvSpPr txBox="1">
            <a:spLocks/>
          </p:cNvSpPr>
          <p:nvPr/>
        </p:nvSpPr>
        <p:spPr>
          <a:xfrm>
            <a:off x="1340809" y="4770862"/>
            <a:ext cx="8825658" cy="1594625"/>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2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7" name="Imagen 6"/>
          <p:cNvPicPr>
            <a:picLocks noChangeAspect="1"/>
          </p:cNvPicPr>
          <p:nvPr/>
        </p:nvPicPr>
        <p:blipFill>
          <a:blip r:embed="rId2"/>
          <a:stretch>
            <a:fillRect/>
          </a:stretch>
        </p:blipFill>
        <p:spPr>
          <a:xfrm>
            <a:off x="0" y="16809"/>
            <a:ext cx="1495416" cy="1120615"/>
          </a:xfrm>
          <a:prstGeom prst="rect">
            <a:avLst/>
          </a:prstGeom>
        </p:spPr>
      </p:pic>
      <p:sp>
        <p:nvSpPr>
          <p:cNvPr id="10" name="Título 1"/>
          <p:cNvSpPr txBox="1">
            <a:spLocks/>
          </p:cNvSpPr>
          <p:nvPr/>
        </p:nvSpPr>
        <p:spPr>
          <a:xfrm>
            <a:off x="1495416" y="4757786"/>
            <a:ext cx="8825658" cy="136137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16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11" name="Imagen 10"/>
          <p:cNvPicPr>
            <a:picLocks noChangeAspect="1"/>
          </p:cNvPicPr>
          <p:nvPr/>
        </p:nvPicPr>
        <p:blipFill>
          <a:blip r:embed="rId3"/>
          <a:stretch>
            <a:fillRect/>
          </a:stretch>
        </p:blipFill>
        <p:spPr>
          <a:xfrm>
            <a:off x="9814354" y="0"/>
            <a:ext cx="2377646" cy="585267"/>
          </a:xfrm>
          <a:prstGeom prst="rect">
            <a:avLst/>
          </a:prstGeom>
        </p:spPr>
      </p:pic>
      <p:pic>
        <p:nvPicPr>
          <p:cNvPr id="13" name="Imagen 12"/>
          <p:cNvPicPr>
            <a:picLocks noChangeAspect="1"/>
          </p:cNvPicPr>
          <p:nvPr/>
        </p:nvPicPr>
        <p:blipFill>
          <a:blip r:embed="rId4"/>
          <a:stretch>
            <a:fillRect/>
          </a:stretch>
        </p:blipFill>
        <p:spPr>
          <a:xfrm>
            <a:off x="4505103" y="1457050"/>
            <a:ext cx="3181794" cy="3943900"/>
          </a:xfrm>
          <a:prstGeom prst="rect">
            <a:avLst/>
          </a:prstGeom>
        </p:spPr>
      </p:pic>
    </p:spTree>
    <p:extLst>
      <p:ext uri="{BB962C8B-B14F-4D97-AF65-F5344CB8AC3E}">
        <p14:creationId xmlns:p14="http://schemas.microsoft.com/office/powerpoint/2010/main" val="4279558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340809" y="2435606"/>
            <a:ext cx="8825658" cy="1065878"/>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2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sp>
        <p:nvSpPr>
          <p:cNvPr id="5" name="Título 1"/>
          <p:cNvSpPr txBox="1">
            <a:spLocks/>
          </p:cNvSpPr>
          <p:nvPr/>
        </p:nvSpPr>
        <p:spPr>
          <a:xfrm>
            <a:off x="1340809" y="4770862"/>
            <a:ext cx="8825658" cy="1594625"/>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es-PA" sz="2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7" name="Imagen 6"/>
          <p:cNvPicPr>
            <a:picLocks noChangeAspect="1"/>
          </p:cNvPicPr>
          <p:nvPr/>
        </p:nvPicPr>
        <p:blipFill>
          <a:blip r:embed="rId2"/>
          <a:stretch>
            <a:fillRect/>
          </a:stretch>
        </p:blipFill>
        <p:spPr>
          <a:xfrm>
            <a:off x="0" y="16809"/>
            <a:ext cx="1495416" cy="1120615"/>
          </a:xfrm>
          <a:prstGeom prst="rect">
            <a:avLst/>
          </a:prstGeom>
        </p:spPr>
      </p:pic>
      <p:sp>
        <p:nvSpPr>
          <p:cNvPr id="10" name="Título 1"/>
          <p:cNvSpPr txBox="1">
            <a:spLocks/>
          </p:cNvSpPr>
          <p:nvPr/>
        </p:nvSpPr>
        <p:spPr>
          <a:xfrm>
            <a:off x="1881958" y="4965169"/>
            <a:ext cx="8825658" cy="589994"/>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just"/>
            <a:r>
              <a:rPr lang="es-PA" sz="1600" dirty="0">
                <a:ln w="0"/>
                <a:solidFill>
                  <a:schemeClr val="tx1"/>
                </a:solidFill>
                <a:effectLst>
                  <a:outerShdw blurRad="38100" dist="19050" dir="2700000" algn="tl" rotWithShape="0">
                    <a:schemeClr val="dk1">
                      <a:alpha val="40000"/>
                    </a:schemeClr>
                  </a:outerShdw>
                </a:effectLst>
              </a:rPr>
              <a:t>https://www.drarmandopozoortega.com/reproduccion-asistida/congelacion-de-ovulos</a:t>
            </a:r>
            <a:r>
              <a:rPr lang="es-PA" sz="1600" dirty="0">
                <a:solidFill>
                  <a:srgbClr val="EBEBEB"/>
                </a:solidFill>
              </a:rPr>
              <a:t>/</a:t>
            </a:r>
            <a:endParaRPr kumimoji="0" lang="es-PA" sz="1600" i="0" u="none" strike="noStrike" kern="1200" cap="none" spc="0" normalizeH="0" baseline="0" noProof="0" dirty="0">
              <a:ln>
                <a:noFill/>
              </a:ln>
              <a:solidFill>
                <a:srgbClr val="EBEBEB"/>
              </a:solidFill>
              <a:effectLst/>
              <a:uLnTx/>
              <a:uFillTx/>
              <a:latin typeface="Century Gothic" panose="020B0502020202020204"/>
            </a:endParaRPr>
          </a:p>
        </p:txBody>
      </p:sp>
      <p:sp>
        <p:nvSpPr>
          <p:cNvPr id="2" name="Rectángulo 1"/>
          <p:cNvSpPr/>
          <p:nvPr/>
        </p:nvSpPr>
        <p:spPr>
          <a:xfrm>
            <a:off x="1881958" y="1686333"/>
            <a:ext cx="7992082" cy="584775"/>
          </a:xfrm>
          <a:prstGeom prst="rect">
            <a:avLst/>
          </a:prstGeom>
        </p:spPr>
        <p:txBody>
          <a:bodyPr wrap="square">
            <a:spAutoFit/>
          </a:bodyPr>
          <a:lstStyle/>
          <a:p>
            <a:r>
              <a:rPr lang="es-PA" sz="1600" dirty="0"/>
              <a:t>https://ginecologoplayadelcarmen.com.mx/fertilizacion-in-vitro-en-playa-del-carmen/</a:t>
            </a:r>
          </a:p>
        </p:txBody>
      </p:sp>
      <p:sp>
        <p:nvSpPr>
          <p:cNvPr id="12" name="Rectángulo 11"/>
          <p:cNvSpPr/>
          <p:nvPr/>
        </p:nvSpPr>
        <p:spPr>
          <a:xfrm>
            <a:off x="1881958" y="2300104"/>
            <a:ext cx="8129902" cy="584775"/>
          </a:xfrm>
          <a:prstGeom prst="rect">
            <a:avLst/>
          </a:prstGeom>
        </p:spPr>
        <p:txBody>
          <a:bodyPr wrap="square">
            <a:spAutoFit/>
          </a:bodyPr>
          <a:lstStyle/>
          <a:p>
            <a:r>
              <a:rPr lang="es-PA" sz="1600" dirty="0"/>
              <a:t>https://cuidateplus.marca.com/reproduccion/fertilidad/diccionario/conservacion-ovulos.html</a:t>
            </a:r>
          </a:p>
        </p:txBody>
      </p:sp>
      <p:sp>
        <p:nvSpPr>
          <p:cNvPr id="13" name="Rectángulo 12"/>
          <p:cNvSpPr/>
          <p:nvPr/>
        </p:nvSpPr>
        <p:spPr>
          <a:xfrm>
            <a:off x="1881958" y="3020381"/>
            <a:ext cx="8284509" cy="830997"/>
          </a:xfrm>
          <a:prstGeom prst="rect">
            <a:avLst/>
          </a:prstGeom>
        </p:spPr>
        <p:txBody>
          <a:bodyPr wrap="square">
            <a:spAutoFit/>
          </a:bodyPr>
          <a:lstStyle/>
          <a:p>
            <a:r>
              <a:rPr lang="es-PA" sz="1600" dirty="0"/>
              <a:t>https://www.google.com/search?q=extracci%C3%B3n+de+%C3%B3vulos&amp;source=lnms&amp;tbm=isch&amp;sa=X&amp;ved=2ahUKEwiCovnO3uX8AhUnSzABHbcgCkEQ_AUoAXoECAEQAw&amp;biw=1627&amp;bih=746&amp;dpr=0.98#imgrc=nCcjjx3FVSL2TM</a:t>
            </a:r>
          </a:p>
        </p:txBody>
      </p:sp>
      <p:sp>
        <p:nvSpPr>
          <p:cNvPr id="14" name="Rectángulo 13"/>
          <p:cNvSpPr/>
          <p:nvPr/>
        </p:nvSpPr>
        <p:spPr>
          <a:xfrm>
            <a:off x="1881958" y="3992775"/>
            <a:ext cx="8226257" cy="830997"/>
          </a:xfrm>
          <a:prstGeom prst="rect">
            <a:avLst/>
          </a:prstGeom>
        </p:spPr>
        <p:txBody>
          <a:bodyPr wrap="square">
            <a:spAutoFit/>
          </a:bodyPr>
          <a:lstStyle/>
          <a:p>
            <a:r>
              <a:rPr lang="es-PA" sz="1600" dirty="0"/>
              <a:t>https://es.123rf.com/photo_120609192_fertilizaci%C3%B3n-in-vitro-uni%C3%B3n-de-%C3%B3vulos-y-espermatozoides-humanos-en-el-interior-del-vaso-de-precipit.html</a:t>
            </a:r>
          </a:p>
        </p:txBody>
      </p:sp>
      <p:sp>
        <p:nvSpPr>
          <p:cNvPr id="15" name="Rectángulo 14"/>
          <p:cNvSpPr/>
          <p:nvPr/>
        </p:nvSpPr>
        <p:spPr>
          <a:xfrm>
            <a:off x="1881958" y="1218788"/>
            <a:ext cx="7992082" cy="338554"/>
          </a:xfrm>
          <a:prstGeom prst="rect">
            <a:avLst/>
          </a:prstGeom>
        </p:spPr>
        <p:txBody>
          <a:bodyPr wrap="square">
            <a:spAutoFit/>
          </a:bodyPr>
          <a:lstStyle/>
          <a:p>
            <a:r>
              <a:rPr lang="es-PA" sz="1600" dirty="0" smtClean="0"/>
              <a:t>IMAGINA Revista de Ciencia y Tecnología e Innovación - SENACYT</a:t>
            </a:r>
            <a:endParaRPr lang="es-PA" sz="1600" dirty="0"/>
          </a:p>
        </p:txBody>
      </p:sp>
    </p:spTree>
    <p:extLst>
      <p:ext uri="{BB962C8B-B14F-4D97-AF65-F5344CB8AC3E}">
        <p14:creationId xmlns:p14="http://schemas.microsoft.com/office/powerpoint/2010/main" val="1066458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317</TotalTime>
  <Words>779</Words>
  <Application>Microsoft Office PowerPoint</Application>
  <PresentationFormat>Panorámica</PresentationFormat>
  <Paragraphs>20</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Century Gothic</vt:lpstr>
      <vt:lpstr>Wingdings 3</vt:lpstr>
      <vt:lpstr>Espiral</vt:lpstr>
      <vt:lpstr>Maternidad bajo cero</vt:lpstr>
      <vt:lpstr>La congelación o vitrificación de óvulos es una técnica que desde 2012 no es considerada como ‘’experimental’’ por la Sociedad Americana de Medicina Reproductiva. Sin embargo, la organización advirtió que esta podría dar a las mujeres falsas esperanzas y fomentar la postergación de la maternidad. </vt:lpstr>
      <vt:lpstr>PROCEDIMIENTO</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Cataratas, un trastorno curable</dc:title>
  <dc:creator>Lourdes barreno</dc:creator>
  <cp:lastModifiedBy>Lourdes barreno</cp:lastModifiedBy>
  <cp:revision>27</cp:revision>
  <dcterms:created xsi:type="dcterms:W3CDTF">2023-01-26T13:39:24Z</dcterms:created>
  <dcterms:modified xsi:type="dcterms:W3CDTF">2023-02-03T17:17:00Z</dcterms:modified>
</cp:coreProperties>
</file>