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5" r:id="rId5"/>
    <p:sldId id="259" r:id="rId6"/>
    <p:sldId id="260" r:id="rId7"/>
    <p:sldId id="261" r:id="rId8"/>
    <p:sldId id="262" r:id="rId9"/>
    <p:sldId id="263" r:id="rId10"/>
    <p:sldId id="264" r:id="rId11"/>
    <p:sldId id="266" r:id="rId12"/>
    <p:sldId id="273" r:id="rId13"/>
    <p:sldId id="267" r:id="rId14"/>
    <p:sldId id="268" r:id="rId15"/>
    <p:sldId id="269" r:id="rId16"/>
    <p:sldId id="270" r:id="rId17"/>
    <p:sldId id="271" r:id="rId18"/>
    <p:sldId id="272" r:id="rId1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CC"/>
    <a:srgbClr val="FFFF66"/>
    <a:srgbClr val="CC9900"/>
    <a:srgbClr val="FF9933"/>
    <a:srgbClr val="00FFFF"/>
    <a:srgbClr val="CC3300"/>
    <a:srgbClr val="993366"/>
    <a:srgbClr val="FFC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94660"/>
  </p:normalViewPr>
  <p:slideViewPr>
    <p:cSldViewPr>
      <p:cViewPr varScale="1">
        <p:scale>
          <a:sx n="50" d="100"/>
          <a:sy n="50" d="100"/>
        </p:scale>
        <p:origin x="-129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F6A9C-6081-4AB9-A1BD-3FB6B8968787}" type="datetimeFigureOut">
              <a:rPr lang="es-PA" smtClean="0"/>
              <a:pPr/>
              <a:t>13/07/12</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BB007-F177-44A3-8313-3AF08873109F}" type="slidenum">
              <a:rPr lang="es-PA" smtClean="0"/>
              <a:pPr/>
              <a:t>‹Nº›</a:t>
            </a:fld>
            <a:endParaRPr lang="es-PA"/>
          </a:p>
        </p:txBody>
      </p:sp>
    </p:spTree>
    <p:extLst>
      <p:ext uri="{BB962C8B-B14F-4D97-AF65-F5344CB8AC3E}">
        <p14:creationId xmlns:p14="http://schemas.microsoft.com/office/powerpoint/2010/main" val="92893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3E8BB007-F177-44A3-8313-3AF08873109F}" type="slidenum">
              <a:rPr lang="es-PA" smtClean="0"/>
              <a:pPr/>
              <a:t>1</a:t>
            </a:fld>
            <a:endParaRPr lang="es-PA"/>
          </a:p>
        </p:txBody>
      </p:sp>
    </p:spTree>
    <p:extLst>
      <p:ext uri="{BB962C8B-B14F-4D97-AF65-F5344CB8AC3E}">
        <p14:creationId xmlns:p14="http://schemas.microsoft.com/office/powerpoint/2010/main" val="268448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2" name="1 Marcador de pie de página"/>
          <p:cNvSpPr>
            <a:spLocks noGrp="1"/>
          </p:cNvSpPr>
          <p:nvPr>
            <p:ph type="ftr" sz="quarter" idx="11"/>
          </p:nvPr>
        </p:nvSpPr>
        <p:spPr/>
        <p:txBody>
          <a:bodyPr/>
          <a:lstStyle/>
          <a:p>
            <a:endParaRPr lang="es-PA"/>
          </a:p>
        </p:txBody>
      </p:sp>
      <p:sp>
        <p:nvSpPr>
          <p:cNvPr id="15" name="14 Marcador de número de diapositiva"/>
          <p:cNvSpPr>
            <a:spLocks noGrp="1"/>
          </p:cNvSpPr>
          <p:nvPr>
            <p:ph type="sldNum" sz="quarter" idx="12"/>
          </p:nvPr>
        </p:nvSpPr>
        <p:spPr>
          <a:xfrm>
            <a:off x="8229600" y="6473952"/>
            <a:ext cx="758952" cy="246888"/>
          </a:xfrm>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19" name="18 Marcador de pie de página"/>
          <p:cNvSpPr>
            <a:spLocks noGrp="1"/>
          </p:cNvSpPr>
          <p:nvPr>
            <p:ph type="ftr" sz="quarter" idx="11"/>
          </p:nvPr>
        </p:nvSpPr>
        <p:spPr>
          <a:xfrm>
            <a:off x="3581400" y="76200"/>
            <a:ext cx="2895600" cy="288925"/>
          </a:xfrm>
        </p:spPr>
        <p:txBody>
          <a:bodyPr/>
          <a:lstStyle/>
          <a:p>
            <a:endParaRPr lang="es-PA"/>
          </a:p>
        </p:txBody>
      </p:sp>
      <p:sp>
        <p:nvSpPr>
          <p:cNvPr id="16" name="15 Marcador de número de diapositiva"/>
          <p:cNvSpPr>
            <a:spLocks noGrp="1"/>
          </p:cNvSpPr>
          <p:nvPr>
            <p:ph type="sldNum" sz="quarter" idx="12"/>
          </p:nvPr>
        </p:nvSpPr>
        <p:spPr>
          <a:xfrm>
            <a:off x="8229600" y="6473952"/>
            <a:ext cx="758952" cy="246888"/>
          </a:xfrm>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11" name="10 Marcador de pie de página"/>
          <p:cNvSpPr>
            <a:spLocks noGrp="1"/>
          </p:cNvSpPr>
          <p:nvPr>
            <p:ph type="ftr" sz="quarter" idx="11"/>
          </p:nvPr>
        </p:nvSpPr>
        <p:spPr/>
        <p:txBody>
          <a:bodyPr/>
          <a:lstStyle/>
          <a:p>
            <a:endParaRPr lang="es-PA"/>
          </a:p>
        </p:txBody>
      </p:sp>
      <p:sp>
        <p:nvSpPr>
          <p:cNvPr id="16" name="15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10" name="9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a:xfrm>
            <a:off x="8229600" y="6477000"/>
            <a:ext cx="762000" cy="246888"/>
          </a:xfrm>
        </p:spPr>
        <p:txBody>
          <a:bodyPr/>
          <a:lstStyle/>
          <a:p>
            <a:fld id="{84992A29-CBB5-4D9F-8202-0D16A9598C5F}" type="slidenum">
              <a:rPr lang="es-PA" smtClean="0"/>
              <a:pPr/>
              <a:t>‹Nº›</a:t>
            </a:fld>
            <a:endParaRPr lang="es-PA"/>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21" name="20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24" name="23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29" name="28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4EE6EEF-D7FF-42BA-88F6-9857EF9C03AA}" type="datetimeFigureOut">
              <a:rPr lang="es-PA" smtClean="0"/>
              <a:pPr/>
              <a:t>13/07/12</a:t>
            </a:fld>
            <a:endParaRPr lang="es-PA"/>
          </a:p>
        </p:txBody>
      </p:sp>
      <p:sp>
        <p:nvSpPr>
          <p:cNvPr id="5" name="4 Marcador de pie de página"/>
          <p:cNvSpPr>
            <a:spLocks noGrp="1"/>
          </p:cNvSpPr>
          <p:nvPr>
            <p:ph type="ftr" sz="quarter" idx="11"/>
          </p:nvPr>
        </p:nvSpPr>
        <p:spPr/>
        <p:txBody>
          <a:bodyPr/>
          <a:lstStyle/>
          <a:p>
            <a:endParaRPr lang="es-PA"/>
          </a:p>
        </p:txBody>
      </p:sp>
      <p:sp>
        <p:nvSpPr>
          <p:cNvPr id="31" name="30 Marcador de número de diapositiva"/>
          <p:cNvSpPr>
            <a:spLocks noGrp="1"/>
          </p:cNvSpPr>
          <p:nvPr>
            <p:ph type="sldNum" sz="quarter" idx="12"/>
          </p:nvPr>
        </p:nvSpPr>
        <p:spPr/>
        <p:txBody>
          <a:bodyPr/>
          <a:lstStyle/>
          <a:p>
            <a:fld id="{84992A29-CBB5-4D9F-8202-0D16A9598C5F}" type="slidenum">
              <a:rPr lang="es-PA" smtClean="0"/>
              <a:pPr/>
              <a:t>‹Nº›</a:t>
            </a:fld>
            <a:endParaRPr lang="es-PA"/>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4EE6EEF-D7FF-42BA-88F6-9857EF9C03AA}" type="datetimeFigureOut">
              <a:rPr lang="es-PA" smtClean="0"/>
              <a:pPr/>
              <a:t>13/07/12</a:t>
            </a:fld>
            <a:endParaRPr lang="es-PA"/>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PA"/>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4992A29-CBB5-4D9F-8202-0D16A9598C5F}" type="slidenum">
              <a:rPr lang="es-PA" smtClean="0"/>
              <a:pPr/>
              <a:t>‹Nº›</a:t>
            </a:fld>
            <a:endParaRPr lang="es-PA"/>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isabelcastillo22@educapanama.edu.pa" TargetMode="External"/><Relationship Id="rId4" Type="http://schemas.openxmlformats.org/officeDocument/2006/relationships/hyperlink" Target="mailto:isabelcastillo10@hot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Presentaci_n_de_Microsoft_PowerPoint1.pptx"/><Relationship Id="rId5" Type="http://schemas.openxmlformats.org/officeDocument/2006/relationships/oleObject" Target="../embeddings/oleObject1.bin"/><Relationship Id="rId4" Type="http://schemas.openxmlformats.org/officeDocument/2006/relationships/hyperlink" Target="MONEDA%20DE%20PANAM&#19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JUEGO%20DE%20LAS%20MONEDAS.ppt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476672"/>
            <a:ext cx="7200800" cy="2016224"/>
          </a:xfrm>
          <a:blipFill>
            <a:blip r:embed="rId3"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a:normAutofit/>
          </a:bodyPr>
          <a:lstStyle/>
          <a:p>
            <a:r>
              <a:rPr lang="es-MX" b="1" i="1" dirty="0">
                <a:solidFill>
                  <a:srgbClr val="FF0000"/>
                </a:solidFill>
                <a:latin typeface="Comic Sans MS" pitchFamily="66" charset="0"/>
              </a:rPr>
              <a:t>J</a:t>
            </a:r>
            <a:r>
              <a:rPr lang="es-MX" b="1" i="1" dirty="0">
                <a:solidFill>
                  <a:srgbClr val="FF0066"/>
                </a:solidFill>
                <a:latin typeface="Comic Sans MS" pitchFamily="66" charset="0"/>
              </a:rPr>
              <a:t>U</a:t>
            </a:r>
            <a:r>
              <a:rPr lang="es-MX" b="1" i="1" dirty="0">
                <a:solidFill>
                  <a:srgbClr val="FF3300"/>
                </a:solidFill>
                <a:latin typeface="Comic Sans MS" pitchFamily="66" charset="0"/>
              </a:rPr>
              <a:t>N</a:t>
            </a:r>
            <a:r>
              <a:rPr lang="es-MX" b="1" i="1" dirty="0">
                <a:solidFill>
                  <a:srgbClr val="FF9933"/>
                </a:solidFill>
                <a:latin typeface="Comic Sans MS" pitchFamily="66" charset="0"/>
              </a:rPr>
              <a:t>T</a:t>
            </a:r>
            <a:r>
              <a:rPr lang="es-MX" b="1" i="1" dirty="0">
                <a:solidFill>
                  <a:srgbClr val="FFFF00"/>
                </a:solidFill>
                <a:latin typeface="Comic Sans MS" pitchFamily="66" charset="0"/>
              </a:rPr>
              <a:t>O</a:t>
            </a:r>
            <a:r>
              <a:rPr lang="es-MX" b="1" i="1" dirty="0">
                <a:solidFill>
                  <a:srgbClr val="92D050"/>
                </a:solidFill>
                <a:latin typeface="Comic Sans MS" pitchFamily="66" charset="0"/>
              </a:rPr>
              <a:t>S </a:t>
            </a:r>
            <a:r>
              <a:rPr lang="es-MX" b="1" i="1" dirty="0">
                <a:solidFill>
                  <a:srgbClr val="00B050"/>
                </a:solidFill>
                <a:latin typeface="Comic Sans MS" pitchFamily="66" charset="0"/>
              </a:rPr>
              <a:t>C</a:t>
            </a:r>
            <a:r>
              <a:rPr lang="es-MX" b="1" i="1" dirty="0">
                <a:solidFill>
                  <a:srgbClr val="0099FF"/>
                </a:solidFill>
                <a:latin typeface="Comic Sans MS" pitchFamily="66" charset="0"/>
              </a:rPr>
              <a:t>O</a:t>
            </a:r>
            <a:r>
              <a:rPr lang="es-MX" b="1" i="1" dirty="0">
                <a:solidFill>
                  <a:srgbClr val="0000FF"/>
                </a:solidFill>
                <a:latin typeface="Comic Sans MS" pitchFamily="66" charset="0"/>
              </a:rPr>
              <a:t>N</a:t>
            </a:r>
            <a:r>
              <a:rPr lang="es-MX" b="1" i="1" dirty="0">
                <a:solidFill>
                  <a:srgbClr val="7030A0"/>
                </a:solidFill>
                <a:latin typeface="Comic Sans MS" pitchFamily="66" charset="0"/>
              </a:rPr>
              <a:t>O</a:t>
            </a:r>
            <a:r>
              <a:rPr lang="es-MX" b="1" i="1" dirty="0">
                <a:solidFill>
                  <a:srgbClr val="9966FF"/>
                </a:solidFill>
                <a:latin typeface="Comic Sans MS" pitchFamily="66" charset="0"/>
              </a:rPr>
              <a:t>Z</a:t>
            </a:r>
            <a:r>
              <a:rPr lang="es-MX" b="1" i="1" dirty="0">
                <a:solidFill>
                  <a:srgbClr val="FF0000"/>
                </a:solidFill>
                <a:latin typeface="Comic Sans MS" pitchFamily="66" charset="0"/>
              </a:rPr>
              <a:t>C</a:t>
            </a:r>
            <a:r>
              <a:rPr lang="es-MX" b="1" i="1" dirty="0">
                <a:solidFill>
                  <a:srgbClr val="FF33CC"/>
                </a:solidFill>
                <a:latin typeface="Comic Sans MS" pitchFamily="66" charset="0"/>
              </a:rPr>
              <a:t>A</a:t>
            </a:r>
            <a:r>
              <a:rPr lang="es-MX" b="1" i="1" dirty="0">
                <a:solidFill>
                  <a:srgbClr val="FF3300"/>
                </a:solidFill>
                <a:latin typeface="Comic Sans MS" pitchFamily="66" charset="0"/>
              </a:rPr>
              <a:t>M</a:t>
            </a:r>
            <a:r>
              <a:rPr lang="es-MX" b="1" i="1" dirty="0">
                <a:solidFill>
                  <a:srgbClr val="FF9933"/>
                </a:solidFill>
                <a:latin typeface="Comic Sans MS" pitchFamily="66" charset="0"/>
              </a:rPr>
              <a:t>O</a:t>
            </a:r>
            <a:r>
              <a:rPr lang="es-MX" b="1" i="1" dirty="0">
                <a:solidFill>
                  <a:srgbClr val="FFFF00"/>
                </a:solidFill>
                <a:latin typeface="Comic Sans MS" pitchFamily="66" charset="0"/>
              </a:rPr>
              <a:t>S</a:t>
            </a:r>
            <a:r>
              <a:rPr lang="es-MX" b="1" i="1" dirty="0">
                <a:latin typeface="Comic Sans MS" pitchFamily="66" charset="0"/>
              </a:rPr>
              <a:t> </a:t>
            </a:r>
            <a:r>
              <a:rPr lang="es-MX" b="1" i="1" dirty="0">
                <a:solidFill>
                  <a:srgbClr val="00FF00"/>
                </a:solidFill>
                <a:latin typeface="Comic Sans MS" pitchFamily="66" charset="0"/>
              </a:rPr>
              <a:t>L</a:t>
            </a:r>
            <a:r>
              <a:rPr lang="es-MX" b="1" i="1" dirty="0">
                <a:solidFill>
                  <a:srgbClr val="006600"/>
                </a:solidFill>
                <a:latin typeface="Comic Sans MS" pitchFamily="66" charset="0"/>
              </a:rPr>
              <a:t>A</a:t>
            </a:r>
            <a:r>
              <a:rPr lang="es-MX" b="1" i="1" dirty="0">
                <a:solidFill>
                  <a:srgbClr val="00CCFF"/>
                </a:solidFill>
                <a:latin typeface="Comic Sans MS" pitchFamily="66" charset="0"/>
              </a:rPr>
              <a:t>S</a:t>
            </a:r>
            <a:r>
              <a:rPr lang="es-MX" b="1" i="1" dirty="0">
                <a:latin typeface="Comic Sans MS" pitchFamily="66" charset="0"/>
              </a:rPr>
              <a:t>  </a:t>
            </a:r>
            <a:r>
              <a:rPr lang="es-MX" b="1" i="1" dirty="0">
                <a:solidFill>
                  <a:srgbClr val="0000CC"/>
                </a:solidFill>
                <a:latin typeface="Comic Sans MS" pitchFamily="66" charset="0"/>
              </a:rPr>
              <a:t>F</a:t>
            </a:r>
            <a:r>
              <a:rPr lang="es-MX" b="1" i="1" dirty="0">
                <a:solidFill>
                  <a:srgbClr val="9900FF"/>
                </a:solidFill>
                <a:latin typeface="Comic Sans MS" pitchFamily="66" charset="0"/>
              </a:rPr>
              <a:t>R</a:t>
            </a:r>
            <a:r>
              <a:rPr lang="es-MX" b="1" i="1" dirty="0">
                <a:solidFill>
                  <a:srgbClr val="9966FF"/>
                </a:solidFill>
                <a:latin typeface="Comic Sans MS" pitchFamily="66" charset="0"/>
              </a:rPr>
              <a:t>A</a:t>
            </a:r>
            <a:r>
              <a:rPr lang="es-MX" b="1" i="1" dirty="0">
                <a:solidFill>
                  <a:srgbClr val="FF0000"/>
                </a:solidFill>
                <a:latin typeface="Comic Sans MS" pitchFamily="66" charset="0"/>
              </a:rPr>
              <a:t>C</a:t>
            </a:r>
            <a:r>
              <a:rPr lang="es-MX" b="1" i="1" dirty="0">
                <a:solidFill>
                  <a:srgbClr val="FF33CC"/>
                </a:solidFill>
                <a:latin typeface="Comic Sans MS" pitchFamily="66" charset="0"/>
              </a:rPr>
              <a:t>C</a:t>
            </a:r>
            <a:r>
              <a:rPr lang="es-MX" b="1" i="1" dirty="0">
                <a:solidFill>
                  <a:srgbClr val="FF5050"/>
                </a:solidFill>
                <a:latin typeface="Comic Sans MS" pitchFamily="66" charset="0"/>
              </a:rPr>
              <a:t>I</a:t>
            </a:r>
            <a:r>
              <a:rPr lang="es-MX" b="1" i="1" dirty="0">
                <a:solidFill>
                  <a:srgbClr val="FF9933"/>
                </a:solidFill>
                <a:latin typeface="Comic Sans MS" pitchFamily="66" charset="0"/>
              </a:rPr>
              <a:t>O</a:t>
            </a:r>
            <a:r>
              <a:rPr lang="es-MX" b="1" i="1" dirty="0">
                <a:solidFill>
                  <a:srgbClr val="FFFF00"/>
                </a:solidFill>
                <a:latin typeface="Comic Sans MS" pitchFamily="66" charset="0"/>
              </a:rPr>
              <a:t>N</a:t>
            </a:r>
            <a:r>
              <a:rPr lang="es-MX" b="1" i="1" dirty="0">
                <a:solidFill>
                  <a:srgbClr val="00FF00"/>
                </a:solidFill>
                <a:latin typeface="Comic Sans MS" pitchFamily="66" charset="0"/>
              </a:rPr>
              <a:t>E</a:t>
            </a:r>
            <a:r>
              <a:rPr lang="es-MX" b="1" i="1" dirty="0">
                <a:solidFill>
                  <a:srgbClr val="006600"/>
                </a:solidFill>
                <a:latin typeface="Comic Sans MS" pitchFamily="66" charset="0"/>
              </a:rPr>
              <a:t>S</a:t>
            </a:r>
            <a:r>
              <a:rPr lang="es-MX" b="1" i="1" dirty="0">
                <a:latin typeface="Comic Sans MS" pitchFamily="66" charset="0"/>
              </a:rPr>
              <a:t> </a:t>
            </a:r>
            <a:r>
              <a:rPr lang="es-MX" b="1" i="1" dirty="0">
                <a:solidFill>
                  <a:srgbClr val="00FFFF"/>
                </a:solidFill>
                <a:latin typeface="Comic Sans MS" pitchFamily="66" charset="0"/>
              </a:rPr>
              <a:t>D</a:t>
            </a:r>
            <a:r>
              <a:rPr lang="es-MX" b="1" i="1" dirty="0">
                <a:solidFill>
                  <a:srgbClr val="0066CC"/>
                </a:solidFill>
                <a:latin typeface="Comic Sans MS" pitchFamily="66" charset="0"/>
              </a:rPr>
              <a:t>E</a:t>
            </a:r>
            <a:r>
              <a:rPr lang="es-MX" b="1" i="1" dirty="0">
                <a:latin typeface="Comic Sans MS" pitchFamily="66" charset="0"/>
              </a:rPr>
              <a:t> </a:t>
            </a:r>
            <a:r>
              <a:rPr lang="es-MX" b="1" i="1" dirty="0">
                <a:solidFill>
                  <a:srgbClr val="CC00FF"/>
                </a:solidFill>
                <a:latin typeface="Comic Sans MS" pitchFamily="66" charset="0"/>
              </a:rPr>
              <a:t>L</a:t>
            </a:r>
            <a:r>
              <a:rPr lang="es-MX" b="1" i="1" dirty="0">
                <a:solidFill>
                  <a:srgbClr val="9966FF"/>
                </a:solidFill>
                <a:latin typeface="Comic Sans MS" pitchFamily="66" charset="0"/>
              </a:rPr>
              <a:t>A</a:t>
            </a:r>
            <a:r>
              <a:rPr lang="es-MX" b="1" i="1" dirty="0">
                <a:latin typeface="Comic Sans MS" pitchFamily="66" charset="0"/>
              </a:rPr>
              <a:t> </a:t>
            </a:r>
            <a:r>
              <a:rPr lang="es-MX" b="1" i="1" dirty="0">
                <a:solidFill>
                  <a:srgbClr val="FF0066"/>
                </a:solidFill>
                <a:latin typeface="Comic Sans MS" pitchFamily="66" charset="0"/>
              </a:rPr>
              <a:t>M</a:t>
            </a:r>
            <a:r>
              <a:rPr lang="es-MX" b="1" i="1" dirty="0">
                <a:solidFill>
                  <a:srgbClr val="FF33CC"/>
                </a:solidFill>
                <a:latin typeface="Comic Sans MS" pitchFamily="66" charset="0"/>
              </a:rPr>
              <a:t>O</a:t>
            </a:r>
            <a:r>
              <a:rPr lang="es-MX" b="1" i="1" dirty="0">
                <a:solidFill>
                  <a:srgbClr val="FF3300"/>
                </a:solidFill>
                <a:latin typeface="Comic Sans MS" pitchFamily="66" charset="0"/>
              </a:rPr>
              <a:t>N</a:t>
            </a:r>
            <a:r>
              <a:rPr lang="es-MX" b="1" i="1" dirty="0">
                <a:solidFill>
                  <a:schemeClr val="accent6">
                    <a:lumMod val="75000"/>
                  </a:schemeClr>
                </a:solidFill>
                <a:latin typeface="Comic Sans MS" pitchFamily="66" charset="0"/>
              </a:rPr>
              <a:t>E</a:t>
            </a:r>
            <a:r>
              <a:rPr lang="es-MX" b="1" i="1" dirty="0">
                <a:solidFill>
                  <a:srgbClr val="FFFF00"/>
                </a:solidFill>
                <a:latin typeface="Comic Sans MS" pitchFamily="66" charset="0"/>
              </a:rPr>
              <a:t>D</a:t>
            </a:r>
            <a:r>
              <a:rPr lang="es-MX" b="1" i="1" dirty="0">
                <a:solidFill>
                  <a:srgbClr val="92D050"/>
                </a:solidFill>
                <a:latin typeface="Comic Sans MS" pitchFamily="66" charset="0"/>
              </a:rPr>
              <a:t>A</a:t>
            </a:r>
            <a:r>
              <a:rPr lang="es-MX" b="1" i="1" dirty="0">
                <a:latin typeface="Comic Sans MS" pitchFamily="66" charset="0"/>
              </a:rPr>
              <a:t> </a:t>
            </a:r>
            <a:r>
              <a:rPr lang="es-MX" b="1" i="1" dirty="0">
                <a:solidFill>
                  <a:srgbClr val="006600"/>
                </a:solidFill>
                <a:latin typeface="Comic Sans MS" pitchFamily="66" charset="0"/>
              </a:rPr>
              <a:t>D</a:t>
            </a:r>
            <a:r>
              <a:rPr lang="es-MX" b="1" i="1" dirty="0">
                <a:solidFill>
                  <a:srgbClr val="00B0F0"/>
                </a:solidFill>
                <a:latin typeface="Comic Sans MS" pitchFamily="66" charset="0"/>
              </a:rPr>
              <a:t>E</a:t>
            </a:r>
            <a:r>
              <a:rPr lang="es-MX" b="1" i="1" dirty="0">
                <a:latin typeface="Comic Sans MS" pitchFamily="66" charset="0"/>
              </a:rPr>
              <a:t> </a:t>
            </a:r>
            <a:r>
              <a:rPr lang="es-MX" b="1" i="1" dirty="0" smtClean="0">
                <a:solidFill>
                  <a:srgbClr val="0000CC"/>
                </a:solidFill>
                <a:latin typeface="Comic Sans MS" pitchFamily="66" charset="0"/>
              </a:rPr>
              <a:t>P</a:t>
            </a:r>
            <a:r>
              <a:rPr lang="es-MX" b="1" i="1" dirty="0" smtClean="0">
                <a:solidFill>
                  <a:srgbClr val="7030A0"/>
                </a:solidFill>
                <a:latin typeface="Comic Sans MS" pitchFamily="66" charset="0"/>
              </a:rPr>
              <a:t>A</a:t>
            </a:r>
            <a:r>
              <a:rPr lang="es-MX" b="1" i="1" dirty="0" smtClean="0">
                <a:solidFill>
                  <a:srgbClr val="9966FF"/>
                </a:solidFill>
                <a:latin typeface="Comic Sans MS" pitchFamily="66" charset="0"/>
              </a:rPr>
              <a:t>N</a:t>
            </a:r>
            <a:r>
              <a:rPr lang="es-MX" b="1" i="1" dirty="0" smtClean="0">
                <a:solidFill>
                  <a:srgbClr val="FF0066"/>
                </a:solidFill>
                <a:latin typeface="Comic Sans MS" pitchFamily="66" charset="0"/>
              </a:rPr>
              <a:t>A</a:t>
            </a:r>
            <a:r>
              <a:rPr lang="es-MX" b="1" i="1" dirty="0" smtClean="0">
                <a:solidFill>
                  <a:schemeClr val="accent6">
                    <a:lumMod val="75000"/>
                  </a:schemeClr>
                </a:solidFill>
                <a:latin typeface="Comic Sans MS" pitchFamily="66" charset="0"/>
              </a:rPr>
              <a:t>M</a:t>
            </a:r>
            <a:r>
              <a:rPr lang="es-MX" b="1" i="1" dirty="0" smtClean="0">
                <a:solidFill>
                  <a:srgbClr val="FFFF00"/>
                </a:solidFill>
                <a:latin typeface="Comic Sans MS" pitchFamily="66" charset="0"/>
              </a:rPr>
              <a:t>Á</a:t>
            </a:r>
            <a:r>
              <a:rPr lang="es-MX" b="1" i="1" dirty="0">
                <a:solidFill>
                  <a:srgbClr val="006600"/>
                </a:solidFill>
                <a:latin typeface="Comic Sans MS" pitchFamily="66" charset="0"/>
              </a:rPr>
              <a:t>.</a:t>
            </a:r>
            <a:endParaRPr lang="es-PA" b="1" dirty="0">
              <a:solidFill>
                <a:srgbClr val="006600"/>
              </a:solidFill>
              <a:latin typeface="Comic Sans MS" pitchFamily="66" charset="0"/>
            </a:endParaRPr>
          </a:p>
        </p:txBody>
      </p:sp>
      <p:sp>
        <p:nvSpPr>
          <p:cNvPr id="3" name="2 Subtítulo"/>
          <p:cNvSpPr>
            <a:spLocks noGrp="1"/>
          </p:cNvSpPr>
          <p:nvPr>
            <p:ph type="subTitle" idx="1"/>
          </p:nvPr>
        </p:nvSpPr>
        <p:spPr>
          <a:xfrm>
            <a:off x="971600" y="3068960"/>
            <a:ext cx="7200800" cy="3240360"/>
          </a:xfrm>
          <a:blipFill>
            <a:blip r:embed="rId3"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s-MX" sz="3800" b="1" dirty="0" smtClean="0">
                <a:solidFill>
                  <a:srgbClr val="9933FF"/>
                </a:solidFill>
                <a:effectLst>
                  <a:glow rad="101600">
                    <a:schemeClr val="accent1">
                      <a:satMod val="175000"/>
                      <a:alpha val="40000"/>
                    </a:schemeClr>
                  </a:glow>
                </a:effectLst>
                <a:latin typeface="Comic Sans MS" pitchFamily="66" charset="0"/>
              </a:rPr>
              <a:t>Actividad De aprendizaje para: I grado</a:t>
            </a:r>
          </a:p>
          <a:p>
            <a:endParaRPr lang="es-MX" b="1" dirty="0">
              <a:effectLst>
                <a:glow rad="101600">
                  <a:schemeClr val="accent1">
                    <a:satMod val="175000"/>
                    <a:alpha val="40000"/>
                  </a:schemeClr>
                </a:glow>
              </a:effectLst>
              <a:latin typeface="Comic Sans MS" pitchFamily="66" charset="0"/>
            </a:endParaRPr>
          </a:p>
          <a:p>
            <a:endParaRPr lang="es-MX" b="1" dirty="0" smtClean="0">
              <a:effectLst>
                <a:glow rad="139700">
                  <a:schemeClr val="accent5">
                    <a:satMod val="175000"/>
                    <a:alpha val="40000"/>
                  </a:schemeClr>
                </a:glow>
              </a:effectLst>
              <a:latin typeface="Comic Sans MS" pitchFamily="66" charset="0"/>
            </a:endParaRPr>
          </a:p>
          <a:p>
            <a:r>
              <a:rPr lang="es-MX" b="1" dirty="0" smtClean="0">
                <a:solidFill>
                  <a:srgbClr val="FF0066"/>
                </a:solidFill>
                <a:effectLst>
                  <a:glow rad="101600">
                    <a:schemeClr val="accent1">
                      <a:satMod val="175000"/>
                      <a:alpha val="40000"/>
                    </a:schemeClr>
                  </a:glow>
                </a:effectLst>
                <a:latin typeface="Comic Sans MS" pitchFamily="66" charset="0"/>
              </a:rPr>
              <a:t>Autor(a</a:t>
            </a:r>
            <a:r>
              <a:rPr lang="es-MX" b="1" dirty="0">
                <a:solidFill>
                  <a:srgbClr val="FF0066"/>
                </a:solidFill>
                <a:effectLst>
                  <a:glow rad="101600">
                    <a:schemeClr val="accent1">
                      <a:satMod val="175000"/>
                      <a:alpha val="40000"/>
                    </a:schemeClr>
                  </a:glow>
                </a:effectLst>
                <a:latin typeface="Comic Sans MS" pitchFamily="66" charset="0"/>
              </a:rPr>
              <a:t>): ISABEL CECILIA CASTILLO NORATO</a:t>
            </a:r>
            <a:r>
              <a:rPr lang="es-MX" b="1" dirty="0" smtClean="0">
                <a:solidFill>
                  <a:srgbClr val="FF0066"/>
                </a:solidFill>
                <a:effectLst>
                  <a:glow rad="101600">
                    <a:schemeClr val="accent1">
                      <a:satMod val="175000"/>
                      <a:alpha val="40000"/>
                    </a:schemeClr>
                  </a:glow>
                </a:effectLst>
                <a:latin typeface="Comic Sans MS" pitchFamily="66" charset="0"/>
              </a:rPr>
              <a:t>.</a:t>
            </a:r>
          </a:p>
          <a:p>
            <a:endParaRPr lang="es-MX" b="1" dirty="0">
              <a:effectLst>
                <a:glow rad="101600">
                  <a:schemeClr val="accent1">
                    <a:satMod val="175000"/>
                    <a:alpha val="40000"/>
                  </a:schemeClr>
                </a:glow>
              </a:effectLst>
              <a:latin typeface="Comic Sans MS" pitchFamily="66" charset="0"/>
            </a:endParaRPr>
          </a:p>
          <a:p>
            <a:endParaRPr lang="es-PA" dirty="0">
              <a:effectLst>
                <a:glow rad="101600">
                  <a:schemeClr val="accent1">
                    <a:satMod val="175000"/>
                    <a:alpha val="40000"/>
                  </a:schemeClr>
                </a:glow>
              </a:effectLst>
              <a:latin typeface="Comic Sans MS" pitchFamily="66" charset="0"/>
            </a:endParaRPr>
          </a:p>
          <a:p>
            <a:r>
              <a:rPr lang="es-MX" u="sng" dirty="0">
                <a:effectLst>
                  <a:glow rad="101600">
                    <a:schemeClr val="accent1">
                      <a:satMod val="175000"/>
                      <a:alpha val="40000"/>
                    </a:schemeClr>
                  </a:glow>
                </a:effectLst>
                <a:latin typeface="Comic Sans MS" pitchFamily="66" charset="0"/>
                <a:hlinkClick r:id="rId4"/>
              </a:rPr>
              <a:t>isabelcastillo10@hotmail.com</a:t>
            </a:r>
            <a:endParaRPr lang="es-PA" dirty="0">
              <a:effectLst>
                <a:glow rad="101600">
                  <a:schemeClr val="accent1">
                    <a:satMod val="175000"/>
                    <a:alpha val="40000"/>
                  </a:schemeClr>
                </a:glow>
              </a:effectLst>
              <a:latin typeface="Comic Sans MS" pitchFamily="66" charset="0"/>
            </a:endParaRPr>
          </a:p>
          <a:p>
            <a:r>
              <a:rPr lang="es-MX" u="sng" dirty="0">
                <a:effectLst>
                  <a:glow rad="101600">
                    <a:schemeClr val="accent1">
                      <a:satMod val="175000"/>
                      <a:alpha val="40000"/>
                    </a:schemeClr>
                  </a:glow>
                </a:effectLst>
                <a:latin typeface="Comic Sans MS" pitchFamily="66" charset="0"/>
                <a:hlinkClick r:id="rId5"/>
              </a:rPr>
              <a:t>isabelcastillo22@educapanama.edu.pa</a:t>
            </a:r>
            <a:endParaRPr lang="es-PA" dirty="0">
              <a:effectLst>
                <a:glow rad="101600">
                  <a:schemeClr val="accent1">
                    <a:satMod val="175000"/>
                    <a:alpha val="40000"/>
                  </a:schemeClr>
                </a:glow>
              </a:effectLst>
              <a:latin typeface="Comic Sans MS" pitchFamily="66" charset="0"/>
            </a:endParaRPr>
          </a:p>
        </p:txBody>
      </p:sp>
    </p:spTree>
    <p:extLst>
      <p:ext uri="{BB962C8B-B14F-4D97-AF65-F5344CB8AC3E}">
        <p14:creationId xmlns:p14="http://schemas.microsoft.com/office/powerpoint/2010/main" val="39558776"/>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4500"/>
                            </p:stCondLst>
                            <p:childTnLst>
                              <p:par>
                                <p:cTn id="13" presetID="35"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2000"/>
                                        <p:tgtEl>
                                          <p:spTgt spid="3">
                                            <p:bg/>
                                          </p:spTgt>
                                        </p:tgtEl>
                                      </p:cBhvr>
                                    </p:animEffect>
                                    <p:anim calcmode="lin" valueType="num">
                                      <p:cBhvr>
                                        <p:cTn id="16" dur="2000" fill="hold"/>
                                        <p:tgtEl>
                                          <p:spTgt spid="3">
                                            <p:bg/>
                                          </p:spTgt>
                                        </p:tgtEl>
                                        <p:attrNameLst>
                                          <p:attrName>style.rotation</p:attrName>
                                        </p:attrNameLst>
                                      </p:cBhvr>
                                      <p:tavLst>
                                        <p:tav tm="0">
                                          <p:val>
                                            <p:fltVal val="720"/>
                                          </p:val>
                                        </p:tav>
                                        <p:tav tm="100000">
                                          <p:val>
                                            <p:fltVal val="0"/>
                                          </p:val>
                                        </p:tav>
                                      </p:tavLst>
                                    </p:anim>
                                    <p:anim calcmode="lin" valueType="num">
                                      <p:cBhvr>
                                        <p:cTn id="17" dur="2000" fill="hold"/>
                                        <p:tgtEl>
                                          <p:spTgt spid="3">
                                            <p:bg/>
                                          </p:spTgt>
                                        </p:tgtEl>
                                        <p:attrNameLst>
                                          <p:attrName>ppt_h</p:attrName>
                                        </p:attrNameLst>
                                      </p:cBhvr>
                                      <p:tavLst>
                                        <p:tav tm="0">
                                          <p:val>
                                            <p:fltVal val="0"/>
                                          </p:val>
                                        </p:tav>
                                        <p:tav tm="100000">
                                          <p:val>
                                            <p:strVal val="#ppt_h"/>
                                          </p:val>
                                        </p:tav>
                                      </p:tavLst>
                                    </p:anim>
                                    <p:anim calcmode="lin" valueType="num">
                                      <p:cBhvr>
                                        <p:cTn id="18" dur="2000" fill="hold"/>
                                        <p:tgtEl>
                                          <p:spTgt spid="3">
                                            <p:bg/>
                                          </p:spTgt>
                                        </p:tgtEl>
                                        <p:attrNameLst>
                                          <p:attrName>ppt_w</p:attrName>
                                        </p:attrNameLst>
                                      </p:cBhvr>
                                      <p:tavLst>
                                        <p:tav tm="0">
                                          <p:val>
                                            <p:fltVal val="0"/>
                                          </p:val>
                                        </p:tav>
                                        <p:tav tm="100000">
                                          <p:val>
                                            <p:strVal val="#ppt_w"/>
                                          </p:val>
                                        </p:tav>
                                      </p:tavLst>
                                    </p:anim>
                                  </p:childTnLst>
                                </p:cTn>
                              </p:par>
                            </p:childTnLst>
                          </p:cTn>
                        </p:par>
                        <p:par>
                          <p:cTn id="19" fill="hold">
                            <p:stCondLst>
                              <p:cond delay="26500"/>
                            </p:stCondLst>
                            <p:childTnLst>
                              <p:par>
                                <p:cTn id="20" presetID="35"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anim calcmode="lin" valueType="num">
                                      <p:cBhvr>
                                        <p:cTn id="23"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6" fill="hold">
                            <p:stCondLst>
                              <p:cond delay="28500"/>
                            </p:stCondLst>
                            <p:childTnLst>
                              <p:par>
                                <p:cTn id="27" presetID="35"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33" fill="hold">
                            <p:stCondLst>
                              <p:cond delay="30500"/>
                            </p:stCondLst>
                            <p:childTnLst>
                              <p:par>
                                <p:cTn id="34" presetID="35"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anim calcmode="lin" valueType="num">
                                      <p:cBhvr>
                                        <p:cTn id="37"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3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par>
                          <p:cTn id="40" fill="hold">
                            <p:stCondLst>
                              <p:cond delay="32500"/>
                            </p:stCondLst>
                            <p:childTnLst>
                              <p:par>
                                <p:cTn id="41" presetID="35"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anim calcmode="lin" valueType="num">
                                      <p:cBhvr>
                                        <p:cTn id="44"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08920"/>
            <a:ext cx="8229600" cy="1143000"/>
          </a:xfrm>
          <a:blipFill>
            <a:blip r:embed="rId2" cstate="print"/>
            <a:tile tx="0" ty="0" sx="100000" sy="100000" flip="none" algn="tl"/>
          </a:blipFill>
          <a:ln w="57150"/>
          <a:scene3d>
            <a:camera prst="isometricRightUp"/>
            <a:lightRig rig="threePt" dir="t"/>
          </a:scene3d>
        </p:spPr>
        <p:style>
          <a:lnRef idx="2">
            <a:schemeClr val="accent6"/>
          </a:lnRef>
          <a:fillRef idx="1">
            <a:schemeClr val="lt1"/>
          </a:fillRef>
          <a:effectRef idx="0">
            <a:schemeClr val="accent6"/>
          </a:effectRef>
          <a:fontRef idx="minor">
            <a:schemeClr val="dk1"/>
          </a:fontRef>
        </p:style>
        <p:txBody>
          <a:bodyPr>
            <a:normAutofit/>
          </a:bodyPr>
          <a:lstStyle/>
          <a:p>
            <a:pPr algn="ctr"/>
            <a:r>
              <a:rPr lang="es-MX" sz="4800" b="1" dirty="0" smtClean="0">
                <a:solidFill>
                  <a:srgbClr val="FF6600"/>
                </a:solidFill>
                <a:latin typeface="Comic Sans MS" pitchFamily="66" charset="0"/>
              </a:rPr>
              <a:t>REFERENCIAS</a:t>
            </a:r>
            <a:endParaRPr lang="es-PA" sz="4800" b="1" dirty="0">
              <a:solidFill>
                <a:srgbClr val="FF6600"/>
              </a:solidFill>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57200"/>
            <a:ext cx="8208912" cy="841248"/>
          </a:xfrm>
          <a:ln w="57150"/>
        </p:spPr>
        <p:style>
          <a:lnRef idx="2">
            <a:schemeClr val="accent1"/>
          </a:lnRef>
          <a:fillRef idx="1">
            <a:schemeClr val="lt1"/>
          </a:fillRef>
          <a:effectRef idx="0">
            <a:schemeClr val="accent1"/>
          </a:effectRef>
          <a:fontRef idx="minor">
            <a:schemeClr val="dk1"/>
          </a:fontRef>
        </p:style>
        <p:txBody>
          <a:bodyPr/>
          <a:lstStyle/>
          <a:p>
            <a:pPr algn="ctr"/>
            <a:r>
              <a:rPr lang="es-MX" b="1" dirty="0" smtClean="0">
                <a:solidFill>
                  <a:srgbClr val="5D0678"/>
                </a:solidFill>
                <a:latin typeface="Comic Sans MS" pitchFamily="66" charset="0"/>
              </a:rPr>
              <a:t>Herramientas de andamiaje</a:t>
            </a:r>
            <a:endParaRPr lang="es-PA" b="1" dirty="0">
              <a:solidFill>
                <a:srgbClr val="5D0678"/>
              </a:solidFill>
              <a:latin typeface="Comic Sans MS" pitchFamily="66" charset="0"/>
            </a:endParaRPr>
          </a:p>
        </p:txBody>
      </p:sp>
      <p:sp>
        <p:nvSpPr>
          <p:cNvPr id="22529" name="Rectangle 1"/>
          <p:cNvSpPr>
            <a:spLocks noChangeArrowheads="1"/>
          </p:cNvSpPr>
          <p:nvPr/>
        </p:nvSpPr>
        <p:spPr bwMode="auto">
          <a:xfrm>
            <a:off x="467544" y="1988840"/>
            <a:ext cx="8208912" cy="4154984"/>
          </a:xfrm>
          <a:prstGeom prst="rect">
            <a:avLst/>
          </a:prstGeom>
          <a:ln w="5715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3200" b="1" i="1" u="none" strike="noStrike" cap="none" normalizeH="0" baseline="0" dirty="0" smtClean="0">
                <a:ln>
                  <a:noFill/>
                </a:ln>
                <a:solidFill>
                  <a:srgbClr val="5D0678"/>
                </a:solidFill>
                <a:effectLst/>
                <a:latin typeface="Comic Sans MS" pitchFamily="66" charset="0"/>
                <a:ea typeface="Times New Roman" pitchFamily="18" charset="0"/>
                <a:cs typeface="Arial" pitchFamily="34" charset="0"/>
              </a:rPr>
              <a:t>Power Point de Las fracciones de la moneda.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_tradnl" sz="3200" b="1" i="1" u="none" strike="noStrike" cap="none" normalizeH="0" baseline="0" dirty="0" smtClean="0">
              <a:ln>
                <a:noFill/>
              </a:ln>
              <a:solidFill>
                <a:srgbClr val="5D0678"/>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_tradnl" sz="3200" b="1" i="1" dirty="0" smtClean="0">
                <a:solidFill>
                  <a:srgbClr val="5D0678"/>
                </a:solidFill>
                <a:latin typeface="Comic Sans MS" pitchFamily="66" charset="0"/>
                <a:ea typeface="Times New Roman" pitchFamily="18" charset="0"/>
                <a:cs typeface="Arial" pitchFamily="34" charset="0"/>
              </a:rPr>
              <a:t>INFORMACIÓN</a:t>
            </a:r>
            <a:endParaRPr kumimoji="0" lang="es-ES_tradnl" sz="3200" b="1" i="1" u="none" strike="noStrike" cap="none" normalizeH="0" baseline="0" dirty="0" smtClean="0">
              <a:ln>
                <a:noFill/>
              </a:ln>
              <a:solidFill>
                <a:srgbClr val="5D0678"/>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_tradnl" sz="3200" b="1" i="1" dirty="0" smtClean="0">
                <a:solidFill>
                  <a:srgbClr val="5D0678"/>
                </a:solidFill>
                <a:latin typeface="Comic Sans MS" pitchFamily="66" charset="0"/>
                <a:cs typeface="Arial" pitchFamily="34" charset="0"/>
              </a:rPr>
              <a:t>LIBRO DE TEXTO</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_tradnl" sz="2800" b="1" i="1" u="none" strike="noStrike" cap="none" normalizeH="0" baseline="0" dirty="0" smtClean="0">
                <a:ln>
                  <a:noFill/>
                </a:ln>
                <a:solidFill>
                  <a:srgbClr val="5D0678"/>
                </a:solidFill>
                <a:effectLst/>
                <a:latin typeface="Comic Sans MS" pitchFamily="66" charset="0"/>
                <a:cs typeface="Arial" pitchFamily="34" charset="0"/>
              </a:rPr>
              <a:t>MATEMÁTICA I- Mundo Maravilloso.</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s-ES_tradnl" sz="2800" b="1" i="1" dirty="0" smtClean="0">
                <a:solidFill>
                  <a:srgbClr val="5D0678"/>
                </a:solidFill>
                <a:latin typeface="Comic Sans MS" pitchFamily="66" charset="0"/>
                <a:cs typeface="Arial" pitchFamily="34" charset="0"/>
              </a:rPr>
              <a:t>Editorial </a:t>
            </a:r>
            <a:r>
              <a:rPr lang="es-ES_tradnl" sz="2800" b="1" i="1" dirty="0" err="1" smtClean="0">
                <a:solidFill>
                  <a:srgbClr val="5D0678"/>
                </a:solidFill>
                <a:latin typeface="Comic Sans MS" pitchFamily="66" charset="0"/>
                <a:cs typeface="Arial" pitchFamily="34" charset="0"/>
              </a:rPr>
              <a:t>Susaeta</a:t>
            </a:r>
            <a:r>
              <a:rPr lang="es-ES_tradnl" sz="2800" b="1" i="1" dirty="0" smtClean="0">
                <a:solidFill>
                  <a:srgbClr val="5D0678"/>
                </a:solidFill>
                <a:latin typeface="Comic Sans MS" pitchFamily="66" charset="0"/>
                <a:cs typeface="Arial" pitchFamily="34" charset="0"/>
              </a:rPr>
              <a:t> Ediciones Panamá, S.A. 2010</a:t>
            </a:r>
            <a:endParaRPr kumimoji="0" lang="es-ES_tradnl" sz="2800" b="1" i="1" u="none" strike="noStrike" cap="none" normalizeH="0" baseline="0" dirty="0" smtClean="0">
              <a:ln>
                <a:noFill/>
              </a:ln>
              <a:solidFill>
                <a:srgbClr val="5D0678"/>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es-ES_tradnl" sz="2000" b="1" i="0" u="none" strike="noStrike" cap="none" normalizeH="0" baseline="0" dirty="0" smtClean="0">
              <a:ln>
                <a:noFill/>
              </a:ln>
              <a:solidFill>
                <a:srgbClr val="5D0678"/>
              </a:solidFill>
              <a:effectLst/>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22529"/>
                                        </p:tgtEl>
                                        <p:attrNameLst>
                                          <p:attrName>style.visibility</p:attrName>
                                        </p:attrNameLst>
                                      </p:cBhvr>
                                      <p:to>
                                        <p:strVal val="visible"/>
                                      </p:to>
                                    </p:set>
                                    <p:anim calcmode="lin" valueType="num">
                                      <p:cBhvr>
                                        <p:cTn id="16" dur="500" decel="50000" fill="hold">
                                          <p:stCondLst>
                                            <p:cond delay="0"/>
                                          </p:stCondLst>
                                        </p:cTn>
                                        <p:tgtEl>
                                          <p:spTgt spid="2252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252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2529"/>
                                        </p:tgtEl>
                                        <p:attrNameLst>
                                          <p:attrName>ppt_w</p:attrName>
                                        </p:attrNameLst>
                                      </p:cBhvr>
                                      <p:tavLst>
                                        <p:tav tm="0">
                                          <p:val>
                                            <p:strVal val="#ppt_w*.05"/>
                                          </p:val>
                                        </p:tav>
                                        <p:tav tm="100000">
                                          <p:val>
                                            <p:strVal val="#ppt_w"/>
                                          </p:val>
                                        </p:tav>
                                      </p:tavLst>
                                    </p:anim>
                                    <p:anim calcmode="lin" valueType="num">
                                      <p:cBhvr>
                                        <p:cTn id="19" dur="1000" fill="hold"/>
                                        <p:tgtEl>
                                          <p:spTgt spid="2252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252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252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252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5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457200"/>
            <a:ext cx="8686800" cy="5852120"/>
          </a:xfrm>
        </p:spPr>
        <p:txBody>
          <a:bodyPr>
            <a:normAutofit fontScale="90000"/>
          </a:bodyPr>
          <a:lstStyle/>
          <a:p>
            <a:r>
              <a:rPr lang="pt-BR" dirty="0">
                <a:effectLst/>
              </a:rPr>
              <a:t> </a:t>
            </a:r>
            <a:r>
              <a:rPr lang="es-PA" dirty="0">
                <a:effectLst/>
              </a:rPr>
              <a:t/>
            </a:r>
            <a:br>
              <a:rPr lang="es-PA" dirty="0">
                <a:effectLst/>
              </a:rPr>
            </a:br>
            <a:r>
              <a:rPr lang="es-MX" b="1" dirty="0">
                <a:solidFill>
                  <a:schemeClr val="accent2">
                    <a:lumMod val="75000"/>
                  </a:schemeClr>
                </a:solidFill>
                <a:effectLst/>
                <a:latin typeface="Comic Sans MS" pitchFamily="66" charset="0"/>
              </a:rPr>
              <a:t>Ubicación en el programa de estudios</a:t>
            </a:r>
            <a:r>
              <a:rPr lang="es-PA" dirty="0">
                <a:effectLst/>
                <a:latin typeface="Comic Sans MS" pitchFamily="66" charset="0"/>
              </a:rPr>
              <a:t/>
            </a:r>
            <a:br>
              <a:rPr lang="es-PA" dirty="0">
                <a:effectLst/>
                <a:latin typeface="Comic Sans MS" pitchFamily="66" charset="0"/>
              </a:rPr>
            </a:br>
            <a:r>
              <a:rPr lang="es-MX" b="1" dirty="0">
                <a:solidFill>
                  <a:schemeClr val="accent2"/>
                </a:solidFill>
                <a:effectLst/>
                <a:latin typeface="Comic Sans MS" pitchFamily="66" charset="0"/>
              </a:rPr>
              <a:t>Asignatura: MATEMÁTICA</a:t>
            </a:r>
            <a:r>
              <a:rPr lang="es-PA" dirty="0">
                <a:solidFill>
                  <a:schemeClr val="accent2"/>
                </a:solidFill>
                <a:effectLst/>
                <a:latin typeface="Comic Sans MS" pitchFamily="66" charset="0"/>
              </a:rPr>
              <a:t/>
            </a:r>
            <a:br>
              <a:rPr lang="es-PA" dirty="0">
                <a:solidFill>
                  <a:schemeClr val="accent2"/>
                </a:solidFill>
                <a:effectLst/>
                <a:latin typeface="Comic Sans MS" pitchFamily="66" charset="0"/>
              </a:rPr>
            </a:br>
            <a:r>
              <a:rPr lang="es-MX" b="1" dirty="0">
                <a:solidFill>
                  <a:schemeClr val="accent2"/>
                </a:solidFill>
                <a:effectLst/>
                <a:latin typeface="Comic Sans MS" pitchFamily="66" charset="0"/>
              </a:rPr>
              <a:t>Área: </a:t>
            </a:r>
            <a:r>
              <a:rPr lang="es-PA" b="1" dirty="0">
                <a:solidFill>
                  <a:schemeClr val="accent2"/>
                </a:solidFill>
                <a:effectLst/>
                <a:latin typeface="Comic Sans MS" pitchFamily="66" charset="0"/>
              </a:rPr>
              <a:t>SISTEMAS DE MEDIDAS</a:t>
            </a:r>
            <a:r>
              <a:rPr lang="es-PA" dirty="0">
                <a:solidFill>
                  <a:schemeClr val="accent2"/>
                </a:solidFill>
                <a:effectLst/>
                <a:latin typeface="Comic Sans MS" pitchFamily="66" charset="0"/>
              </a:rPr>
              <a:t/>
            </a:r>
            <a:br>
              <a:rPr lang="es-PA" dirty="0">
                <a:solidFill>
                  <a:schemeClr val="accent2"/>
                </a:solidFill>
                <a:effectLst/>
                <a:latin typeface="Comic Sans MS" pitchFamily="66" charset="0"/>
              </a:rPr>
            </a:br>
            <a:r>
              <a:rPr lang="es-MX" b="1" dirty="0">
                <a:solidFill>
                  <a:schemeClr val="accent2"/>
                </a:solidFill>
                <a:effectLst/>
                <a:latin typeface="Comic Sans MS" pitchFamily="66" charset="0"/>
              </a:rPr>
              <a:t> </a:t>
            </a:r>
            <a:r>
              <a:rPr lang="es-PA" dirty="0">
                <a:solidFill>
                  <a:schemeClr val="accent2"/>
                </a:solidFill>
                <a:effectLst/>
                <a:latin typeface="Comic Sans MS" pitchFamily="66" charset="0"/>
              </a:rPr>
              <a:t/>
            </a:r>
            <a:br>
              <a:rPr lang="es-PA" dirty="0">
                <a:solidFill>
                  <a:schemeClr val="accent2"/>
                </a:solidFill>
                <a:effectLst/>
                <a:latin typeface="Comic Sans MS" pitchFamily="66" charset="0"/>
              </a:rPr>
            </a:br>
            <a:r>
              <a:rPr lang="es-ES" b="1" i="1" dirty="0">
                <a:solidFill>
                  <a:schemeClr val="accent2">
                    <a:lumMod val="75000"/>
                  </a:schemeClr>
                </a:solidFill>
                <a:effectLst/>
                <a:latin typeface="Comic Sans MS" pitchFamily="66" charset="0"/>
              </a:rPr>
              <a:t>Materias</a:t>
            </a:r>
            <a:r>
              <a:rPr lang="pt-BR" b="1" i="1" dirty="0">
                <a:solidFill>
                  <a:schemeClr val="accent2">
                    <a:lumMod val="75000"/>
                  </a:schemeClr>
                </a:solidFill>
                <a:effectLst/>
                <a:latin typeface="Comic Sans MS" pitchFamily="66" charset="0"/>
              </a:rPr>
              <a:t> relacionadas: </a:t>
            </a:r>
            <a:r>
              <a:rPr lang="es-PA" i="1" dirty="0">
                <a:solidFill>
                  <a:schemeClr val="accent2">
                    <a:lumMod val="75000"/>
                  </a:schemeClr>
                </a:solidFill>
                <a:effectLst/>
                <a:latin typeface="Comic Sans MS" pitchFamily="66" charset="0"/>
              </a:rPr>
              <a:t/>
            </a:r>
            <a:br>
              <a:rPr lang="es-PA" i="1" dirty="0">
                <a:solidFill>
                  <a:schemeClr val="accent2">
                    <a:lumMod val="75000"/>
                  </a:schemeClr>
                </a:solidFill>
                <a:effectLst/>
                <a:latin typeface="Comic Sans MS" pitchFamily="66" charset="0"/>
              </a:rPr>
            </a:br>
            <a:r>
              <a:rPr lang="pt-BR" i="1" dirty="0">
                <a:solidFill>
                  <a:schemeClr val="accent2">
                    <a:lumMod val="50000"/>
                  </a:schemeClr>
                </a:solidFill>
                <a:effectLst/>
                <a:latin typeface="Comic Sans MS" pitchFamily="66" charset="0"/>
              </a:rPr>
              <a:t> </a:t>
            </a:r>
            <a:r>
              <a:rPr lang="es-PA" i="1" dirty="0">
                <a:solidFill>
                  <a:schemeClr val="accent2">
                    <a:lumMod val="50000"/>
                  </a:schemeClr>
                </a:solidFill>
                <a:effectLst/>
                <a:latin typeface="Comic Sans MS" pitchFamily="66" charset="0"/>
              </a:rPr>
              <a:t/>
            </a:r>
            <a:br>
              <a:rPr lang="es-PA" i="1" dirty="0">
                <a:solidFill>
                  <a:schemeClr val="accent2">
                    <a:lumMod val="50000"/>
                  </a:schemeClr>
                </a:solidFill>
                <a:effectLst/>
                <a:latin typeface="Comic Sans MS" pitchFamily="66" charset="0"/>
              </a:rPr>
            </a:br>
            <a:r>
              <a:rPr lang="pt-BR" b="1" i="1" dirty="0" err="1">
                <a:solidFill>
                  <a:schemeClr val="accent4">
                    <a:lumMod val="75000"/>
                  </a:schemeClr>
                </a:solidFill>
                <a:effectLst/>
                <a:latin typeface="Comic Sans MS" pitchFamily="66" charset="0"/>
              </a:rPr>
              <a:t>Español</a:t>
            </a:r>
            <a:r>
              <a:rPr lang="es-PA" b="1" dirty="0">
                <a:solidFill>
                  <a:schemeClr val="accent4">
                    <a:lumMod val="75000"/>
                  </a:schemeClr>
                </a:solidFill>
                <a:effectLst/>
                <a:latin typeface="Comic Sans MS" pitchFamily="66" charset="0"/>
              </a:rPr>
              <a:t/>
            </a:r>
            <a:br>
              <a:rPr lang="es-PA" b="1" dirty="0">
                <a:solidFill>
                  <a:schemeClr val="accent4">
                    <a:lumMod val="75000"/>
                  </a:schemeClr>
                </a:solidFill>
                <a:effectLst/>
                <a:latin typeface="Comic Sans MS" pitchFamily="66" charset="0"/>
              </a:rPr>
            </a:br>
            <a:r>
              <a:rPr lang="pt-BR" b="1" i="1" dirty="0">
                <a:solidFill>
                  <a:schemeClr val="accent4">
                    <a:lumMod val="75000"/>
                  </a:schemeClr>
                </a:solidFill>
                <a:effectLst/>
                <a:latin typeface="Comic Sans MS" pitchFamily="66" charset="0"/>
              </a:rPr>
              <a:t> </a:t>
            </a:r>
            <a:r>
              <a:rPr lang="pt-BR" b="1" i="1" dirty="0" err="1" smtClean="0">
                <a:solidFill>
                  <a:schemeClr val="accent4">
                    <a:lumMod val="75000"/>
                  </a:schemeClr>
                </a:solidFill>
                <a:effectLst/>
                <a:latin typeface="Comic Sans MS" pitchFamily="66" charset="0"/>
              </a:rPr>
              <a:t>Expresiones</a:t>
            </a:r>
            <a:r>
              <a:rPr lang="pt-BR" b="1" i="1" dirty="0" smtClean="0">
                <a:solidFill>
                  <a:schemeClr val="accent4">
                    <a:lumMod val="75000"/>
                  </a:schemeClr>
                </a:solidFill>
                <a:effectLst/>
                <a:latin typeface="Comic Sans MS" pitchFamily="66" charset="0"/>
              </a:rPr>
              <a:t> </a:t>
            </a:r>
            <a:r>
              <a:rPr lang="pt-BR" b="1" i="1" dirty="0">
                <a:solidFill>
                  <a:schemeClr val="accent4">
                    <a:lumMod val="75000"/>
                  </a:schemeClr>
                </a:solidFill>
                <a:effectLst/>
                <a:latin typeface="Comic Sans MS" pitchFamily="66" charset="0"/>
              </a:rPr>
              <a:t>Artísticas</a:t>
            </a:r>
            <a:r>
              <a:rPr lang="es-PA" b="1" dirty="0">
                <a:solidFill>
                  <a:schemeClr val="accent4">
                    <a:lumMod val="75000"/>
                  </a:schemeClr>
                </a:solidFill>
                <a:effectLst/>
                <a:latin typeface="Comic Sans MS" pitchFamily="66" charset="0"/>
              </a:rPr>
              <a:t/>
            </a:r>
            <a:br>
              <a:rPr lang="es-PA" b="1" dirty="0">
                <a:solidFill>
                  <a:schemeClr val="accent4">
                    <a:lumMod val="75000"/>
                  </a:schemeClr>
                </a:solidFill>
                <a:effectLst/>
                <a:latin typeface="Comic Sans MS" pitchFamily="66" charset="0"/>
              </a:rPr>
            </a:br>
            <a:r>
              <a:rPr lang="pt-BR" b="1" i="1" dirty="0" err="1">
                <a:solidFill>
                  <a:schemeClr val="accent4">
                    <a:lumMod val="75000"/>
                  </a:schemeClr>
                </a:solidFill>
                <a:effectLst/>
                <a:latin typeface="Comic Sans MS" pitchFamily="66" charset="0"/>
              </a:rPr>
              <a:t>Ciencias</a:t>
            </a:r>
            <a:r>
              <a:rPr lang="pt-BR" b="1" i="1" dirty="0">
                <a:solidFill>
                  <a:schemeClr val="accent4">
                    <a:lumMod val="75000"/>
                  </a:schemeClr>
                </a:solidFill>
                <a:effectLst/>
                <a:latin typeface="Comic Sans MS" pitchFamily="66" charset="0"/>
              </a:rPr>
              <a:t> </a:t>
            </a:r>
            <a:r>
              <a:rPr lang="pt-BR" b="1" i="1" dirty="0" err="1">
                <a:solidFill>
                  <a:schemeClr val="accent4">
                    <a:lumMod val="75000"/>
                  </a:schemeClr>
                </a:solidFill>
                <a:effectLst/>
                <a:latin typeface="Comic Sans MS" pitchFamily="66" charset="0"/>
              </a:rPr>
              <a:t>Sociales</a:t>
            </a:r>
            <a:r>
              <a:rPr lang="es-PA" b="1" dirty="0">
                <a:solidFill>
                  <a:schemeClr val="accent4">
                    <a:lumMod val="75000"/>
                  </a:schemeClr>
                </a:solidFill>
                <a:effectLst/>
                <a:latin typeface="Comic Sans MS" pitchFamily="66" charset="0"/>
              </a:rPr>
              <a:t/>
            </a:r>
            <a:br>
              <a:rPr lang="es-PA" b="1" dirty="0">
                <a:solidFill>
                  <a:schemeClr val="accent4">
                    <a:lumMod val="75000"/>
                  </a:schemeClr>
                </a:solidFill>
                <a:effectLst/>
                <a:latin typeface="Comic Sans MS" pitchFamily="66" charset="0"/>
              </a:rPr>
            </a:br>
            <a:r>
              <a:rPr lang="es-MX" b="1" i="1" dirty="0">
                <a:effectLst/>
              </a:rPr>
              <a:t> </a:t>
            </a:r>
            <a:r>
              <a:rPr lang="es-PA" b="1" dirty="0">
                <a:effectLst/>
              </a:rPr>
              <a:t/>
            </a:r>
            <a:br>
              <a:rPr lang="es-PA" b="1" dirty="0">
                <a:effectLst/>
              </a:rPr>
            </a:br>
            <a:endParaRPr lang="es-PA" b="1" dirty="0"/>
          </a:p>
        </p:txBody>
      </p:sp>
    </p:spTree>
    <p:extLst>
      <p:ext uri="{BB962C8B-B14F-4D97-AF65-F5344CB8AC3E}">
        <p14:creationId xmlns:p14="http://schemas.microsoft.com/office/powerpoint/2010/main" val="11240092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12\Desktop\ISABEL CECILIA CASTILLO N\imagesCABXCS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987824" y="1412776"/>
            <a:ext cx="3384376" cy="3672408"/>
          </a:xfrm>
          <a:solidFill>
            <a:srgbClr val="FFFF66"/>
          </a:solidFill>
          <a:ln w="57150"/>
        </p:spPr>
        <p:style>
          <a:lnRef idx="2">
            <a:schemeClr val="accent2"/>
          </a:lnRef>
          <a:fillRef idx="1">
            <a:schemeClr val="lt1"/>
          </a:fillRef>
          <a:effectRef idx="0">
            <a:schemeClr val="accent2"/>
          </a:effectRef>
          <a:fontRef idx="minor">
            <a:schemeClr val="dk1"/>
          </a:fontRef>
        </p:style>
        <p:txBody>
          <a:bodyPr>
            <a:normAutofit fontScale="90000"/>
          </a:bodyPr>
          <a:lstStyle/>
          <a:p>
            <a:pPr marL="342900" marR="0" lvl="0" indent="-342900" algn="ctr">
              <a:spcBef>
                <a:spcPts val="0"/>
              </a:spcBef>
              <a:spcAft>
                <a:spcPts val="0"/>
              </a:spcAft>
            </a:pPr>
            <a:r>
              <a:rPr lang="es-MX" b="1" dirty="0" smtClean="0">
                <a:effectLst/>
              </a:rPr>
              <a:t/>
            </a:r>
            <a:br>
              <a:rPr lang="es-MX" b="1" dirty="0" smtClean="0">
                <a:effectLst/>
              </a:rPr>
            </a:br>
            <a:r>
              <a:rPr lang="es-MX" b="1" dirty="0" smtClean="0">
                <a:effectLst/>
              </a:rPr>
              <a:t/>
            </a:r>
            <a:br>
              <a:rPr lang="es-MX" b="1" dirty="0" smtClean="0">
                <a:effectLst/>
              </a:rPr>
            </a:br>
            <a:r>
              <a:rPr lang="es-MX" b="1" dirty="0">
                <a:effectLst/>
              </a:rPr>
              <a:t/>
            </a:r>
            <a:br>
              <a:rPr lang="es-MX" b="1" dirty="0">
                <a:effectLst/>
              </a:rPr>
            </a:br>
            <a:r>
              <a:rPr lang="es-MX" b="1" dirty="0" smtClean="0">
                <a:solidFill>
                  <a:srgbClr val="FF00FF"/>
                </a:solidFill>
                <a:effectLst/>
                <a:latin typeface="Comic Sans MS" pitchFamily="66" charset="0"/>
              </a:rPr>
              <a:t>Recursos</a:t>
            </a:r>
            <a:br>
              <a:rPr lang="es-MX" b="1" dirty="0" smtClean="0">
                <a:solidFill>
                  <a:srgbClr val="FF00FF"/>
                </a:solidFill>
                <a:effectLst/>
                <a:latin typeface="Comic Sans MS" pitchFamily="66" charset="0"/>
              </a:rPr>
            </a:br>
            <a:r>
              <a:rPr lang="es-MX" b="1" dirty="0">
                <a:solidFill>
                  <a:srgbClr val="993366"/>
                </a:solidFill>
                <a:effectLst/>
                <a:latin typeface="Comic Sans MS" pitchFamily="66" charset="0"/>
              </a:rPr>
              <a:t/>
            </a:r>
            <a:br>
              <a:rPr lang="es-MX" b="1" dirty="0">
                <a:solidFill>
                  <a:srgbClr val="993366"/>
                </a:solidFill>
                <a:effectLst/>
                <a:latin typeface="Comic Sans MS" pitchFamily="66" charset="0"/>
              </a:rPr>
            </a:br>
            <a:r>
              <a:rPr lang="es-MX" b="1" dirty="0" smtClean="0">
                <a:solidFill>
                  <a:srgbClr val="993366"/>
                </a:solidFill>
                <a:effectLst/>
                <a:latin typeface="Comic Sans MS" pitchFamily="66" charset="0"/>
              </a:rPr>
              <a:t/>
            </a:r>
            <a:br>
              <a:rPr lang="es-MX" b="1" dirty="0" smtClean="0">
                <a:solidFill>
                  <a:srgbClr val="993366"/>
                </a:solidFill>
                <a:effectLst/>
                <a:latin typeface="Comic Sans MS" pitchFamily="66" charset="0"/>
              </a:rPr>
            </a:br>
            <a:r>
              <a:rPr lang="es-MX" sz="2700" b="1" i="1" dirty="0" smtClean="0">
                <a:solidFill>
                  <a:srgbClr val="FF33CC"/>
                </a:solidFill>
                <a:effectLst/>
                <a:latin typeface="Comic Sans MS" pitchFamily="66" charset="0"/>
                <a:ea typeface="Batang"/>
              </a:rPr>
              <a:t>Cuadernos.</a:t>
            </a:r>
            <a:r>
              <a:rPr lang="es-PA" sz="2700" b="1" dirty="0">
                <a:solidFill>
                  <a:srgbClr val="FF33CC"/>
                </a:solidFill>
                <a:effectLst/>
                <a:latin typeface="Comic Sans MS" pitchFamily="66" charset="0"/>
                <a:ea typeface="Batang"/>
              </a:rPr>
              <a:t/>
            </a:r>
            <a:br>
              <a:rPr lang="es-PA" sz="2700" b="1" dirty="0">
                <a:solidFill>
                  <a:srgbClr val="FF33CC"/>
                </a:solidFill>
                <a:effectLst/>
                <a:latin typeface="Comic Sans MS" pitchFamily="66" charset="0"/>
                <a:ea typeface="Batang"/>
              </a:rPr>
            </a:br>
            <a:r>
              <a:rPr lang="es-MX" sz="2700" b="1" i="1" dirty="0" smtClean="0">
                <a:solidFill>
                  <a:srgbClr val="FF33CC"/>
                </a:solidFill>
                <a:effectLst/>
                <a:latin typeface="Comic Sans MS" pitchFamily="66" charset="0"/>
                <a:ea typeface="Batang"/>
              </a:rPr>
              <a:t>Lápices de colores.</a:t>
            </a:r>
            <a:r>
              <a:rPr lang="es-PA" sz="2700" dirty="0">
                <a:solidFill>
                  <a:schemeClr val="accent4">
                    <a:lumMod val="75000"/>
                  </a:schemeClr>
                </a:solidFill>
                <a:effectLst/>
                <a:latin typeface="Times New Roman"/>
                <a:ea typeface="Times New Roman"/>
              </a:rPr>
              <a:t/>
            </a:r>
            <a:br>
              <a:rPr lang="es-PA" sz="2700" dirty="0">
                <a:solidFill>
                  <a:schemeClr val="accent4">
                    <a:lumMod val="75000"/>
                  </a:schemeClr>
                </a:solidFill>
                <a:effectLst/>
                <a:latin typeface="Times New Roman"/>
                <a:ea typeface="Times New Roman"/>
              </a:rPr>
            </a:br>
            <a:r>
              <a:rPr lang="es-PA" sz="2700" dirty="0" smtClean="0">
                <a:solidFill>
                  <a:schemeClr val="accent4">
                    <a:lumMod val="75000"/>
                  </a:schemeClr>
                </a:solidFill>
                <a:effectLst/>
                <a:latin typeface="Times New Roman"/>
                <a:ea typeface="Times New Roman"/>
              </a:rPr>
              <a:t> </a:t>
            </a:r>
            <a:r>
              <a:rPr lang="es-MX" sz="2700" dirty="0">
                <a:solidFill>
                  <a:schemeClr val="accent4">
                    <a:lumMod val="75000"/>
                  </a:schemeClr>
                </a:solidFill>
                <a:effectLst/>
                <a:latin typeface="Arial"/>
                <a:ea typeface="Batang"/>
              </a:rPr>
              <a:t> </a:t>
            </a:r>
            <a:r>
              <a:rPr lang="es-PA" sz="2700" dirty="0">
                <a:solidFill>
                  <a:schemeClr val="accent4">
                    <a:lumMod val="75000"/>
                  </a:schemeClr>
                </a:solidFill>
                <a:effectLst/>
                <a:latin typeface="Times New Roman"/>
                <a:ea typeface="Times New Roman"/>
              </a:rPr>
              <a:t/>
            </a:r>
            <a:br>
              <a:rPr lang="es-PA" sz="2700" dirty="0">
                <a:solidFill>
                  <a:schemeClr val="accent4">
                    <a:lumMod val="75000"/>
                  </a:schemeClr>
                </a:solidFill>
                <a:effectLst/>
                <a:latin typeface="Times New Roman"/>
                <a:ea typeface="Times New Roman"/>
              </a:rPr>
            </a:br>
            <a:r>
              <a:rPr lang="es-MX" b="1" dirty="0" smtClean="0">
                <a:solidFill>
                  <a:srgbClr val="993366"/>
                </a:solidFill>
                <a:effectLst/>
                <a:latin typeface="Comic Sans MS" pitchFamily="66" charset="0"/>
              </a:rPr>
              <a:t> </a:t>
            </a:r>
            <a:r>
              <a:rPr lang="es-PA" dirty="0">
                <a:solidFill>
                  <a:srgbClr val="993366"/>
                </a:solidFill>
                <a:effectLst/>
                <a:latin typeface="Comic Sans MS" pitchFamily="66" charset="0"/>
              </a:rPr>
              <a:t/>
            </a:r>
            <a:br>
              <a:rPr lang="es-PA" dirty="0">
                <a:solidFill>
                  <a:srgbClr val="993366"/>
                </a:solidFill>
                <a:effectLst/>
                <a:latin typeface="Comic Sans MS" pitchFamily="66" charset="0"/>
              </a:rPr>
            </a:br>
            <a:endParaRPr lang="es-PA" b="1" dirty="0">
              <a:solidFill>
                <a:srgbClr val="993366"/>
              </a:solidFill>
              <a:latin typeface="Comic Sans MS" pitchFamily="66" charset="0"/>
            </a:endParaRPr>
          </a:p>
        </p:txBody>
      </p:sp>
    </p:spTree>
    <p:extLst>
      <p:ext uri="{BB962C8B-B14F-4D97-AF65-F5344CB8AC3E}">
        <p14:creationId xmlns:p14="http://schemas.microsoft.com/office/powerpoint/2010/main" val="3474391656"/>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12\Desktop\ISABEL CECILIA CASTILLO N\computado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65466" y="116632"/>
            <a:ext cx="3974486" cy="432048"/>
          </a:xfrm>
          <a:ln w="5715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MX" b="1" dirty="0" smtClean="0">
                <a:solidFill>
                  <a:srgbClr val="FF66CC"/>
                </a:solidFill>
                <a:effectLst/>
                <a:latin typeface="Comic Sans MS" pitchFamily="66" charset="0"/>
              </a:rPr>
              <a:t/>
            </a:r>
            <a:br>
              <a:rPr lang="es-MX" b="1" dirty="0" smtClean="0">
                <a:solidFill>
                  <a:srgbClr val="FF66CC"/>
                </a:solidFill>
                <a:effectLst/>
                <a:latin typeface="Comic Sans MS" pitchFamily="66" charset="0"/>
              </a:rPr>
            </a:br>
            <a:r>
              <a:rPr lang="es-MX" b="1" dirty="0" smtClean="0">
                <a:solidFill>
                  <a:srgbClr val="FF66CC"/>
                </a:solidFill>
                <a:effectLst/>
                <a:latin typeface="Comic Sans MS" pitchFamily="66" charset="0"/>
              </a:rPr>
              <a:t>Aplicaciones</a:t>
            </a:r>
            <a:r>
              <a:rPr lang="es-MX" b="1" dirty="0">
                <a:solidFill>
                  <a:srgbClr val="FF66CC"/>
                </a:solidFill>
                <a:effectLst/>
                <a:latin typeface="Comic Sans MS" pitchFamily="66" charset="0"/>
              </a:rPr>
              <a:t>:</a:t>
            </a:r>
            <a:r>
              <a:rPr lang="es-PA" dirty="0">
                <a:solidFill>
                  <a:srgbClr val="FF66CC"/>
                </a:solidFill>
                <a:effectLst/>
                <a:latin typeface="Comic Sans MS" pitchFamily="66" charset="0"/>
              </a:rPr>
              <a:t/>
            </a:r>
            <a:br>
              <a:rPr lang="es-PA" dirty="0">
                <a:solidFill>
                  <a:srgbClr val="FF66CC"/>
                </a:solidFill>
                <a:effectLst/>
                <a:latin typeface="Comic Sans MS" pitchFamily="66" charset="0"/>
              </a:rPr>
            </a:br>
            <a:endParaRPr lang="es-PA" dirty="0">
              <a:solidFill>
                <a:srgbClr val="FF66CC"/>
              </a:solidFill>
              <a:latin typeface="Comic Sans MS" pitchFamily="66" charset="0"/>
            </a:endParaRPr>
          </a:p>
        </p:txBody>
      </p:sp>
      <p:sp>
        <p:nvSpPr>
          <p:cNvPr id="4" name="3 Rectángulo"/>
          <p:cNvSpPr/>
          <p:nvPr/>
        </p:nvSpPr>
        <p:spPr>
          <a:xfrm rot="20590598">
            <a:off x="1463077" y="4909873"/>
            <a:ext cx="1821331" cy="646331"/>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pPr marR="0" lvl="0" algn="ctr">
              <a:spcBef>
                <a:spcPts val="0"/>
              </a:spcBef>
              <a:spcAft>
                <a:spcPts val="0"/>
              </a:spcAft>
            </a:pPr>
            <a:r>
              <a:rPr lang="es-MX" b="1" i="1" dirty="0">
                <a:solidFill>
                  <a:srgbClr val="FF00FF"/>
                </a:solidFill>
                <a:latin typeface="Comic Sans MS" pitchFamily="66" charset="0"/>
                <a:ea typeface="Batang"/>
              </a:rPr>
              <a:t>POWER POINT</a:t>
            </a:r>
            <a:endParaRPr lang="es-PA" b="1" i="1" dirty="0">
              <a:solidFill>
                <a:srgbClr val="FF00FF"/>
              </a:solidFill>
              <a:effectLst/>
              <a:latin typeface="Comic Sans MS" pitchFamily="66" charset="0"/>
              <a:ea typeface="Times New Roman"/>
            </a:endParaRPr>
          </a:p>
        </p:txBody>
      </p:sp>
    </p:spTree>
    <p:extLst>
      <p:ext uri="{BB962C8B-B14F-4D97-AF65-F5344CB8AC3E}">
        <p14:creationId xmlns:p14="http://schemas.microsoft.com/office/powerpoint/2010/main" val="2732403680"/>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57200"/>
            <a:ext cx="8064896" cy="1387624"/>
          </a:xfrm>
          <a:ln w="57150"/>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s-MX" b="1" dirty="0" smtClean="0">
                <a:solidFill>
                  <a:srgbClr val="7B0320"/>
                </a:solidFill>
                <a:effectLst/>
                <a:latin typeface="Comic Sans MS" pitchFamily="66" charset="0"/>
              </a:rPr>
              <a:t/>
            </a:r>
            <a:br>
              <a:rPr lang="es-MX" b="1" dirty="0" smtClean="0">
                <a:solidFill>
                  <a:srgbClr val="7B0320"/>
                </a:solidFill>
                <a:effectLst/>
                <a:latin typeface="Comic Sans MS" pitchFamily="66" charset="0"/>
              </a:rPr>
            </a:br>
            <a:r>
              <a:rPr lang="es-MX" b="1" dirty="0" smtClean="0">
                <a:solidFill>
                  <a:srgbClr val="FF6600"/>
                </a:solidFill>
                <a:effectLst/>
                <a:latin typeface="Comic Sans MS" pitchFamily="66" charset="0"/>
              </a:rPr>
              <a:t>Ubicación </a:t>
            </a:r>
            <a:r>
              <a:rPr lang="es-MX" b="1" dirty="0">
                <a:solidFill>
                  <a:srgbClr val="FF6600"/>
                </a:solidFill>
                <a:effectLst/>
                <a:latin typeface="Comic Sans MS" pitchFamily="66" charset="0"/>
              </a:rPr>
              <a:t>en el programa de estudios</a:t>
            </a:r>
            <a:r>
              <a:rPr lang="es-PA" dirty="0">
                <a:effectLst/>
              </a:rPr>
              <a:t/>
            </a:r>
            <a:br>
              <a:rPr lang="es-PA" dirty="0">
                <a:effectLst/>
              </a:rPr>
            </a:br>
            <a:endParaRPr lang="es-PA" dirty="0"/>
          </a:p>
        </p:txBody>
      </p:sp>
      <p:sp>
        <p:nvSpPr>
          <p:cNvPr id="3" name="2 Rectángulo"/>
          <p:cNvSpPr/>
          <p:nvPr/>
        </p:nvSpPr>
        <p:spPr>
          <a:xfrm rot="20555941">
            <a:off x="627888" y="3198229"/>
            <a:ext cx="7496391" cy="1200329"/>
          </a:xfrm>
          <a:prstGeom prst="rect">
            <a:avLst/>
          </a:prstGeom>
          <a:ln w="57150"/>
        </p:spPr>
        <p:style>
          <a:lnRef idx="2">
            <a:schemeClr val="accent2"/>
          </a:lnRef>
          <a:fillRef idx="1">
            <a:schemeClr val="lt1"/>
          </a:fillRef>
          <a:effectRef idx="0">
            <a:schemeClr val="accent2"/>
          </a:effectRef>
          <a:fontRef idx="minor">
            <a:schemeClr val="dk1"/>
          </a:fontRef>
        </p:style>
        <p:txBody>
          <a:bodyPr wrap="square">
            <a:spAutoFit/>
          </a:bodyPr>
          <a:lstStyle/>
          <a:p>
            <a:r>
              <a:rPr lang="es-MX" sz="3600" b="1" dirty="0">
                <a:solidFill>
                  <a:srgbClr val="FF6600"/>
                </a:solidFill>
                <a:latin typeface="Comic Sans MS" pitchFamily="66" charset="0"/>
              </a:rPr>
              <a:t>Asignatura: </a:t>
            </a:r>
            <a:r>
              <a:rPr lang="es-MX" sz="3600" b="1" dirty="0" smtClean="0">
                <a:solidFill>
                  <a:srgbClr val="FF6600"/>
                </a:solidFill>
                <a:latin typeface="Comic Sans MS" pitchFamily="66" charset="0"/>
              </a:rPr>
              <a:t>MATEMÁTICA</a:t>
            </a:r>
          </a:p>
          <a:p>
            <a:r>
              <a:rPr lang="es-MX" sz="3600" b="1" dirty="0" smtClean="0">
                <a:solidFill>
                  <a:srgbClr val="FF6600"/>
                </a:solidFill>
                <a:latin typeface="Comic Sans MS" pitchFamily="66" charset="0"/>
              </a:rPr>
              <a:t>Área</a:t>
            </a:r>
            <a:r>
              <a:rPr lang="es-MX" sz="3600" b="1" dirty="0">
                <a:solidFill>
                  <a:srgbClr val="FF6600"/>
                </a:solidFill>
                <a:latin typeface="Comic Sans MS" pitchFamily="66" charset="0"/>
              </a:rPr>
              <a:t>: </a:t>
            </a:r>
            <a:r>
              <a:rPr lang="es-PA" sz="3600" b="1" dirty="0">
                <a:solidFill>
                  <a:srgbClr val="FF6600"/>
                </a:solidFill>
                <a:latin typeface="Comic Sans MS" pitchFamily="66" charset="0"/>
              </a:rPr>
              <a:t>SISTEMAS DE MEDIDAS</a:t>
            </a:r>
            <a:endParaRPr lang="es-PA" sz="3600" dirty="0">
              <a:solidFill>
                <a:srgbClr val="FF6600"/>
              </a:solidFill>
              <a:latin typeface="Comic Sans MS" pitchFamily="66" charset="0"/>
            </a:endParaRPr>
          </a:p>
        </p:txBody>
      </p:sp>
      <p:pic>
        <p:nvPicPr>
          <p:cNvPr id="4098" name="Picture 2" descr="C:\Users\PC-12\Desktop\ISABEL CECILIA CASTILLO N\imagesCAPIWFH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686336">
            <a:off x="6470205" y="4026768"/>
            <a:ext cx="1783442" cy="260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64559"/>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57200"/>
            <a:ext cx="8208912" cy="841248"/>
          </a:xfrm>
          <a:blipFill>
            <a:blip r:embed="rId2" cstate="print"/>
            <a:tile tx="0" ty="0" sx="100000" sy="100000" flip="none" algn="tl"/>
          </a:blipFill>
          <a:ln w="57150"/>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s-ES_tradnl" b="1" dirty="0" smtClean="0">
                <a:solidFill>
                  <a:srgbClr val="3399FF"/>
                </a:solidFill>
                <a:effectLst/>
                <a:latin typeface="Comic Sans MS" pitchFamily="66" charset="0"/>
              </a:rPr>
              <a:t/>
            </a:r>
            <a:br>
              <a:rPr lang="es-ES_tradnl" b="1" dirty="0" smtClean="0">
                <a:solidFill>
                  <a:srgbClr val="3399FF"/>
                </a:solidFill>
                <a:effectLst/>
                <a:latin typeface="Comic Sans MS" pitchFamily="66" charset="0"/>
              </a:rPr>
            </a:br>
            <a:r>
              <a:rPr lang="es-ES_tradnl" b="1" i="1" dirty="0" smtClean="0">
                <a:solidFill>
                  <a:srgbClr val="3399FF"/>
                </a:solidFill>
                <a:effectLst/>
                <a:latin typeface="Comic Sans MS" pitchFamily="66" charset="0"/>
              </a:rPr>
              <a:t>Crédito </a:t>
            </a:r>
            <a:r>
              <a:rPr lang="es-ES_tradnl" b="1" i="1" dirty="0">
                <a:solidFill>
                  <a:srgbClr val="3399FF"/>
                </a:solidFill>
                <a:effectLst/>
                <a:latin typeface="Comic Sans MS" pitchFamily="66" charset="0"/>
              </a:rPr>
              <a:t>de las imágenes</a:t>
            </a:r>
            <a:r>
              <a:rPr lang="es-ES_tradnl" b="1" dirty="0">
                <a:solidFill>
                  <a:srgbClr val="3399FF"/>
                </a:solidFill>
                <a:effectLst/>
                <a:latin typeface="Comic Sans MS" pitchFamily="66" charset="0"/>
              </a:rPr>
              <a:t>:</a:t>
            </a:r>
            <a:r>
              <a:rPr lang="es-PA" dirty="0">
                <a:solidFill>
                  <a:srgbClr val="3399FF"/>
                </a:solidFill>
                <a:effectLst/>
                <a:latin typeface="Comic Sans MS" pitchFamily="66" charset="0"/>
              </a:rPr>
              <a:t/>
            </a:r>
            <a:br>
              <a:rPr lang="es-PA" dirty="0">
                <a:solidFill>
                  <a:srgbClr val="3399FF"/>
                </a:solidFill>
                <a:effectLst/>
                <a:latin typeface="Comic Sans MS" pitchFamily="66" charset="0"/>
              </a:rPr>
            </a:br>
            <a:endParaRPr lang="es-PA" dirty="0">
              <a:solidFill>
                <a:srgbClr val="3399FF"/>
              </a:solidFill>
              <a:latin typeface="Comic Sans MS"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628800"/>
            <a:ext cx="8208912" cy="4824536"/>
          </a:xfrm>
          <a:prstGeom prst="rect">
            <a:avLst/>
          </a:prstGeom>
          <a:blipFill>
            <a:blip r:embed="rId2" cstate="print"/>
            <a:tile tx="0" ty="0" sx="100000" sy="100000" flip="none" algn="tl"/>
          </a:blipFill>
          <a:ln w="57150">
            <a:solidFill>
              <a:schemeClr val="accent1">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259733"/>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003232" cy="5256584"/>
          </a:xfrm>
          <a:blipFill>
            <a:blip r:embed="rId2" cstate="print"/>
            <a:tile tx="0" ty="0" sx="100000" sy="100000" flip="none" algn="tl"/>
          </a:blipFill>
          <a:ln w="76200"/>
        </p:spPr>
        <p:style>
          <a:lnRef idx="2">
            <a:schemeClr val="accent2"/>
          </a:lnRef>
          <a:fillRef idx="1">
            <a:schemeClr val="lt1"/>
          </a:fillRef>
          <a:effectRef idx="0">
            <a:schemeClr val="accent2"/>
          </a:effectRef>
          <a:fontRef idx="minor">
            <a:schemeClr val="dk1"/>
          </a:fontRef>
        </p:style>
        <p:txBody>
          <a:bodyPr>
            <a:normAutofit/>
          </a:bodyPr>
          <a:lstStyle/>
          <a:p>
            <a:r>
              <a:rPr lang="es-MX" sz="4000" b="1" dirty="0">
                <a:solidFill>
                  <a:srgbClr val="993366"/>
                </a:solidFill>
                <a:effectLst/>
                <a:latin typeface="Comic Sans MS" pitchFamily="66" charset="0"/>
              </a:rPr>
              <a:t>Tiempo:</a:t>
            </a:r>
            <a:r>
              <a:rPr lang="es-MX" sz="4000" b="1" dirty="0">
                <a:effectLst/>
                <a:latin typeface="Comic Sans MS" pitchFamily="66" charset="0"/>
              </a:rPr>
              <a:t> </a:t>
            </a:r>
            <a:r>
              <a:rPr lang="es-MX" sz="4000" b="1" dirty="0" smtClean="0">
                <a:effectLst/>
                <a:latin typeface="Comic Sans MS" pitchFamily="66" charset="0"/>
              </a:rPr>
              <a:t/>
            </a:r>
            <a:br>
              <a:rPr lang="es-MX" sz="4000" b="1" dirty="0" smtClean="0">
                <a:effectLst/>
                <a:latin typeface="Comic Sans MS" pitchFamily="66" charset="0"/>
              </a:rPr>
            </a:br>
            <a:r>
              <a:rPr lang="es-MX" sz="4000" b="1" dirty="0" smtClean="0">
                <a:effectLst/>
                <a:latin typeface="Comic Sans MS" pitchFamily="66" charset="0"/>
              </a:rPr>
              <a:t/>
            </a:r>
            <a:br>
              <a:rPr lang="es-MX" sz="4000" b="1" dirty="0" smtClean="0">
                <a:effectLst/>
                <a:latin typeface="Comic Sans MS" pitchFamily="66" charset="0"/>
              </a:rPr>
            </a:br>
            <a:r>
              <a:rPr lang="es-MX" sz="4000" b="1" i="1" dirty="0" smtClean="0">
                <a:solidFill>
                  <a:srgbClr val="FF6600"/>
                </a:solidFill>
                <a:effectLst/>
                <a:latin typeface="Comic Sans MS" pitchFamily="66" charset="0"/>
              </a:rPr>
              <a:t>3 </a:t>
            </a:r>
            <a:r>
              <a:rPr lang="es-MX" sz="4000" b="1" i="1" dirty="0">
                <a:solidFill>
                  <a:srgbClr val="FF6600"/>
                </a:solidFill>
                <a:effectLst/>
                <a:latin typeface="Comic Sans MS" pitchFamily="66" charset="0"/>
              </a:rPr>
              <a:t>sesiones de 45 minutos.</a:t>
            </a:r>
            <a:r>
              <a:rPr lang="es-PA" sz="4000" b="1" dirty="0">
                <a:solidFill>
                  <a:srgbClr val="FF6600"/>
                </a:solidFill>
                <a:effectLst/>
                <a:latin typeface="Comic Sans MS" pitchFamily="66" charset="0"/>
              </a:rPr>
              <a:t/>
            </a:r>
            <a:br>
              <a:rPr lang="es-PA" sz="4000" b="1" dirty="0">
                <a:solidFill>
                  <a:srgbClr val="FF6600"/>
                </a:solidFill>
                <a:effectLst/>
                <a:latin typeface="Comic Sans MS" pitchFamily="66" charset="0"/>
              </a:rPr>
            </a:br>
            <a:endParaRPr lang="es-PA" sz="4000" b="1" dirty="0">
              <a:solidFill>
                <a:srgbClr val="FF6600"/>
              </a:solidFill>
              <a:latin typeface="Comic Sans MS" pitchFamily="66" charset="0"/>
            </a:endParaRPr>
          </a:p>
        </p:txBody>
      </p:sp>
      <p:pic>
        <p:nvPicPr>
          <p:cNvPr id="3074" name="Picture 2" descr="C:\Users\PC-12\Desktop\ISABEL CECILIA CASTILLO N\jcuckoo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438712"/>
            <a:ext cx="2238249" cy="405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13042"/>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12\Desktop\ISABEL CECILIA CASTILLO N\6.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8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15248"/>
      </p:ext>
    </p:extLst>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a:blipFill>
            <a:blip r:embed="rId3"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a:noAutofit/>
          </a:bodyPr>
          <a:lstStyle/>
          <a:p>
            <a:pPr algn="ctr"/>
            <a:r>
              <a:rPr lang="es-PA" b="1" dirty="0" smtClean="0">
                <a:solidFill>
                  <a:srgbClr val="D60093"/>
                </a:solidFill>
                <a:latin typeface="Comic Sans MS" pitchFamily="66" charset="0"/>
              </a:rPr>
              <a:t/>
            </a:r>
            <a:br>
              <a:rPr lang="es-PA" b="1" dirty="0" smtClean="0">
                <a:solidFill>
                  <a:srgbClr val="D60093"/>
                </a:solidFill>
                <a:latin typeface="Comic Sans MS" pitchFamily="66" charset="0"/>
              </a:rPr>
            </a:br>
            <a:r>
              <a:rPr lang="es-PA" b="1" dirty="0" smtClean="0">
                <a:solidFill>
                  <a:srgbClr val="D60093"/>
                </a:solidFill>
                <a:effectLst>
                  <a:glow rad="139700">
                    <a:schemeClr val="accent2">
                      <a:satMod val="175000"/>
                      <a:alpha val="40000"/>
                    </a:schemeClr>
                  </a:glow>
                  <a:reflection blurRad="12700" stA="48000" endA="300" endPos="55000" dir="5400000" sy="-90000" algn="bl" rotWithShape="0"/>
                </a:effectLst>
                <a:latin typeface="Comic Sans MS" pitchFamily="66" charset="0"/>
              </a:rPr>
              <a:t>OBJETIVO</a:t>
            </a:r>
            <a:br>
              <a:rPr lang="es-PA" b="1" dirty="0" smtClean="0">
                <a:solidFill>
                  <a:srgbClr val="D60093"/>
                </a:solidFill>
                <a:effectLst>
                  <a:glow rad="139700">
                    <a:schemeClr val="accent2">
                      <a:satMod val="175000"/>
                      <a:alpha val="40000"/>
                    </a:schemeClr>
                  </a:glow>
                  <a:reflection blurRad="12700" stA="48000" endA="300" endPos="55000" dir="5400000" sy="-90000" algn="bl" rotWithShape="0"/>
                </a:effectLst>
                <a:latin typeface="Comic Sans MS" pitchFamily="66" charset="0"/>
              </a:rPr>
            </a:br>
            <a:endParaRPr lang="es-PA" b="1" dirty="0">
              <a:solidFill>
                <a:srgbClr val="D60093"/>
              </a:solidFill>
              <a:effectLst>
                <a:glow rad="139700">
                  <a:schemeClr val="accent2">
                    <a:satMod val="175000"/>
                    <a:alpha val="40000"/>
                  </a:schemeClr>
                </a:glow>
                <a:reflection blurRad="12700" stA="48000" endA="300" endPos="55000" dir="5400000" sy="-90000" algn="bl" rotWithShape="0"/>
              </a:effectLst>
              <a:latin typeface="Comic Sans MS" pitchFamily="66" charset="0"/>
            </a:endParaRPr>
          </a:p>
        </p:txBody>
      </p:sp>
      <p:sp>
        <p:nvSpPr>
          <p:cNvPr id="4" name="3 Rectángulo"/>
          <p:cNvSpPr/>
          <p:nvPr/>
        </p:nvSpPr>
        <p:spPr>
          <a:xfrm>
            <a:off x="467544" y="1556792"/>
            <a:ext cx="8136904" cy="4680520"/>
          </a:xfrm>
          <a:prstGeom prst="rect">
            <a:avLst/>
          </a:prstGeom>
          <a:blipFill>
            <a:blip r:embed="rId3"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PA" sz="3200" b="1" i="1" dirty="0">
                <a:solidFill>
                  <a:srgbClr val="800080"/>
                </a:solidFill>
                <a:latin typeface="Comic Sans MS" pitchFamily="66" charset="0"/>
              </a:rPr>
              <a:t>Reconoce  con seguridad la moneda de curso legal en Panamá,   mediante la observación de una </a:t>
            </a:r>
            <a:r>
              <a:rPr lang="es-PA" sz="3200" b="1" i="1" dirty="0">
                <a:solidFill>
                  <a:srgbClr val="800080"/>
                </a:solidFill>
                <a:latin typeface="Comic Sans MS" pitchFamily="66" charset="0"/>
                <a:hlinkClick r:id="rId4" action="ppaction://hlinkpres?slideindex=1&amp;slidetitle="/>
              </a:rPr>
              <a:t>presentación</a:t>
            </a:r>
            <a:r>
              <a:rPr lang="es-PA" sz="3200" b="1" i="1" dirty="0">
                <a:solidFill>
                  <a:srgbClr val="800080"/>
                </a:solidFill>
                <a:latin typeface="Comic Sans MS" pitchFamily="66" charset="0"/>
              </a:rPr>
              <a:t> en Power Point, que muestra las diferentes fracciones de la moneda nacional,  con lo que podrán distinguir en un juego en Power </a:t>
            </a:r>
            <a:r>
              <a:rPr lang="es-PA" sz="3200" b="1" i="1" dirty="0" smtClean="0">
                <a:solidFill>
                  <a:srgbClr val="800080"/>
                </a:solidFill>
                <a:latin typeface="Comic Sans MS" pitchFamily="66" charset="0"/>
              </a:rPr>
              <a:t>Point </a:t>
            </a:r>
            <a:r>
              <a:rPr lang="es-PA" sz="3200" b="1" i="1" dirty="0">
                <a:solidFill>
                  <a:srgbClr val="800080"/>
                </a:solidFill>
                <a:latin typeface="Comic Sans MS" pitchFamily="66" charset="0"/>
              </a:rPr>
              <a:t>los diferentes valores de la moneda </a:t>
            </a:r>
            <a:r>
              <a:rPr lang="es-PA" sz="3200" b="1" i="1" dirty="0" smtClean="0">
                <a:solidFill>
                  <a:srgbClr val="800080"/>
                </a:solidFill>
                <a:latin typeface="Comic Sans MS" pitchFamily="66" charset="0"/>
              </a:rPr>
              <a:t>y </a:t>
            </a:r>
            <a:r>
              <a:rPr lang="es-PA" sz="3200" b="1" i="1" dirty="0">
                <a:solidFill>
                  <a:srgbClr val="800080"/>
                </a:solidFill>
                <a:latin typeface="Comic Sans MS" pitchFamily="66" charset="0"/>
              </a:rPr>
              <a:t>así  utilizarla en la solución de problemas de la vida cotidiana. </a:t>
            </a:r>
            <a:endParaRPr lang="es-PA" sz="3200" b="1" dirty="0">
              <a:solidFill>
                <a:srgbClr val="800080"/>
              </a:solidFill>
              <a:latin typeface="Comic Sans MS" pitchFamily="66" charset="0"/>
            </a:endParaRPr>
          </a:p>
        </p:txBody>
      </p:sp>
      <p:graphicFrame>
        <p:nvGraphicFramePr>
          <p:cNvPr id="3" name="2 Objeto">
            <a:hlinkClick r:id="" action="ppaction://ole?verb=0"/>
          </p:cNvPr>
          <p:cNvGraphicFramePr>
            <a:graphicFrameLocks noChangeAspect="1"/>
          </p:cNvGraphicFramePr>
          <p:nvPr>
            <p:extLst>
              <p:ext uri="{D42A27DB-BD31-4B8C-83A1-F6EECF244321}">
                <p14:modId xmlns:p14="http://schemas.microsoft.com/office/powerpoint/2010/main" val="3120678816"/>
              </p:ext>
            </p:extLst>
          </p:nvPr>
        </p:nvGraphicFramePr>
        <p:xfrm>
          <a:off x="7830617" y="5657006"/>
          <a:ext cx="773831" cy="580306"/>
        </p:xfrm>
        <a:graphic>
          <a:graphicData uri="http://schemas.openxmlformats.org/presentationml/2006/ole">
            <mc:AlternateContent xmlns:mc="http://schemas.openxmlformats.org/markup-compatibility/2006">
              <mc:Choice xmlns:v="urn:schemas-microsoft-com:vml" Requires="v">
                <p:oleObj spid="_x0000_s1028" name="Presentación" r:id="rId6" imgW="4570654" imgH="3427562" progId="PowerPoint.Show.12">
                  <p:embed/>
                </p:oleObj>
              </mc:Choice>
              <mc:Fallback>
                <p:oleObj name="Presentación" r:id="rId6" imgW="4570654" imgH="3427562" progId="PowerPoint.Show.12">
                  <p:embed/>
                  <p:pic>
                    <p:nvPicPr>
                      <p:cNvPr id="0" name=""/>
                      <p:cNvPicPr/>
                      <p:nvPr/>
                    </p:nvPicPr>
                    <p:blipFill>
                      <a:blip r:embed="rId7"/>
                      <a:stretch>
                        <a:fillRect/>
                      </a:stretch>
                    </p:blipFill>
                    <p:spPr>
                      <a:xfrm>
                        <a:off x="7830617" y="5657006"/>
                        <a:ext cx="773831" cy="580306"/>
                      </a:xfrm>
                      <a:prstGeom prst="rect">
                        <a:avLst/>
                      </a:prstGeom>
                    </p:spPr>
                  </p:pic>
                </p:oleObj>
              </mc:Fallback>
            </mc:AlternateContent>
          </a:graphicData>
        </a:graphic>
      </p:graphicFrame>
    </p:spTree>
    <p:extLst>
      <p:ext uri="{BB962C8B-B14F-4D97-AF65-F5344CB8AC3E}">
        <p14:creationId xmlns:p14="http://schemas.microsoft.com/office/powerpoint/2010/main" val="101166809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57200"/>
            <a:ext cx="7488832" cy="841248"/>
          </a:xfrm>
          <a:blipFill>
            <a:blip r:embed="rId2"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a:normAutofit/>
          </a:bodyPr>
          <a:lstStyle/>
          <a:p>
            <a:pPr algn="ctr"/>
            <a:r>
              <a:rPr lang="es-PA" b="1" dirty="0" smtClean="0">
                <a:solidFill>
                  <a:srgbClr val="009900"/>
                </a:solidFill>
                <a:effectLst>
                  <a:glow rad="139700">
                    <a:schemeClr val="accent5">
                      <a:satMod val="175000"/>
                      <a:alpha val="40000"/>
                    </a:schemeClr>
                  </a:glow>
                  <a:reflection blurRad="12700" stA="48000" endA="300" endPos="55000" dir="5400000" sy="-90000" algn="bl" rotWithShape="0"/>
                </a:effectLst>
                <a:latin typeface="Comic Sans MS" pitchFamily="66" charset="0"/>
              </a:rPr>
              <a:t>SITUACIÓN DE APRENDIZAJE</a:t>
            </a:r>
            <a:endParaRPr lang="es-PA" b="1" dirty="0">
              <a:solidFill>
                <a:srgbClr val="009900"/>
              </a:solidFill>
              <a:effectLst>
                <a:glow rad="139700">
                  <a:schemeClr val="accent5">
                    <a:satMod val="175000"/>
                    <a:alpha val="40000"/>
                  </a:schemeClr>
                </a:glow>
                <a:reflection blurRad="12700" stA="48000" endA="300" endPos="55000" dir="5400000" sy="-90000" algn="bl" rotWithShape="0"/>
              </a:effectLst>
              <a:latin typeface="Comic Sans MS" pitchFamily="66" charset="0"/>
            </a:endParaRPr>
          </a:p>
        </p:txBody>
      </p:sp>
      <p:sp>
        <p:nvSpPr>
          <p:cNvPr id="3" name="2 Rectángulo"/>
          <p:cNvSpPr/>
          <p:nvPr/>
        </p:nvSpPr>
        <p:spPr>
          <a:xfrm>
            <a:off x="755576" y="1628800"/>
            <a:ext cx="7632848" cy="4524315"/>
          </a:xfrm>
          <a:prstGeom prst="rect">
            <a:avLst/>
          </a:prstGeom>
          <a:blipFill>
            <a:blip r:embed="rId2"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3200" b="1" i="1" dirty="0">
                <a:solidFill>
                  <a:srgbClr val="FF6600"/>
                </a:solidFill>
                <a:latin typeface="Comic Sans MS" pitchFamily="66" charset="0"/>
              </a:rPr>
              <a:t>Cierto día, mientras estaban en el recreo, se encuentran las niñas de primer grado jugando en el patio de la escuela, cuando de repente llega Gilary muy contenta porque se había encontrado una moneda, cosa que despertó la curiosidad de todas sus compañeras, pues querían saber de cuánto era la moneda</a:t>
            </a:r>
            <a:r>
              <a:rPr lang="es-MX" sz="3200" b="1" i="1" dirty="0" smtClean="0">
                <a:solidFill>
                  <a:srgbClr val="FF6600"/>
                </a:solidFill>
                <a:latin typeface="Comic Sans MS" pitchFamily="66" charset="0"/>
              </a:rPr>
              <a:t>.</a:t>
            </a:r>
            <a:endParaRPr lang="es-PA" sz="3200" b="1" dirty="0">
              <a:solidFill>
                <a:srgbClr val="FF6600"/>
              </a:solidFill>
              <a:latin typeface="Comic Sans MS" pitchFamily="66" charset="0"/>
            </a:endParaRPr>
          </a:p>
        </p:txBody>
      </p:sp>
    </p:spTree>
    <p:extLst>
      <p:ext uri="{BB962C8B-B14F-4D97-AF65-F5344CB8AC3E}">
        <p14:creationId xmlns:p14="http://schemas.microsoft.com/office/powerpoint/2010/main" val="3349768290"/>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050"/>
                            </p:stCondLst>
                            <p:childTnLst>
                              <p:par>
                                <p:cTn id="12" presetID="6"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548680"/>
            <a:ext cx="7488832" cy="5688632"/>
          </a:xfrm>
          <a:prstGeom prst="rect">
            <a:avLst/>
          </a:prstGeom>
          <a:blipFill>
            <a:blip r:embed="rId2"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3200" b="1" i="1" dirty="0" smtClean="0">
                <a:solidFill>
                  <a:srgbClr val="FF6600"/>
                </a:solidFill>
                <a:latin typeface="Comic Sans MS" pitchFamily="66" charset="0"/>
              </a:rPr>
              <a:t>Victoria dijo: -¡miren, es una moneda de cincuenta centavos! Pero Milagros dijo: __No, yo creo que esa moneda es de veinticinco centavos. Por su lado Débora dijo que era de diez centavos mientras que Keitlyn dijo: __ pero muchachas lo que yo digo es que para comprar algo debe servir, vamos a la tienda y allá nos damos cuenta cuánto vale esa moneda. </a:t>
            </a:r>
            <a:endParaRPr lang="es-PA" sz="3200" b="1" dirty="0">
              <a:solidFill>
                <a:srgbClr val="FF6600"/>
              </a:solidFill>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0012" y="476672"/>
            <a:ext cx="7704856" cy="523220"/>
          </a:xfrm>
          <a:prstGeom prst="rect">
            <a:avLst/>
          </a:prstGeom>
        </p:spPr>
        <p:txBody>
          <a:bodyPr wrap="square">
            <a:spAutoFit/>
          </a:bodyPr>
          <a:lstStyle/>
          <a:p>
            <a:r>
              <a:rPr lang="es-PA" sz="2800" i="1" dirty="0" smtClean="0"/>
              <a:t> </a:t>
            </a:r>
            <a:endParaRPr lang="es-PA" sz="2800" i="1" dirty="0"/>
          </a:p>
        </p:txBody>
      </p:sp>
      <p:sp>
        <p:nvSpPr>
          <p:cNvPr id="4" name="3 Rectángulo"/>
          <p:cNvSpPr/>
          <p:nvPr/>
        </p:nvSpPr>
        <p:spPr>
          <a:xfrm>
            <a:off x="755576" y="332656"/>
            <a:ext cx="7632848" cy="6001643"/>
          </a:xfrm>
          <a:prstGeom prst="rect">
            <a:avLst/>
          </a:prstGeom>
          <a:blipFill>
            <a:blip r:embed="rId2"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3200" b="1" i="1" dirty="0" smtClean="0">
                <a:solidFill>
                  <a:srgbClr val="FF6600"/>
                </a:solidFill>
                <a:latin typeface="Comic Sans MS" pitchFamily="66" charset="0"/>
              </a:rPr>
              <a:t>Argeilys, quien  había estado escuchando la conversación dijo__ a mí me parece que antes de ir a la tienda debemos preguntarle a la maestra, ella nos puede decir cuánto vale esa moneda y así lo hicieron. Fueron corriendo donde su maestra y le contaron que Gilary se había encontrado una moneda y que no sabían su valor. Mariacni dijo__: Díganos  maestra - ¿Cuál es el valor de esta moneda? </a:t>
            </a:r>
            <a:endParaRPr lang="es-PA" sz="3200" b="1" dirty="0">
              <a:solidFill>
                <a:srgbClr val="FF6600"/>
              </a:solidFill>
              <a:latin typeface="Comic Sans MS" pitchFamily="66" charset="0"/>
            </a:endParaRPr>
          </a:p>
        </p:txBody>
      </p:sp>
    </p:spTree>
    <p:extLst>
      <p:ext uri="{BB962C8B-B14F-4D97-AF65-F5344CB8AC3E}">
        <p14:creationId xmlns:p14="http://schemas.microsoft.com/office/powerpoint/2010/main" val="1581013654"/>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blipFill>
            <a:blip r:embed="rId2" cstate="print"/>
            <a:tile tx="0" ty="0" sx="100000" sy="100000" flip="none" algn="tl"/>
          </a:blipFill>
          <a:ln w="57150"/>
        </p:spPr>
        <p:style>
          <a:lnRef idx="2">
            <a:schemeClr val="accent2"/>
          </a:lnRef>
          <a:fillRef idx="1">
            <a:schemeClr val="lt1"/>
          </a:fillRef>
          <a:effectRef idx="0">
            <a:schemeClr val="accent2"/>
          </a:effectRef>
          <a:fontRef idx="minor">
            <a:schemeClr val="dk1"/>
          </a:fontRef>
        </p:style>
        <p:txBody>
          <a:bodyPr/>
          <a:lstStyle/>
          <a:p>
            <a:pPr algn="ctr"/>
            <a:r>
              <a:rPr lang="es-PA" b="1" dirty="0" smtClean="0">
                <a:solidFill>
                  <a:srgbClr val="993300"/>
                </a:solidFill>
                <a:latin typeface="Comic Sans MS" pitchFamily="66" charset="0"/>
              </a:rPr>
              <a:t>PREGUNTA GENERADORA</a:t>
            </a:r>
            <a:endParaRPr lang="es-PA" b="1" dirty="0">
              <a:solidFill>
                <a:srgbClr val="993300"/>
              </a:solidFill>
              <a:latin typeface="Comic Sans MS" pitchFamily="66" charset="0"/>
            </a:endParaRPr>
          </a:p>
        </p:txBody>
      </p:sp>
      <p:sp>
        <p:nvSpPr>
          <p:cNvPr id="3" name="2 Rectángulo"/>
          <p:cNvSpPr/>
          <p:nvPr/>
        </p:nvSpPr>
        <p:spPr>
          <a:xfrm>
            <a:off x="323528" y="1628800"/>
            <a:ext cx="8424936" cy="4216539"/>
          </a:xfrm>
          <a:prstGeom prst="rect">
            <a:avLst/>
          </a:prstGeom>
          <a:blipFill>
            <a:blip r:embed="rId2" cstate="print"/>
            <a:tile tx="0" ty="0" sx="100000" sy="100000" flip="none" algn="tl"/>
          </a:blipFill>
          <a:ln w="57150"/>
        </p:spPr>
        <p:style>
          <a:lnRef idx="2">
            <a:schemeClr val="accent2"/>
          </a:lnRef>
          <a:fillRef idx="1">
            <a:schemeClr val="lt1"/>
          </a:fillRef>
          <a:effectRef idx="0">
            <a:schemeClr val="accent2"/>
          </a:effectRef>
          <a:fontRef idx="minor">
            <a:schemeClr val="dk1"/>
          </a:fontRef>
        </p:style>
        <p:txBody>
          <a:bodyPr wrap="square">
            <a:spAutoFit/>
          </a:bodyPr>
          <a:lstStyle/>
          <a:p>
            <a:endParaRPr lang="es-MX" sz="3200" b="1" i="1" dirty="0" smtClean="0">
              <a:latin typeface="Comic Sans MS" pitchFamily="66" charset="0"/>
            </a:endParaRPr>
          </a:p>
          <a:p>
            <a:r>
              <a:rPr lang="es-MX" sz="3200" b="1" i="1" dirty="0" smtClean="0">
                <a:solidFill>
                  <a:srgbClr val="CC3300"/>
                </a:solidFill>
                <a:latin typeface="Comic Sans MS" pitchFamily="66" charset="0"/>
              </a:rPr>
              <a:t>¿</a:t>
            </a:r>
            <a:r>
              <a:rPr lang="es-MX" sz="2800" b="1" i="1" dirty="0">
                <a:solidFill>
                  <a:srgbClr val="CC3300"/>
                </a:solidFill>
                <a:latin typeface="Comic Sans MS" pitchFamily="66" charset="0"/>
              </a:rPr>
              <a:t>Cuáles s</a:t>
            </a:r>
            <a:r>
              <a:rPr lang="es-MX" sz="3200" b="1" i="1" dirty="0">
                <a:solidFill>
                  <a:srgbClr val="CC3300"/>
                </a:solidFill>
                <a:latin typeface="Comic Sans MS" pitchFamily="66" charset="0"/>
              </a:rPr>
              <a:t>on las fracciones del balboa?</a:t>
            </a:r>
            <a:endParaRPr lang="es-PA" sz="3200" b="1" dirty="0">
              <a:solidFill>
                <a:srgbClr val="CC3300"/>
              </a:solidFill>
              <a:latin typeface="Comic Sans MS" pitchFamily="66" charset="0"/>
            </a:endParaRPr>
          </a:p>
          <a:p>
            <a:r>
              <a:rPr lang="es-MX" sz="3200" i="1" dirty="0"/>
              <a:t> </a:t>
            </a:r>
            <a:endParaRPr lang="es-PA" sz="3200" dirty="0"/>
          </a:p>
          <a:p>
            <a:r>
              <a:rPr lang="es-MX" sz="3200" i="1" dirty="0"/>
              <a:t> </a:t>
            </a:r>
            <a:r>
              <a:rPr lang="es-MX" sz="2800" b="1" dirty="0" smtClean="0">
                <a:solidFill>
                  <a:srgbClr val="993300"/>
                </a:solidFill>
                <a:latin typeface="Comic Sans MS" pitchFamily="66" charset="0"/>
              </a:rPr>
              <a:t>Preguntas </a:t>
            </a:r>
            <a:r>
              <a:rPr lang="es-MX" sz="2800" b="1" dirty="0">
                <a:solidFill>
                  <a:srgbClr val="993300"/>
                </a:solidFill>
                <a:latin typeface="Comic Sans MS" pitchFamily="66" charset="0"/>
              </a:rPr>
              <a:t>guía</a:t>
            </a:r>
            <a:endParaRPr lang="es-PA" sz="2800" b="1" dirty="0">
              <a:solidFill>
                <a:srgbClr val="993300"/>
              </a:solidFill>
              <a:latin typeface="Comic Sans MS" pitchFamily="66" charset="0"/>
            </a:endParaRPr>
          </a:p>
          <a:p>
            <a:r>
              <a:rPr lang="es-MX" sz="2800" b="1" i="1" dirty="0">
                <a:solidFill>
                  <a:srgbClr val="CC3300"/>
                </a:solidFill>
                <a:latin typeface="Comic Sans MS" pitchFamily="66" charset="0"/>
              </a:rPr>
              <a:t>¿Cuántas monedas de </a:t>
            </a:r>
            <a:r>
              <a:rPr lang="es-MX" sz="2800" b="1" i="1" dirty="0" smtClean="0">
                <a:solidFill>
                  <a:srgbClr val="CC3300"/>
                </a:solidFill>
                <a:latin typeface="Comic Sans MS" pitchFamily="66" charset="0"/>
              </a:rPr>
              <a:t>0.50 hay </a:t>
            </a:r>
            <a:r>
              <a:rPr lang="es-MX" sz="2800" b="1" i="1" dirty="0">
                <a:solidFill>
                  <a:srgbClr val="CC3300"/>
                </a:solidFill>
                <a:latin typeface="Comic Sans MS" pitchFamily="66" charset="0"/>
              </a:rPr>
              <a:t>en </a:t>
            </a:r>
            <a:r>
              <a:rPr lang="es-MX" sz="2800" b="1" i="1" dirty="0" smtClean="0">
                <a:solidFill>
                  <a:srgbClr val="CC3300"/>
                </a:solidFill>
                <a:latin typeface="Comic Sans MS" pitchFamily="66" charset="0"/>
              </a:rPr>
              <a:t>un </a:t>
            </a:r>
            <a:r>
              <a:rPr lang="es-MX" sz="2800" b="1" i="1" dirty="0">
                <a:solidFill>
                  <a:srgbClr val="CC3300"/>
                </a:solidFill>
                <a:latin typeface="Comic Sans MS" pitchFamily="66" charset="0"/>
              </a:rPr>
              <a:t>balboa?</a:t>
            </a:r>
            <a:endParaRPr lang="es-PA" sz="2800" b="1" dirty="0">
              <a:solidFill>
                <a:srgbClr val="CC3300"/>
              </a:solidFill>
              <a:latin typeface="Comic Sans MS" pitchFamily="66" charset="0"/>
            </a:endParaRPr>
          </a:p>
          <a:p>
            <a:r>
              <a:rPr lang="es-MX" sz="2800" b="1" i="1" dirty="0">
                <a:solidFill>
                  <a:srgbClr val="CC3300"/>
                </a:solidFill>
                <a:latin typeface="Comic Sans MS" pitchFamily="66" charset="0"/>
              </a:rPr>
              <a:t>¿Cuántas monedas de 0.25 hay en un balboa?</a:t>
            </a:r>
            <a:endParaRPr lang="es-PA" sz="2800" b="1" dirty="0">
              <a:solidFill>
                <a:srgbClr val="CC3300"/>
              </a:solidFill>
              <a:latin typeface="Comic Sans MS" pitchFamily="66" charset="0"/>
            </a:endParaRPr>
          </a:p>
          <a:p>
            <a:r>
              <a:rPr lang="es-MX" sz="2800" b="1" i="1" dirty="0">
                <a:solidFill>
                  <a:srgbClr val="CC3300"/>
                </a:solidFill>
                <a:latin typeface="Comic Sans MS" pitchFamily="66" charset="0"/>
              </a:rPr>
              <a:t>¿Cuántas monedas de 0.10 hay en un balboa?</a:t>
            </a:r>
            <a:endParaRPr lang="es-PA" sz="2800" b="1" dirty="0">
              <a:solidFill>
                <a:srgbClr val="CC3300"/>
              </a:solidFill>
              <a:latin typeface="Comic Sans MS" pitchFamily="66" charset="0"/>
            </a:endParaRPr>
          </a:p>
          <a:p>
            <a:r>
              <a:rPr lang="es-MX" sz="2800" b="1" i="1" dirty="0">
                <a:solidFill>
                  <a:srgbClr val="CC3300"/>
                </a:solidFill>
                <a:latin typeface="Comic Sans MS" pitchFamily="66" charset="0"/>
              </a:rPr>
              <a:t>¿Cuántas monedas de 0.05 hay en un balboa?</a:t>
            </a:r>
            <a:endParaRPr lang="es-PA" sz="2800" b="1" dirty="0">
              <a:solidFill>
                <a:srgbClr val="CC3300"/>
              </a:solidFill>
              <a:latin typeface="Comic Sans MS" pitchFamily="66" charset="0"/>
            </a:endParaRPr>
          </a:p>
          <a:p>
            <a:r>
              <a:rPr lang="es-MX" sz="2800" b="1" i="1" dirty="0">
                <a:solidFill>
                  <a:srgbClr val="CC3300"/>
                </a:solidFill>
                <a:latin typeface="Comic Sans MS" pitchFamily="66" charset="0"/>
              </a:rPr>
              <a:t>¿Cuántas monedas de 0.01 hay en un balboa?</a:t>
            </a:r>
            <a:endParaRPr lang="es-PA" sz="2800" b="1" dirty="0">
              <a:solidFill>
                <a:srgbClr val="CC3300"/>
              </a:solidFill>
              <a:latin typeface="Comic Sans MS" pitchFamily="66" charset="0"/>
            </a:endParaRPr>
          </a:p>
        </p:txBody>
      </p:sp>
    </p:spTree>
    <p:extLst>
      <p:ext uri="{BB962C8B-B14F-4D97-AF65-F5344CB8AC3E}">
        <p14:creationId xmlns:p14="http://schemas.microsoft.com/office/powerpoint/2010/main" val="2241802735"/>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8" presetClass="entr" presetSubtype="0" accel="5000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5" dur="1000"/>
                                        <p:tgtEl>
                                          <p:spTgt spid="3">
                                            <p:txEl>
                                              <p:pRg st="1" end="1"/>
                                            </p:txEl>
                                          </p:spTgt>
                                        </p:tgtEl>
                                      </p:cBhvr>
                                    </p:animEffect>
                                  </p:childTnLst>
                                </p:cTn>
                              </p:par>
                            </p:childTnLst>
                          </p:cTn>
                        </p:par>
                        <p:par>
                          <p:cTn id="16" fill="hold">
                            <p:stCondLst>
                              <p:cond delay="1500"/>
                            </p:stCondLst>
                            <p:childTnLst>
                              <p:par>
                                <p:cTn id="17" presetID="48" presetClass="entr" presetSubtype="0" accel="5000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3" end="3"/>
                                            </p:txEl>
                                          </p:spTgt>
                                        </p:tgtEl>
                                      </p:cBhvr>
                                    </p:animEffect>
                                  </p:childTnLst>
                                </p:cTn>
                              </p:par>
                            </p:childTnLst>
                          </p:cTn>
                        </p:par>
                        <p:par>
                          <p:cTn id="23" fill="hold">
                            <p:stCondLst>
                              <p:cond delay="2500"/>
                            </p:stCondLst>
                            <p:childTnLst>
                              <p:par>
                                <p:cTn id="24" presetID="48" presetClass="entr" presetSubtype="0" accel="5000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4" end="4"/>
                                            </p:txEl>
                                          </p:spTgt>
                                        </p:tgtEl>
                                      </p:cBhvr>
                                    </p:animEffect>
                                  </p:childTnLst>
                                </p:cTn>
                              </p:par>
                            </p:childTnLst>
                          </p:cTn>
                        </p:par>
                        <p:par>
                          <p:cTn id="30" fill="hold">
                            <p:stCondLst>
                              <p:cond delay="3500"/>
                            </p:stCondLst>
                            <p:childTnLst>
                              <p:par>
                                <p:cTn id="31" presetID="48" presetClass="entr" presetSubtype="0" accel="5000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6" dur="1000"/>
                                        <p:tgtEl>
                                          <p:spTgt spid="3">
                                            <p:txEl>
                                              <p:pRg st="5" end="5"/>
                                            </p:txEl>
                                          </p:spTgt>
                                        </p:tgtEl>
                                      </p:cBhvr>
                                    </p:animEffect>
                                  </p:childTnLst>
                                </p:cTn>
                              </p:par>
                            </p:childTnLst>
                          </p:cTn>
                        </p:par>
                        <p:par>
                          <p:cTn id="37" fill="hold">
                            <p:stCondLst>
                              <p:cond delay="4500"/>
                            </p:stCondLst>
                            <p:childTnLst>
                              <p:par>
                                <p:cTn id="38" presetID="48" presetClass="entr" presetSubtype="0" accel="5000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3" dur="1000"/>
                                        <p:tgtEl>
                                          <p:spTgt spid="3">
                                            <p:txEl>
                                              <p:pRg st="6" end="6"/>
                                            </p:txEl>
                                          </p:spTgt>
                                        </p:tgtEl>
                                      </p:cBhvr>
                                    </p:animEffect>
                                  </p:childTnLst>
                                </p:cTn>
                              </p:par>
                            </p:childTnLst>
                          </p:cTn>
                        </p:par>
                        <p:par>
                          <p:cTn id="44" fill="hold">
                            <p:stCondLst>
                              <p:cond delay="5500"/>
                            </p:stCondLst>
                            <p:childTnLst>
                              <p:par>
                                <p:cTn id="45" presetID="48" presetClass="entr" presetSubtype="0" accel="5000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7" end="7"/>
                                            </p:txEl>
                                          </p:spTgt>
                                        </p:tgtEl>
                                      </p:cBhvr>
                                    </p:animEffect>
                                  </p:childTnLst>
                                </p:cTn>
                              </p:par>
                            </p:childTnLst>
                          </p:cTn>
                        </p:par>
                        <p:par>
                          <p:cTn id="51" fill="hold">
                            <p:stCondLst>
                              <p:cond delay="6500"/>
                            </p:stCondLst>
                            <p:childTnLst>
                              <p:par>
                                <p:cTn id="52" presetID="48" presetClass="entr" presetSubtype="0" accel="50000"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5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57200"/>
            <a:ext cx="7920880" cy="841248"/>
          </a:xfrm>
          <a:blipFill>
            <a:blip r:embed="rId2" cstate="print"/>
            <a:tile tx="0" ty="0" sx="100000" sy="100000" flip="none" algn="tl"/>
          </a:blipFill>
          <a:ln w="57150"/>
        </p:spPr>
        <p:style>
          <a:lnRef idx="2">
            <a:schemeClr val="accent2"/>
          </a:lnRef>
          <a:fillRef idx="1">
            <a:schemeClr val="lt1"/>
          </a:fillRef>
          <a:effectRef idx="0">
            <a:schemeClr val="accent2"/>
          </a:effectRef>
          <a:fontRef idx="minor">
            <a:schemeClr val="dk1"/>
          </a:fontRef>
        </p:style>
        <p:txBody>
          <a:bodyPr/>
          <a:lstStyle/>
          <a:p>
            <a:pPr algn="ctr"/>
            <a:r>
              <a:rPr lang="es-MX" b="1" dirty="0" smtClean="0">
                <a:solidFill>
                  <a:srgbClr val="C00000"/>
                </a:solidFill>
                <a:effectLst>
                  <a:glow rad="139700">
                    <a:schemeClr val="accent6">
                      <a:satMod val="175000"/>
                      <a:alpha val="40000"/>
                    </a:schemeClr>
                  </a:glow>
                  <a:reflection blurRad="12700" stA="48000" endA="300" endPos="55000" dir="5400000" sy="-90000" algn="bl" rotWithShape="0"/>
                </a:effectLst>
                <a:latin typeface="Comic Sans MS" pitchFamily="66" charset="0"/>
              </a:rPr>
              <a:t>ACTIVIDADES O TAREAS</a:t>
            </a:r>
            <a:endParaRPr lang="es-PA" b="1" dirty="0">
              <a:solidFill>
                <a:srgbClr val="C00000"/>
              </a:solidFill>
              <a:effectLst>
                <a:glow rad="139700">
                  <a:schemeClr val="accent6">
                    <a:satMod val="175000"/>
                    <a:alpha val="40000"/>
                  </a:schemeClr>
                </a:glow>
                <a:reflection blurRad="12700" stA="48000" endA="300" endPos="55000" dir="5400000" sy="-90000" algn="bl" rotWithShape="0"/>
              </a:effectLst>
              <a:latin typeface="Comic Sans MS" pitchFamily="66" charset="0"/>
            </a:endParaRPr>
          </a:p>
        </p:txBody>
      </p:sp>
      <p:sp>
        <p:nvSpPr>
          <p:cNvPr id="1025" name="Rectangle 1"/>
          <p:cNvSpPr>
            <a:spLocks noChangeArrowheads="1"/>
          </p:cNvSpPr>
          <p:nvPr/>
        </p:nvSpPr>
        <p:spPr bwMode="auto">
          <a:xfrm>
            <a:off x="611560" y="1586988"/>
            <a:ext cx="7992888" cy="4154984"/>
          </a:xfrm>
          <a:prstGeom prst="rect">
            <a:avLst/>
          </a:prstGeom>
          <a:blipFill>
            <a:blip r:embed="rId2" cstate="print"/>
            <a:tile tx="0" ty="0" sx="100000" sy="100000" flip="none" algn="tl"/>
          </a:blip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MX" sz="3200" b="1" i="0" u="none" strike="noStrike" cap="none" normalizeH="0" baseline="0" dirty="0" smtClean="0">
                <a:ln>
                  <a:noFill/>
                </a:ln>
                <a:solidFill>
                  <a:srgbClr val="CC3300"/>
                </a:solidFill>
                <a:effectLst/>
                <a:latin typeface="Comic Sans MS" pitchFamily="66" charset="0"/>
                <a:ea typeface="Times New Roman" pitchFamily="18" charset="0"/>
                <a:cs typeface="Arial" pitchFamily="34" charset="0"/>
              </a:rPr>
              <a:t>Observa una presentación en Power Point sobre  las fracciones del balboa.</a:t>
            </a:r>
            <a:endParaRPr kumimoji="0" lang="es-PA" sz="3200" b="1" i="0" u="none" strike="noStrike" cap="none" normalizeH="0" baseline="0" dirty="0" smtClean="0">
              <a:ln>
                <a:noFill/>
              </a:ln>
              <a:solidFill>
                <a:srgbClr val="CC3300"/>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3200" b="1" i="0" u="none" strike="noStrike" cap="none" normalizeH="0" baseline="0" dirty="0" smtClean="0">
                <a:ln>
                  <a:noFill/>
                </a:ln>
                <a:solidFill>
                  <a:srgbClr val="CC3300"/>
                </a:solidFill>
                <a:effectLst/>
                <a:latin typeface="Comic Sans MS" pitchFamily="66" charset="0"/>
                <a:ea typeface="Times New Roman" pitchFamily="18" charset="0"/>
                <a:cs typeface="Arial" pitchFamily="34" charset="0"/>
              </a:rPr>
              <a:t>Atiende la explicación sobre la moneda y sus fracciones.</a:t>
            </a:r>
            <a:endParaRPr kumimoji="0" lang="es-PA" sz="3200" b="1" i="0" u="none" strike="noStrike" cap="none" normalizeH="0" baseline="0" dirty="0" smtClean="0">
              <a:ln>
                <a:noFill/>
              </a:ln>
              <a:solidFill>
                <a:srgbClr val="CC3300"/>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3200" b="1" i="0" u="none" strike="noStrike" cap="none" normalizeH="0" baseline="0" dirty="0" smtClean="0">
                <a:ln>
                  <a:noFill/>
                </a:ln>
                <a:solidFill>
                  <a:srgbClr val="CC3300"/>
                </a:solidFill>
                <a:effectLst/>
                <a:latin typeface="Comic Sans MS" pitchFamily="66" charset="0"/>
                <a:ea typeface="Times New Roman" pitchFamily="18" charset="0"/>
                <a:cs typeface="Arial" pitchFamily="34" charset="0"/>
              </a:rPr>
              <a:t>Responde a preguntas acerca del Power Point.</a:t>
            </a:r>
            <a:endParaRPr kumimoji="0" lang="es-PA" sz="3200" b="1" i="0" u="none" strike="noStrike" cap="none" normalizeH="0" baseline="0" dirty="0" smtClean="0">
              <a:ln>
                <a:noFill/>
              </a:ln>
              <a:solidFill>
                <a:srgbClr val="CC3300"/>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3200" b="1" i="0" u="none" strike="noStrike" cap="none" normalizeH="0" baseline="0" dirty="0" smtClean="0">
                <a:ln>
                  <a:noFill/>
                </a:ln>
                <a:solidFill>
                  <a:srgbClr val="CC3300"/>
                </a:solidFill>
                <a:effectLst/>
                <a:latin typeface="Comic Sans MS" pitchFamily="66" charset="0"/>
                <a:ea typeface="Times New Roman" pitchFamily="18" charset="0"/>
                <a:cs typeface="Arial" pitchFamily="34" charset="0"/>
              </a:rPr>
              <a:t>Dialoga con tus compañeros  lo que más te gustó del Power Point.</a:t>
            </a:r>
            <a:endParaRPr kumimoji="0" lang="es-MX" sz="3200" b="1" i="0" u="none" strike="noStrike" cap="none" normalizeH="0" baseline="0" dirty="0" smtClean="0">
              <a:ln>
                <a:noFill/>
              </a:ln>
              <a:solidFill>
                <a:srgbClr val="CC3300"/>
              </a:solidFill>
              <a:effectLst/>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40" presetClass="entr" presetSubtype="0" fill="hold" grpId="0" nodeType="afterEffect">
                                  <p:stCondLst>
                                    <p:cond delay="0"/>
                                  </p:stCondLst>
                                  <p:iterate type="lt">
                                    <p:tmPct val="10000"/>
                                  </p:iterate>
                                  <p:childTnLst>
                                    <p:set>
                                      <p:cBhvr>
                                        <p:cTn id="14" dur="1" fill="hold">
                                          <p:stCondLst>
                                            <p:cond delay="0"/>
                                          </p:stCondLst>
                                        </p:cTn>
                                        <p:tgtEl>
                                          <p:spTgt spid="1025"/>
                                        </p:tgtEl>
                                        <p:attrNameLst>
                                          <p:attrName>style.visibility</p:attrName>
                                        </p:attrNameLst>
                                      </p:cBhvr>
                                      <p:to>
                                        <p:strVal val="visible"/>
                                      </p:to>
                                    </p:set>
                                    <p:animEffect transition="in" filter="fade">
                                      <p:cBhvr>
                                        <p:cTn id="15" dur="1000"/>
                                        <p:tgtEl>
                                          <p:spTgt spid="1025"/>
                                        </p:tgtEl>
                                      </p:cBhvr>
                                    </p:animEffect>
                                    <p:anim calcmode="lin" valueType="num">
                                      <p:cBhvr>
                                        <p:cTn id="16" dur="1000" fill="hold"/>
                                        <p:tgtEl>
                                          <p:spTgt spid="1025"/>
                                        </p:tgtEl>
                                        <p:attrNameLst>
                                          <p:attrName>ppt_x</p:attrName>
                                        </p:attrNameLst>
                                      </p:cBhvr>
                                      <p:tavLst>
                                        <p:tav tm="0">
                                          <p:val>
                                            <p:strVal val="#ppt_x-.1"/>
                                          </p:val>
                                        </p:tav>
                                        <p:tav tm="100000">
                                          <p:val>
                                            <p:strVal val="#ppt_x"/>
                                          </p:val>
                                        </p:tav>
                                      </p:tavLst>
                                    </p:anim>
                                    <p:anim calcmode="lin" valueType="num">
                                      <p:cBhvr>
                                        <p:cTn id="17" dur="1000" fill="hold"/>
                                        <p:tgtEl>
                                          <p:spTgt spid="10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57200"/>
            <a:ext cx="7560840" cy="841248"/>
          </a:xfrm>
          <a:blipFill>
            <a:blip r:embed="rId2" cstate="print"/>
            <a:tile tx="0" ty="0" sx="100000" sy="100000" flip="none" algn="tl"/>
          </a:blipFill>
          <a:ln w="57150"/>
        </p:spPr>
        <p:style>
          <a:lnRef idx="2">
            <a:schemeClr val="accent6"/>
          </a:lnRef>
          <a:fillRef idx="1">
            <a:schemeClr val="lt1"/>
          </a:fillRef>
          <a:effectRef idx="0">
            <a:schemeClr val="accent6"/>
          </a:effectRef>
          <a:fontRef idx="minor">
            <a:schemeClr val="dk1"/>
          </a:fontRef>
        </p:style>
        <p:txBody>
          <a:bodyPr/>
          <a:lstStyle/>
          <a:p>
            <a:pPr algn="ctr"/>
            <a:r>
              <a:rPr lang="es-MX" b="1" dirty="0" smtClean="0">
                <a:solidFill>
                  <a:srgbClr val="5D0678"/>
                </a:solidFill>
                <a:latin typeface="Comic Sans MS" pitchFamily="66" charset="0"/>
              </a:rPr>
              <a:t>PRODUCTO PRINCIPAL</a:t>
            </a:r>
            <a:endParaRPr lang="es-PA" b="1" dirty="0">
              <a:solidFill>
                <a:srgbClr val="5D0678"/>
              </a:solidFill>
              <a:latin typeface="Comic Sans MS" pitchFamily="66" charset="0"/>
            </a:endParaRPr>
          </a:p>
        </p:txBody>
      </p:sp>
      <p:sp>
        <p:nvSpPr>
          <p:cNvPr id="20481" name="Rectangle 1"/>
          <p:cNvSpPr>
            <a:spLocks noChangeArrowheads="1"/>
          </p:cNvSpPr>
          <p:nvPr/>
        </p:nvSpPr>
        <p:spPr bwMode="auto">
          <a:xfrm>
            <a:off x="755576" y="2828257"/>
            <a:ext cx="7704856" cy="1077218"/>
          </a:xfrm>
          <a:prstGeom prst="rect">
            <a:avLst/>
          </a:prstGeom>
          <a:blipFill>
            <a:blip r:embed="rId3" cstate="print"/>
            <a:tile tx="0" ty="0" sx="100000" sy="100000" flip="none" algn="tl"/>
          </a:blipFill>
          <a:ln w="57150">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A" sz="3200" b="1" i="1" u="none" strike="noStrike" cap="none" normalizeH="0" baseline="0" dirty="0" smtClean="0">
                <a:ln>
                  <a:noFill/>
                </a:ln>
                <a:solidFill>
                  <a:schemeClr val="bg1"/>
                </a:solidFill>
                <a:effectLst/>
                <a:latin typeface="Comic Sans MS" pitchFamily="66" charset="0"/>
                <a:ea typeface="Times New Roman" pitchFamily="18" charset="0"/>
                <a:cs typeface="Calibri" pitchFamily="34" charset="0"/>
              </a:rPr>
              <a:t>Distinguir en un </a:t>
            </a:r>
            <a:r>
              <a:rPr kumimoji="0" lang="es-PA" sz="3200" b="1" i="1" u="none" strike="noStrike" cap="none" normalizeH="0" baseline="0" dirty="0" smtClean="0">
                <a:ln>
                  <a:noFill/>
                </a:ln>
                <a:solidFill>
                  <a:schemeClr val="bg1"/>
                </a:solidFill>
                <a:effectLst/>
                <a:latin typeface="Comic Sans MS" pitchFamily="66" charset="0"/>
                <a:ea typeface="Times New Roman" pitchFamily="18" charset="0"/>
                <a:cs typeface="Calibri" pitchFamily="34" charset="0"/>
                <a:hlinkClick r:id="rId4" action="ppaction://hlinkpres?slideindex=1&amp;slidetitle="/>
              </a:rPr>
              <a:t>juego</a:t>
            </a:r>
            <a:r>
              <a:rPr kumimoji="0" lang="es-PA" sz="3200" b="1" i="1" u="none" strike="noStrike" cap="none" normalizeH="0" baseline="0" dirty="0" smtClean="0">
                <a:ln>
                  <a:noFill/>
                </a:ln>
                <a:solidFill>
                  <a:schemeClr val="bg1"/>
                </a:solidFill>
                <a:effectLst/>
                <a:latin typeface="Comic Sans MS" pitchFamily="66" charset="0"/>
                <a:ea typeface="Times New Roman" pitchFamily="18" charset="0"/>
                <a:cs typeface="Calibri" pitchFamily="34" charset="0"/>
              </a:rPr>
              <a:t> en Power Point las diferentes fracciones</a:t>
            </a:r>
            <a:endParaRPr kumimoji="0" lang="es-PA" sz="3200" b="1" i="0" u="none" strike="noStrike" cap="none" normalizeH="0" baseline="0" dirty="0" smtClean="0">
              <a:ln>
                <a:noFill/>
              </a:ln>
              <a:solidFill>
                <a:schemeClr val="bg1"/>
              </a:solidFill>
              <a:effectLst/>
              <a:latin typeface="Comic Sans MS" pitchFamily="66"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9" presetClass="entr" presetSubtype="10" fill="hold" grpId="0" nodeType="afterEffect">
                                  <p:stCondLst>
                                    <p:cond delay="0"/>
                                  </p:stCondLst>
                                  <p:childTnLst>
                                    <p:set>
                                      <p:cBhvr>
                                        <p:cTn id="11" dur="1" fill="hold">
                                          <p:stCondLst>
                                            <p:cond delay="0"/>
                                          </p:stCondLst>
                                        </p:cTn>
                                        <p:tgtEl>
                                          <p:spTgt spid="20481"/>
                                        </p:tgtEl>
                                        <p:attrNameLst>
                                          <p:attrName>style.visibility</p:attrName>
                                        </p:attrNameLst>
                                      </p:cBhvr>
                                      <p:to>
                                        <p:strVal val="visible"/>
                                      </p:to>
                                    </p:set>
                                    <p:anim calcmode="lin" valueType="num">
                                      <p:cBhvr>
                                        <p:cTn id="12" dur="5000" fill="hold"/>
                                        <p:tgtEl>
                                          <p:spTgt spid="20481"/>
                                        </p:tgtEl>
                                        <p:attrNameLst>
                                          <p:attrName>ppt_w</p:attrName>
                                        </p:attrNameLst>
                                      </p:cBhvr>
                                      <p:tavLst>
                                        <p:tav tm="0" fmla="#ppt_w*sin(2.5*pi*$)">
                                          <p:val>
                                            <p:fltVal val="0"/>
                                          </p:val>
                                        </p:tav>
                                        <p:tav tm="100000">
                                          <p:val>
                                            <p:fltVal val="1"/>
                                          </p:val>
                                        </p:tav>
                                      </p:tavLst>
                                    </p:anim>
                                    <p:anim calcmode="lin" valueType="num">
                                      <p:cBhvr>
                                        <p:cTn id="13" dur="5000" fill="hold"/>
                                        <p:tgtEl>
                                          <p:spTgt spid="204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8064896" cy="648072"/>
          </a:xfrm>
          <a:blipFill>
            <a:blip r:embed="rId2" cstate="print"/>
            <a:tile tx="0" ty="0" sx="100000" sy="100000" flip="none" algn="tl"/>
          </a:blipFill>
          <a:ln w="5715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MX" sz="3600" b="1" i="1" dirty="0" smtClean="0"/>
              <a:t/>
            </a:r>
            <a:br>
              <a:rPr lang="es-MX" sz="3600" b="1" i="1" dirty="0" smtClean="0"/>
            </a:br>
            <a:r>
              <a:rPr lang="es-MX" sz="2700" b="1" i="1" dirty="0" smtClean="0">
                <a:solidFill>
                  <a:srgbClr val="FF0066"/>
                </a:solidFill>
                <a:latin typeface="Comic Sans MS" pitchFamily="66" charset="0"/>
              </a:rPr>
              <a:t>RÚBRICA PARA EVALUAR PRODUCTO FINAL</a:t>
            </a:r>
            <a:r>
              <a:rPr lang="es-PA" sz="3100" b="1" dirty="0" smtClean="0">
                <a:latin typeface="Comic Sans MS" pitchFamily="66" charset="0"/>
              </a:rPr>
              <a:t/>
            </a:r>
            <a:br>
              <a:rPr lang="es-PA" sz="3100" b="1" dirty="0" smtClean="0">
                <a:latin typeface="Comic Sans MS" pitchFamily="66" charset="0"/>
              </a:rPr>
            </a:br>
            <a:endParaRPr lang="es-PA" sz="3100" b="1" dirty="0">
              <a:latin typeface="Comic Sans MS" pitchFamily="66" charset="0"/>
            </a:endParaRPr>
          </a:p>
        </p:txBody>
      </p:sp>
      <p:graphicFrame>
        <p:nvGraphicFramePr>
          <p:cNvPr id="7" name="6 Tabla"/>
          <p:cNvGraphicFramePr>
            <a:graphicFrameLocks noGrp="1"/>
          </p:cNvGraphicFramePr>
          <p:nvPr/>
        </p:nvGraphicFramePr>
        <p:xfrm>
          <a:off x="539552" y="1052736"/>
          <a:ext cx="8064894" cy="5256584"/>
        </p:xfrm>
        <a:graphic>
          <a:graphicData uri="http://schemas.openxmlformats.org/drawingml/2006/table">
            <a:tbl>
              <a:tblPr/>
              <a:tblGrid>
                <a:gridCol w="1343624"/>
                <a:gridCol w="1343624"/>
                <a:gridCol w="1343624"/>
                <a:gridCol w="1344674"/>
                <a:gridCol w="1344674"/>
                <a:gridCol w="1344674"/>
              </a:tblGrid>
              <a:tr h="736264">
                <a:tc>
                  <a:txBody>
                    <a:bodyPr/>
                    <a:lstStyle/>
                    <a:p>
                      <a:pPr>
                        <a:spcBef>
                          <a:spcPts val="100"/>
                        </a:spcBef>
                        <a:spcAft>
                          <a:spcPts val="100"/>
                        </a:spcAft>
                      </a:pPr>
                      <a:endParaRPr lang="es-MX" sz="1100" b="1" i="1" dirty="0" smtClean="0">
                        <a:latin typeface="Arial"/>
                        <a:ea typeface="Times New Roman"/>
                      </a:endParaRPr>
                    </a:p>
                    <a:p>
                      <a:pPr>
                        <a:spcBef>
                          <a:spcPts val="100"/>
                        </a:spcBef>
                        <a:spcAft>
                          <a:spcPts val="100"/>
                        </a:spcAft>
                      </a:pPr>
                      <a:r>
                        <a:rPr lang="es-MX" sz="1100" b="1" i="1" dirty="0" smtClean="0">
                          <a:latin typeface="Arial"/>
                          <a:ea typeface="Times New Roman"/>
                        </a:rPr>
                        <a:t>CRITERIOS</a:t>
                      </a: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00"/>
                        </a:spcBef>
                        <a:spcAft>
                          <a:spcPts val="100"/>
                        </a:spcAft>
                      </a:pPr>
                      <a:endParaRPr lang="es-MX" sz="1100" b="1" i="1" dirty="0" smtClean="0">
                        <a:latin typeface="Arial"/>
                        <a:ea typeface="Times New Roman"/>
                      </a:endParaRPr>
                    </a:p>
                    <a:p>
                      <a:pPr algn="ctr">
                        <a:spcBef>
                          <a:spcPts val="100"/>
                        </a:spcBef>
                        <a:spcAft>
                          <a:spcPts val="100"/>
                        </a:spcAft>
                      </a:pPr>
                      <a:r>
                        <a:rPr lang="es-MX" sz="1100" b="1" i="1" dirty="0" smtClean="0">
                          <a:latin typeface="Arial"/>
                          <a:ea typeface="Times New Roman"/>
                        </a:rPr>
                        <a:t>EXCELENTE</a:t>
                      </a:r>
                      <a:endParaRPr lang="es-PA" sz="1600" dirty="0">
                        <a:latin typeface="Times New Roman"/>
                        <a:ea typeface="Times New Roman"/>
                      </a:endParaRPr>
                    </a:p>
                    <a:p>
                      <a:pPr algn="ctr">
                        <a:spcBef>
                          <a:spcPts val="100"/>
                        </a:spcBef>
                        <a:spcAft>
                          <a:spcPts val="100"/>
                        </a:spcAft>
                      </a:pPr>
                      <a:r>
                        <a:rPr lang="es-MX" sz="1100" b="1" i="1" dirty="0">
                          <a:latin typeface="Arial"/>
                          <a:ea typeface="Times New Roman"/>
                        </a:rPr>
                        <a:t>(5)</a:t>
                      </a: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00"/>
                        </a:spcBef>
                        <a:spcAft>
                          <a:spcPts val="100"/>
                        </a:spcAft>
                      </a:pPr>
                      <a:endParaRPr lang="es-MX" sz="1100" b="1" i="1" dirty="0" smtClean="0">
                        <a:latin typeface="Arial"/>
                        <a:ea typeface="Times New Roman"/>
                      </a:endParaRPr>
                    </a:p>
                    <a:p>
                      <a:pPr algn="ctr">
                        <a:spcBef>
                          <a:spcPts val="100"/>
                        </a:spcBef>
                        <a:spcAft>
                          <a:spcPts val="100"/>
                        </a:spcAft>
                      </a:pPr>
                      <a:r>
                        <a:rPr lang="es-MX" sz="1100" b="1" i="1" dirty="0" smtClean="0">
                          <a:latin typeface="Arial"/>
                          <a:ea typeface="Times New Roman"/>
                        </a:rPr>
                        <a:t>BUENO</a:t>
                      </a:r>
                      <a:endParaRPr lang="es-PA" sz="1600" dirty="0">
                        <a:latin typeface="Times New Roman"/>
                        <a:ea typeface="Times New Roman"/>
                      </a:endParaRPr>
                    </a:p>
                    <a:p>
                      <a:pPr algn="ctr">
                        <a:spcBef>
                          <a:spcPts val="100"/>
                        </a:spcBef>
                        <a:spcAft>
                          <a:spcPts val="100"/>
                        </a:spcAft>
                      </a:pPr>
                      <a:r>
                        <a:rPr lang="es-MX" sz="1100" b="1" i="1" dirty="0">
                          <a:latin typeface="Arial"/>
                          <a:ea typeface="Times New Roman"/>
                        </a:rPr>
                        <a:t>(4)</a:t>
                      </a: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00"/>
                        </a:spcBef>
                        <a:spcAft>
                          <a:spcPts val="100"/>
                        </a:spcAft>
                      </a:pPr>
                      <a:endParaRPr lang="es-MX" sz="1100" b="1" i="1" dirty="0" smtClean="0">
                        <a:latin typeface="Arial"/>
                        <a:ea typeface="Times New Roman"/>
                      </a:endParaRPr>
                    </a:p>
                    <a:p>
                      <a:pPr algn="ctr">
                        <a:spcBef>
                          <a:spcPts val="100"/>
                        </a:spcBef>
                        <a:spcAft>
                          <a:spcPts val="100"/>
                        </a:spcAft>
                      </a:pPr>
                      <a:r>
                        <a:rPr lang="es-MX" sz="1100" b="1" i="1" dirty="0" smtClean="0">
                          <a:latin typeface="Arial"/>
                          <a:ea typeface="Times New Roman"/>
                        </a:rPr>
                        <a:t>REGULAR</a:t>
                      </a:r>
                      <a:endParaRPr lang="es-PA" sz="1600" dirty="0">
                        <a:latin typeface="Times New Roman"/>
                        <a:ea typeface="Times New Roman"/>
                      </a:endParaRPr>
                    </a:p>
                    <a:p>
                      <a:pPr algn="ctr">
                        <a:spcBef>
                          <a:spcPts val="100"/>
                        </a:spcBef>
                        <a:spcAft>
                          <a:spcPts val="100"/>
                        </a:spcAft>
                      </a:pPr>
                      <a:r>
                        <a:rPr lang="es-MX" sz="1100" b="1" i="1" dirty="0">
                          <a:latin typeface="Arial"/>
                          <a:ea typeface="Times New Roman"/>
                        </a:rPr>
                        <a:t>(3)</a:t>
                      </a: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00"/>
                        </a:spcBef>
                        <a:spcAft>
                          <a:spcPts val="100"/>
                        </a:spcAft>
                      </a:pPr>
                      <a:endParaRPr lang="es-MX" sz="1100" b="1" i="1" dirty="0" smtClean="0">
                        <a:latin typeface="Arial"/>
                        <a:ea typeface="Times New Roman"/>
                      </a:endParaRPr>
                    </a:p>
                    <a:p>
                      <a:pPr algn="ctr">
                        <a:spcBef>
                          <a:spcPts val="100"/>
                        </a:spcBef>
                        <a:spcAft>
                          <a:spcPts val="100"/>
                        </a:spcAft>
                      </a:pPr>
                      <a:r>
                        <a:rPr lang="es-MX" sz="1100" b="1" i="1" dirty="0" smtClean="0">
                          <a:latin typeface="Arial"/>
                          <a:ea typeface="Times New Roman"/>
                        </a:rPr>
                        <a:t>DEFICIENTE</a:t>
                      </a:r>
                      <a:endParaRPr lang="es-PA" sz="1600" dirty="0">
                        <a:latin typeface="Times New Roman"/>
                        <a:ea typeface="Times New Roman"/>
                      </a:endParaRPr>
                    </a:p>
                    <a:p>
                      <a:pPr algn="ctr">
                        <a:spcBef>
                          <a:spcPts val="100"/>
                        </a:spcBef>
                        <a:spcAft>
                          <a:spcPts val="100"/>
                        </a:spcAft>
                      </a:pPr>
                      <a:r>
                        <a:rPr lang="es-MX" sz="1100" b="1" i="1" dirty="0">
                          <a:latin typeface="Arial"/>
                          <a:ea typeface="Times New Roman"/>
                        </a:rPr>
                        <a:t>(2)</a:t>
                      </a: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100"/>
                        </a:spcBef>
                        <a:spcAft>
                          <a:spcPts val="100"/>
                        </a:spcAft>
                      </a:pPr>
                      <a:endParaRPr lang="es-PA" sz="1600">
                        <a:solidFill>
                          <a:srgbClr val="FF5050"/>
                        </a:solidFill>
                        <a:latin typeface="Times New Roman"/>
                        <a:ea typeface="Times New Roman"/>
                      </a:endParaRPr>
                    </a:p>
                    <a:p>
                      <a:pPr algn="ctr">
                        <a:spcBef>
                          <a:spcPts val="100"/>
                        </a:spcBef>
                        <a:spcAft>
                          <a:spcPts val="100"/>
                        </a:spcAft>
                      </a:pPr>
                      <a:r>
                        <a:rPr lang="es-MX" sz="1100" b="1" i="1">
                          <a:solidFill>
                            <a:srgbClr val="FF5050"/>
                          </a:solidFill>
                          <a:latin typeface="Arial"/>
                          <a:ea typeface="Times New Roman"/>
                        </a:rPr>
                        <a:t>TOTAL</a:t>
                      </a:r>
                      <a:endParaRPr lang="es-PA" sz="1600">
                        <a:solidFill>
                          <a:srgbClr val="FF5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30080">
                <a:tc>
                  <a:txBody>
                    <a:bodyPr/>
                    <a:lstStyle/>
                    <a:p>
                      <a:pPr>
                        <a:spcBef>
                          <a:spcPts val="100"/>
                        </a:spcBef>
                        <a:spcAft>
                          <a:spcPts val="100"/>
                        </a:spcAft>
                      </a:pPr>
                      <a:r>
                        <a:rPr lang="es-MX" sz="1100" b="1" i="1">
                          <a:latin typeface="Arial"/>
                          <a:ea typeface="Times New Roman"/>
                        </a:rPr>
                        <a:t>Mencionó   el nombre de la moneda de Panamá</a:t>
                      </a: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c>
                  <a:txBody>
                    <a:bodyPr/>
                    <a:lstStyle/>
                    <a:p>
                      <a:pPr>
                        <a:spcBef>
                          <a:spcPts val="100"/>
                        </a:spcBef>
                        <a:spcAft>
                          <a:spcPts val="100"/>
                        </a:spcAft>
                      </a:pP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c>
                  <a:txBody>
                    <a:bodyPr/>
                    <a:lstStyle/>
                    <a:p>
                      <a:pPr>
                        <a:spcBef>
                          <a:spcPts val="100"/>
                        </a:spcBef>
                        <a:spcAft>
                          <a:spcPts val="100"/>
                        </a:spcAft>
                      </a:pPr>
                      <a:endParaRPr lang="es-PA" sz="1600">
                        <a:solidFill>
                          <a:srgbClr val="FF5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5">
                      <a:fgClr>
                        <a:srgbClr val="FFFF00"/>
                      </a:fgClr>
                      <a:bgClr>
                        <a:srgbClr val="FFFFDD"/>
                      </a:bgClr>
                    </a:pattFill>
                  </a:tcPr>
                </a:tc>
              </a:tr>
              <a:tr h="1130080">
                <a:tc>
                  <a:txBody>
                    <a:bodyPr/>
                    <a:lstStyle/>
                    <a:p>
                      <a:pPr>
                        <a:spcBef>
                          <a:spcPts val="100"/>
                        </a:spcBef>
                        <a:spcAft>
                          <a:spcPts val="100"/>
                        </a:spcAft>
                      </a:pPr>
                      <a:r>
                        <a:rPr lang="es-MX" sz="1100" b="1" i="1">
                          <a:latin typeface="Arial"/>
                          <a:ea typeface="Times New Roman"/>
                        </a:rPr>
                        <a:t>Reconoció las fracciones de la moneda de Panamá.</a:t>
                      </a: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c>
                  <a:txBody>
                    <a:bodyPr/>
                    <a:lstStyle/>
                    <a:p>
                      <a:pPr>
                        <a:spcBef>
                          <a:spcPts val="100"/>
                        </a:spcBef>
                        <a:spcAft>
                          <a:spcPts val="100"/>
                        </a:spcAft>
                      </a:pPr>
                      <a:endParaRPr lang="es-PA"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c>
                  <a:txBody>
                    <a:bodyPr/>
                    <a:lstStyle/>
                    <a:p>
                      <a:pPr>
                        <a:spcBef>
                          <a:spcPts val="100"/>
                        </a:spcBef>
                        <a:spcAft>
                          <a:spcPts val="100"/>
                        </a:spcAft>
                      </a:pPr>
                      <a:endParaRPr lang="es-PA" sz="1600">
                        <a:solidFill>
                          <a:srgbClr val="FF5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50">
                      <a:fgClr>
                        <a:srgbClr val="FF0000"/>
                      </a:fgClr>
                      <a:bgClr>
                        <a:srgbClr val="FFB4B4"/>
                      </a:bgClr>
                    </a:pattFill>
                  </a:tcPr>
                </a:tc>
              </a:tr>
              <a:tr h="1130080">
                <a:tc>
                  <a:txBody>
                    <a:bodyPr/>
                    <a:lstStyle/>
                    <a:p>
                      <a:pPr>
                        <a:spcBef>
                          <a:spcPts val="100"/>
                        </a:spcBef>
                        <a:spcAft>
                          <a:spcPts val="100"/>
                        </a:spcAft>
                      </a:pPr>
                      <a:r>
                        <a:rPr lang="es-MX" sz="1100" b="1" i="1">
                          <a:latin typeface="Arial"/>
                          <a:ea typeface="Times New Roman"/>
                        </a:rPr>
                        <a:t>Distinguió en el Power Point la moneda y sus fracciones</a:t>
                      </a: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c>
                  <a:txBody>
                    <a:bodyPr/>
                    <a:lstStyle/>
                    <a:p>
                      <a:pPr>
                        <a:spcBef>
                          <a:spcPts val="100"/>
                        </a:spcBef>
                        <a:spcAft>
                          <a:spcPts val="100"/>
                        </a:spcAft>
                      </a:pPr>
                      <a:endParaRPr lang="es-PA" sz="1600">
                        <a:solidFill>
                          <a:srgbClr val="FF5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5">
                      <a:fgClr>
                        <a:srgbClr val="FFFF00"/>
                      </a:fgClr>
                      <a:bgClr>
                        <a:srgbClr val="FFFFDD"/>
                      </a:bgClr>
                    </a:pattFill>
                  </a:tcPr>
                </a:tc>
              </a:tr>
              <a:tr h="1130080">
                <a:tc>
                  <a:txBody>
                    <a:bodyPr/>
                    <a:lstStyle/>
                    <a:p>
                      <a:pPr>
                        <a:spcBef>
                          <a:spcPts val="100"/>
                        </a:spcBef>
                        <a:spcAft>
                          <a:spcPts val="100"/>
                        </a:spcAft>
                      </a:pPr>
                      <a:r>
                        <a:rPr lang="es-MX" sz="1100" b="1" i="1">
                          <a:latin typeface="Arial"/>
                          <a:ea typeface="Times New Roman"/>
                        </a:rPr>
                        <a:t>Participó activamente en el desarrollo de la clase.</a:t>
                      </a: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c>
                  <a:txBody>
                    <a:bodyPr/>
                    <a:lstStyle/>
                    <a:p>
                      <a:pPr>
                        <a:spcBef>
                          <a:spcPts val="100"/>
                        </a:spcBef>
                        <a:spcAft>
                          <a:spcPts val="100"/>
                        </a:spcAft>
                      </a:pPr>
                      <a:endParaRPr lang="es-PA"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c>
                  <a:txBody>
                    <a:bodyPr/>
                    <a:lstStyle/>
                    <a:p>
                      <a:pPr>
                        <a:spcBef>
                          <a:spcPts val="100"/>
                        </a:spcBef>
                        <a:spcAft>
                          <a:spcPts val="100"/>
                        </a:spcAft>
                      </a:pPr>
                      <a:endParaRPr lang="es-PA" sz="1600" dirty="0">
                        <a:solidFill>
                          <a:srgbClr val="FF5050"/>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50">
                      <a:fgClr>
                        <a:srgbClr val="FF0000"/>
                      </a:fgClr>
                      <a:bgClr>
                        <a:srgbClr val="FFB4B4"/>
                      </a:bgClr>
                    </a:pattFill>
                  </a:tcPr>
                </a:tc>
              </a:tr>
            </a:tbl>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TotalTime>
  <Words>464</Words>
  <Application>Microsoft Office PowerPoint</Application>
  <PresentationFormat>Presentación en pantalla (4:3)</PresentationFormat>
  <Paragraphs>72</Paragraphs>
  <Slides>18</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Viajes</vt:lpstr>
      <vt:lpstr>Presentación</vt:lpstr>
      <vt:lpstr>JUNTOS CONOZCAMOS LAS  FRACCIONES DE LA MONEDA DE PANAMÁ.</vt:lpstr>
      <vt:lpstr> OBJETIVO </vt:lpstr>
      <vt:lpstr>SITUACIÓN DE APRENDIZAJE</vt:lpstr>
      <vt:lpstr>Presentación de PowerPoint</vt:lpstr>
      <vt:lpstr>Presentación de PowerPoint</vt:lpstr>
      <vt:lpstr>PREGUNTA GENERADORA</vt:lpstr>
      <vt:lpstr>ACTIVIDADES O TAREAS</vt:lpstr>
      <vt:lpstr>PRODUCTO PRINCIPAL</vt:lpstr>
      <vt:lpstr> RÚBRICA PARA EVALUAR PRODUCTO FINAL </vt:lpstr>
      <vt:lpstr>REFERENCIAS</vt:lpstr>
      <vt:lpstr>Herramientas de andamiaje</vt:lpstr>
      <vt:lpstr>  Ubicación en el programa de estudios Asignatura: MATEMÁTICA Área: SISTEMAS DE MEDIDAS   Materias relacionadas:    Español  Expresiones Artísticas Ciencias Sociales   </vt:lpstr>
      <vt:lpstr>   Recursos   Cuadernos. Lápices de colores.      </vt:lpstr>
      <vt:lpstr> Aplicaciones: </vt:lpstr>
      <vt:lpstr> Ubicación en el programa de estudios </vt:lpstr>
      <vt:lpstr> Crédito de las imágenes: </vt:lpstr>
      <vt:lpstr>Tiempo:   3 sesiones de 45 minutos.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JUNTOS CONOZCAMOS LAS  FRACCIONES DE LA MONEDA DE PANAMÁ.</dc:title>
  <dc:creator>PC-12</dc:creator>
  <cp:lastModifiedBy>PC-12</cp:lastModifiedBy>
  <cp:revision>84</cp:revision>
  <dcterms:created xsi:type="dcterms:W3CDTF">2012-07-11T19:15:48Z</dcterms:created>
  <dcterms:modified xsi:type="dcterms:W3CDTF">2012-07-13T19:55:53Z</dcterms:modified>
</cp:coreProperties>
</file>