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s-P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A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270B2F-75E8-49A7-AF94-36E920D641FF}" type="datetimeFigureOut">
              <a:rPr lang="es-PA" smtClean="0"/>
              <a:t>10/14/2011</a:t>
            </a:fld>
            <a:endParaRPr lang="es-PA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A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9F5301-A7EC-4ACD-B1FB-CE1886B9CADC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880970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F5301-A7EC-4ACD-B1FB-CE1886B9CADC}" type="slidenum">
              <a:rPr lang="es-PA" smtClean="0"/>
              <a:t>8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140133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5" name="24 Subtítulo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1" name="30 Marcador de fecha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D94409C-CDD5-4BB5-9254-40B887778D5C}" type="datetimeFigureOut">
              <a:rPr lang="es-PA" smtClean="0"/>
              <a:t>10/14/2011</a:t>
            </a:fld>
            <a:endParaRPr lang="es-PA"/>
          </a:p>
        </p:txBody>
      </p:sp>
      <p:sp>
        <p:nvSpPr>
          <p:cNvPr id="18" name="1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s-PA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4847983-999E-4FC7-A4BB-0891AE93B052}" type="slidenum">
              <a:rPr lang="es-PA" smtClean="0"/>
              <a:t>‹Nº›</a:t>
            </a:fld>
            <a:endParaRPr lang="es-P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94409C-CDD5-4BB5-9254-40B887778D5C}" type="datetimeFigureOut">
              <a:rPr lang="es-PA" smtClean="0"/>
              <a:t>10/14/2011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847983-999E-4FC7-A4BB-0891AE93B052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9D94409C-CDD5-4BB5-9254-40B887778D5C}" type="datetimeFigureOut">
              <a:rPr lang="es-PA" smtClean="0"/>
              <a:t>10/14/2011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4847983-999E-4FC7-A4BB-0891AE93B052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94409C-CDD5-4BB5-9254-40B887778D5C}" type="datetimeFigureOut">
              <a:rPr lang="es-PA" smtClean="0"/>
              <a:t>10/14/2011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847983-999E-4FC7-A4BB-0891AE93B052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D94409C-CDD5-4BB5-9254-40B887778D5C}" type="datetimeFigureOut">
              <a:rPr lang="es-PA" smtClean="0"/>
              <a:t>10/14/2011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F4847983-999E-4FC7-A4BB-0891AE93B052}" type="slidenum">
              <a:rPr lang="es-PA" smtClean="0"/>
              <a:t>‹Nº›</a:t>
            </a:fld>
            <a:endParaRPr lang="es-P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94409C-CDD5-4BB5-9254-40B887778D5C}" type="datetimeFigureOut">
              <a:rPr lang="es-PA" smtClean="0"/>
              <a:t>10/14/2011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847983-999E-4FC7-A4BB-0891AE93B052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94409C-CDD5-4BB5-9254-40B887778D5C}" type="datetimeFigureOut">
              <a:rPr lang="es-PA" smtClean="0"/>
              <a:t>10/14/2011</a:t>
            </a:fld>
            <a:endParaRPr lang="es-PA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A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847983-999E-4FC7-A4BB-0891AE93B052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94409C-CDD5-4BB5-9254-40B887778D5C}" type="datetimeFigureOut">
              <a:rPr lang="es-PA" smtClean="0"/>
              <a:t>10/14/2011</a:t>
            </a:fld>
            <a:endParaRPr lang="es-PA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A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847983-999E-4FC7-A4BB-0891AE93B052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D94409C-CDD5-4BB5-9254-40B887778D5C}" type="datetimeFigureOut">
              <a:rPr lang="es-PA" smtClean="0"/>
              <a:t>10/14/2011</a:t>
            </a:fld>
            <a:endParaRPr lang="es-PA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s-PA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847983-999E-4FC7-A4BB-0891AE93B052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94409C-CDD5-4BB5-9254-40B887778D5C}" type="datetimeFigureOut">
              <a:rPr lang="es-PA" smtClean="0"/>
              <a:t>10/14/2011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847983-999E-4FC7-A4BB-0891AE93B052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94409C-CDD5-4BB5-9254-40B887778D5C}" type="datetimeFigureOut">
              <a:rPr lang="es-PA" smtClean="0"/>
              <a:t>10/14/2011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847983-999E-4FC7-A4BB-0891AE93B052}" type="slidenum">
              <a:rPr lang="es-PA" smtClean="0"/>
              <a:t>‹Nº›</a:t>
            </a:fld>
            <a:endParaRPr lang="es-PA"/>
          </a:p>
        </p:txBody>
      </p:sp>
      <p:sp>
        <p:nvSpPr>
          <p:cNvPr id="10" name="9 Marcador de posición de imagen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2 Marcador de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1" name="30 Marcador de texto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7" name="26 Marcador de fecha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9D94409C-CDD5-4BB5-9254-40B887778D5C}" type="datetimeFigureOut">
              <a:rPr lang="es-PA" smtClean="0"/>
              <a:t>10/14/2011</a:t>
            </a:fld>
            <a:endParaRPr lang="es-PA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s-PA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4847983-999E-4FC7-A4BB-0891AE93B052}" type="slidenum">
              <a:rPr lang="es-PA" smtClean="0"/>
              <a:t>‹Nº›</a:t>
            </a:fld>
            <a:endParaRPr lang="es-P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html.rincondelvago.com/conquista-y-colonizacion-de-america.html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hyperlink" Target="http://burica.wordpress.com/2007/08/15/fundacion-de-la-ciudad-de-panama-en-1519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1.bp.blogspot.com/_AuUpNvkBPaw/Sp7eFyYhN0I/AAAAAAAACOE/X2updk4vma0/s1600/iglesia+catolica.JPG" TargetMode="External"/><Relationship Id="rId2" Type="http://schemas.openxmlformats.org/officeDocument/2006/relationships/hyperlink" Target="http://t1.gstatic.com/images?q=tbn:ANd9GcQv00sJ6_fqti8POSOFOOQh3Ny55G_ACT26Vw2unk17ZhPvgXCP_OOANK9k9g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2.bp.blogspot.com/-pwNrRO1MvaY/Tb4KsuL5Q9I/AAAAAAAAACQ/tk-PxuF2Xq4/s1600/Escapa-del-salon-de-clases-Juegos-Para-Chicas-medium.jpg" TargetMode="External"/><Relationship Id="rId5" Type="http://schemas.openxmlformats.org/officeDocument/2006/relationships/hyperlink" Target="http://imagecache2.allposters.com/images/pic/PTGPOD/298705b~Abuelo-y-nieto-en-el-campo-con-canas-de-pescar-Colorado-Posters.jpg" TargetMode="External"/><Relationship Id="rId4" Type="http://schemas.openxmlformats.org/officeDocument/2006/relationships/hyperlink" Target="http://clistenes.files.wordpress.com/2010/05/xv.jpg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Am&#195;&#169;rica_Colonial_%5bSaveYouTube.com%5d.flv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Colonizaci&#195;&#179;n_de_Am&#195;&#169;rica_%5bSaveYouTube.com%5d.flv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PA" sz="4400" dirty="0" smtClean="0"/>
              <a:t>Encuéntrame y Conquístame</a:t>
            </a:r>
            <a:endParaRPr lang="es-PA" sz="44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PA" sz="3200" dirty="0" smtClean="0"/>
              <a:t>POR: AGUSTINA DELGADO </a:t>
            </a:r>
            <a:endParaRPr lang="es-P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71800" cy="6669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7225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99"/>
          <a:stretch/>
        </p:blipFill>
        <p:spPr bwMode="auto">
          <a:xfrm>
            <a:off x="5615368" y="5028315"/>
            <a:ext cx="2339196" cy="1413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PA" sz="7200" dirty="0" smtClean="0">
                <a:solidFill>
                  <a:schemeClr val="accent2"/>
                </a:solidFill>
              </a:rPr>
              <a:t>INFORMACIÓN</a:t>
            </a:r>
            <a:endParaRPr lang="es-PA" sz="7200" dirty="0">
              <a:solidFill>
                <a:schemeClr val="accent2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07504" y="1556792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A" dirty="0" smtClean="0">
                <a:hlinkClick r:id="rId3"/>
              </a:rPr>
              <a:t>http</a:t>
            </a:r>
            <a:r>
              <a:rPr lang="es-PA" dirty="0">
                <a:hlinkClick r:id="rId3"/>
              </a:rPr>
              <a:t>://</a:t>
            </a:r>
            <a:r>
              <a:rPr lang="es-PA" dirty="0" smtClean="0">
                <a:hlinkClick r:id="rId3"/>
              </a:rPr>
              <a:t>html.rincondelvago.com/conquista-y-colonizacion-de-america.html</a:t>
            </a:r>
            <a:endParaRPr lang="es-PA" dirty="0" smtClean="0"/>
          </a:p>
          <a:p>
            <a:endParaRPr lang="es-PA" dirty="0" smtClean="0"/>
          </a:p>
          <a:p>
            <a:endParaRPr lang="es-PA" dirty="0"/>
          </a:p>
          <a:p>
            <a:endParaRPr lang="es-PA" dirty="0"/>
          </a:p>
        </p:txBody>
      </p:sp>
      <p:sp>
        <p:nvSpPr>
          <p:cNvPr id="4" name="3 Rectángulo"/>
          <p:cNvSpPr/>
          <p:nvPr/>
        </p:nvSpPr>
        <p:spPr>
          <a:xfrm>
            <a:off x="215516" y="2295456"/>
            <a:ext cx="77048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A" dirty="0">
                <a:hlinkClick r:id="rId4"/>
              </a:rPr>
              <a:t>http://burica.wordpress.com/2007/08/15/fundacion-de-la-ciudad-de-panama-en-1519</a:t>
            </a:r>
            <a:r>
              <a:rPr lang="es-PA" dirty="0" smtClean="0">
                <a:hlinkClick r:id="rId4"/>
              </a:rPr>
              <a:t>/</a:t>
            </a:r>
            <a:endParaRPr lang="es-PA" dirty="0" smtClean="0"/>
          </a:p>
          <a:p>
            <a:endParaRPr lang="es-P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76978">
            <a:off x="1265744" y="4185988"/>
            <a:ext cx="3429000" cy="228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55765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07773" y="116632"/>
            <a:ext cx="7015680" cy="1143000"/>
          </a:xfrm>
        </p:spPr>
        <p:txBody>
          <a:bodyPr>
            <a:normAutofit/>
          </a:bodyPr>
          <a:lstStyle/>
          <a:p>
            <a:pPr algn="ctr"/>
            <a:r>
              <a:rPr lang="es-PA" sz="4800" dirty="0" smtClean="0">
                <a:solidFill>
                  <a:schemeClr val="accent2"/>
                </a:solidFill>
              </a:rPr>
              <a:t>CRÉDITO DE IMÁGENES</a:t>
            </a:r>
            <a:endParaRPr lang="es-PA" sz="4800" dirty="0">
              <a:solidFill>
                <a:schemeClr val="accent2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23528" y="1628800"/>
            <a:ext cx="66247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A" dirty="0">
                <a:hlinkClick r:id="rId2"/>
              </a:rPr>
              <a:t>http://</a:t>
            </a:r>
            <a:r>
              <a:rPr lang="es-PA" dirty="0" smtClean="0">
                <a:hlinkClick r:id="rId2"/>
              </a:rPr>
              <a:t>t1.gstatic.com/images?q=tbn:ANd9GcQv00sJ6_fqti8POSOFOOQh3Ny55G_ACT26Vw2unk17ZhPvgXCP_OOANK9k9g</a:t>
            </a:r>
            <a:endParaRPr lang="es-PA" dirty="0" smtClean="0"/>
          </a:p>
          <a:p>
            <a:endParaRPr lang="es-PA" dirty="0"/>
          </a:p>
          <a:p>
            <a:r>
              <a:rPr lang="es-PA" dirty="0">
                <a:hlinkClick r:id="rId3"/>
              </a:rPr>
              <a:t>http://1.bp.blogspot.com/_</a:t>
            </a:r>
            <a:r>
              <a:rPr lang="es-PA" dirty="0" smtClean="0">
                <a:hlinkClick r:id="rId3"/>
              </a:rPr>
              <a:t>AuUpNvkBPaw/Sp7eFyYhN0I/AAAAAAAACOE/X2updk4vma0/s1600/iglesia+catolica.JPG</a:t>
            </a:r>
            <a:endParaRPr lang="es-PA" dirty="0" smtClean="0"/>
          </a:p>
          <a:p>
            <a:endParaRPr lang="es-PA" dirty="0" smtClean="0"/>
          </a:p>
          <a:p>
            <a:r>
              <a:rPr lang="es-PA" dirty="0">
                <a:hlinkClick r:id="rId4"/>
              </a:rPr>
              <a:t>http://</a:t>
            </a:r>
            <a:r>
              <a:rPr lang="es-PA" dirty="0" smtClean="0">
                <a:hlinkClick r:id="rId4"/>
              </a:rPr>
              <a:t>clistenes.files.wordpress.com/2010/05/xv.jpg</a:t>
            </a:r>
            <a:endParaRPr lang="es-PA" dirty="0" smtClean="0"/>
          </a:p>
          <a:p>
            <a:endParaRPr lang="es-PA" dirty="0" smtClean="0"/>
          </a:p>
        </p:txBody>
      </p:sp>
      <p:sp>
        <p:nvSpPr>
          <p:cNvPr id="4" name="3 Rectángulo"/>
          <p:cNvSpPr/>
          <p:nvPr/>
        </p:nvSpPr>
        <p:spPr>
          <a:xfrm>
            <a:off x="323528" y="3954521"/>
            <a:ext cx="74168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A" dirty="0">
                <a:hlinkClick r:id="rId5"/>
              </a:rPr>
              <a:t>http://</a:t>
            </a:r>
            <a:r>
              <a:rPr lang="es-PA" dirty="0" smtClean="0">
                <a:hlinkClick r:id="rId5"/>
              </a:rPr>
              <a:t>imagecache2.allposters.com/images/pic/PTGPOD/298705b~Abuelo-y-nieto-en-el-campo-con-canas-de-pescar-Colorado-Posters.jpg</a:t>
            </a:r>
            <a:endParaRPr lang="es-PA" dirty="0" smtClean="0"/>
          </a:p>
          <a:p>
            <a:endParaRPr lang="es-PA" dirty="0"/>
          </a:p>
        </p:txBody>
      </p:sp>
      <p:sp>
        <p:nvSpPr>
          <p:cNvPr id="5" name="4 Rectángulo"/>
          <p:cNvSpPr/>
          <p:nvPr/>
        </p:nvSpPr>
        <p:spPr>
          <a:xfrm>
            <a:off x="683568" y="5013176"/>
            <a:ext cx="65527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A" dirty="0">
                <a:hlinkClick r:id="rId6"/>
              </a:rPr>
              <a:t>http://2.bp.blogspot.com/-</a:t>
            </a:r>
            <a:r>
              <a:rPr lang="es-PA" dirty="0" smtClean="0">
                <a:hlinkClick r:id="rId6"/>
              </a:rPr>
              <a:t>pwNrRO1MvaY/Tb4KsuL5Q9I/AAAAAAAAACQ/tk-PxuF2Xq4/s1600/Escapa-del-salon-de-clases-Juegos-Para-Chicas-medium.jpg</a:t>
            </a:r>
            <a:endParaRPr lang="es-PA" dirty="0" smtClean="0"/>
          </a:p>
          <a:p>
            <a:endParaRPr lang="es-PA" dirty="0" smtClean="0"/>
          </a:p>
          <a:p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357094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836712"/>
            <a:ext cx="7242048" cy="1143000"/>
          </a:xfrm>
        </p:spPr>
        <p:txBody>
          <a:bodyPr>
            <a:noAutofit/>
          </a:bodyPr>
          <a:lstStyle/>
          <a:p>
            <a:pPr marL="571500" indent="-571500" algn="ctr">
              <a:buFont typeface="Wingdings" pitchFamily="2" charset="2"/>
              <a:buChar char="v"/>
            </a:pPr>
            <a:r>
              <a:rPr lang="es-PA" sz="4400" dirty="0" smtClean="0">
                <a:solidFill>
                  <a:schemeClr val="tx2"/>
                </a:solidFill>
              </a:rPr>
              <a:t>UBICACIÓN EN EL PROGRAMA</a:t>
            </a:r>
            <a:endParaRPr lang="es-PA" sz="4400" dirty="0">
              <a:solidFill>
                <a:schemeClr val="tx2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39552" y="2348880"/>
            <a:ext cx="7241085" cy="40626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s-PA" sz="2400" b="1" dirty="0" smtClean="0">
                <a:solidFill>
                  <a:srgbClr val="FF0000"/>
                </a:solidFill>
              </a:rPr>
              <a:t>Asignatura: Historia</a:t>
            </a:r>
          </a:p>
          <a:p>
            <a:pPr marL="285750" indent="-285750">
              <a:buFont typeface="Wingdings" pitchFamily="2" charset="2"/>
              <a:buChar char="v"/>
            </a:pPr>
            <a:endParaRPr lang="es-PA" sz="2400" b="1" dirty="0" smtClean="0">
              <a:solidFill>
                <a:srgbClr val="FF0000"/>
              </a:solidFill>
            </a:endParaRPr>
          </a:p>
          <a:p>
            <a:pPr marL="285750" indent="-285750">
              <a:buFont typeface="Wingdings" pitchFamily="2" charset="2"/>
              <a:buChar char="v"/>
            </a:pPr>
            <a:endParaRPr lang="es-PA" sz="2400" b="1" dirty="0">
              <a:solidFill>
                <a:srgbClr val="FF0000"/>
              </a:solidFill>
            </a:endParaRPr>
          </a:p>
          <a:p>
            <a:pPr marL="285750" indent="-285750">
              <a:buFont typeface="Wingdings" pitchFamily="2" charset="2"/>
              <a:buChar char="v"/>
            </a:pPr>
            <a:endParaRPr lang="es-PA" sz="2400" b="1" dirty="0" smtClean="0">
              <a:solidFill>
                <a:srgbClr val="FF0000"/>
              </a:solidFill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s-PA" sz="2400" b="1" dirty="0" smtClean="0">
                <a:solidFill>
                  <a:srgbClr val="FF0000"/>
                </a:solidFill>
              </a:rPr>
              <a:t>Área 2: Panamá, Sociedad, Gobierno y Cultura.</a:t>
            </a:r>
            <a:endParaRPr lang="es-PA" sz="2400" b="1" dirty="0">
              <a:solidFill>
                <a:srgbClr val="FF0000"/>
              </a:solidFill>
            </a:endParaRPr>
          </a:p>
          <a:p>
            <a:pPr marL="285750" indent="-285750">
              <a:buFont typeface="Wingdings" pitchFamily="2" charset="2"/>
              <a:buChar char="v"/>
            </a:pPr>
            <a:endParaRPr lang="es-PA" sz="2400" b="1" dirty="0" smtClean="0">
              <a:solidFill>
                <a:srgbClr val="FF0000"/>
              </a:solidFill>
            </a:endParaRPr>
          </a:p>
          <a:p>
            <a:pPr marL="285750" indent="-285750">
              <a:buFont typeface="Wingdings" pitchFamily="2" charset="2"/>
              <a:buChar char="v"/>
            </a:pPr>
            <a:endParaRPr lang="es-PA" sz="2400" b="1" dirty="0">
              <a:solidFill>
                <a:srgbClr val="FF0000"/>
              </a:solidFill>
            </a:endParaRPr>
          </a:p>
          <a:p>
            <a:pPr marL="285750" indent="-285750">
              <a:buFont typeface="Wingdings" pitchFamily="2" charset="2"/>
              <a:buChar char="v"/>
            </a:pPr>
            <a:endParaRPr lang="es-PA" sz="2400" b="1" dirty="0" smtClean="0">
              <a:solidFill>
                <a:srgbClr val="FF0000"/>
              </a:solidFill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s-PA" sz="2400" b="1" dirty="0" smtClean="0">
                <a:solidFill>
                  <a:srgbClr val="FF0000"/>
                </a:solidFill>
              </a:rPr>
              <a:t>Asignaturas  correlacionadas: Geografía, Cívica</a:t>
            </a:r>
          </a:p>
          <a:p>
            <a:r>
              <a:rPr lang="es-PA" sz="2400" b="1" dirty="0" smtClean="0">
                <a:solidFill>
                  <a:srgbClr val="FF0000"/>
                </a:solidFill>
              </a:rPr>
              <a:t> </a:t>
            </a:r>
          </a:p>
          <a:p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40673602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PA" sz="7200" dirty="0" smtClean="0">
                <a:solidFill>
                  <a:schemeClr val="bg1"/>
                </a:solidFill>
              </a:rPr>
              <a:t>TIEMPO</a:t>
            </a:r>
            <a:endParaRPr lang="es-PA" sz="7200" dirty="0">
              <a:solidFill>
                <a:schemeClr val="bg1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115616" y="2420888"/>
            <a:ext cx="69127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4400" b="1" dirty="0" smtClean="0">
                <a:solidFill>
                  <a:schemeClr val="bg1"/>
                </a:solidFill>
              </a:rPr>
              <a:t>3 horas de 38 minutos</a:t>
            </a:r>
            <a:endParaRPr lang="es-PA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7669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Estudiante\Desktop\GRACIAS2.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2729"/>
            <a:ext cx="7704856" cy="6428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9519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pplause.wav"/>
          </p:stSnd>
        </p:sndAc>
      </p:transition>
    </mc:Choice>
    <mc:Fallback xmlns="">
      <p:transition spd="slow"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67744" y="116632"/>
            <a:ext cx="3538736" cy="64807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PA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OBJETIVO</a:t>
            </a:r>
            <a:endParaRPr lang="es-PA" dirty="0"/>
          </a:p>
        </p:txBody>
      </p:sp>
      <p:sp>
        <p:nvSpPr>
          <p:cNvPr id="3" name="2 Rectángulo"/>
          <p:cNvSpPr/>
          <p:nvPr/>
        </p:nvSpPr>
        <p:spPr>
          <a:xfrm>
            <a:off x="395536" y="908720"/>
            <a:ext cx="784887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A" sz="3200" dirty="0" smtClean="0"/>
              <a:t> </a:t>
            </a:r>
            <a:r>
              <a:rPr lang="es-PA" sz="3200" dirty="0" smtClean="0">
                <a:solidFill>
                  <a:schemeClr val="accent2"/>
                </a:solidFill>
              </a:rPr>
              <a:t>Explica  las causas, características y repercusiones de los descubrimientos y conquista europea en América y en el Istmo, mediante la proyección de un </a:t>
            </a:r>
            <a:r>
              <a:rPr lang="es-PA" sz="3200" dirty="0" smtClean="0">
                <a:solidFill>
                  <a:schemeClr val="accent2"/>
                </a:solidFill>
                <a:hlinkClick r:id="rId2" action="ppaction://hlinkfile"/>
              </a:rPr>
              <a:t>video</a:t>
            </a:r>
            <a:r>
              <a:rPr lang="es-PA" sz="3200" dirty="0" smtClean="0">
                <a:solidFill>
                  <a:schemeClr val="accent2"/>
                </a:solidFill>
              </a:rPr>
              <a:t>, a partir del cual los estudiantes deberán elaborar un mapa conceptual  con la finalidad de promover la valoración de actividades y tradiciones culturales como bailes, actividades religiosas ya que en la actualidad estos elementos se encuentran influenciados por lo foráneo.</a:t>
            </a:r>
            <a:endParaRPr lang="es-PA" sz="3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7553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571750"/>
            <a:ext cx="3171825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186139" y="1124744"/>
            <a:ext cx="792088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A" sz="2400" b="1" dirty="0" smtClean="0">
                <a:solidFill>
                  <a:schemeClr val="tx2"/>
                </a:solidFill>
              </a:rPr>
              <a:t>En un pueblo humilde del campo donde una pequeña y vieja ermita servía de capilla vivían un abuelo y su nieta los cuales eran muy fieles y estaban asistiendo a las novenas que se estaban celebrando en honor a la Santa del pueblo. Una noche cuando </a:t>
            </a:r>
            <a:r>
              <a:rPr lang="es-PA" sz="2400" b="1" dirty="0" smtClean="0">
                <a:solidFill>
                  <a:schemeClr val="bg1"/>
                </a:solidFill>
              </a:rPr>
              <a:t>regresaban a su </a:t>
            </a:r>
            <a:r>
              <a:rPr lang="es-PA" sz="2400" b="1" dirty="0" smtClean="0">
                <a:solidFill>
                  <a:schemeClr val="tx2"/>
                </a:solidFill>
              </a:rPr>
              <a:t>casa, </a:t>
            </a:r>
            <a:r>
              <a:rPr lang="es-PA" sz="2400" b="1" dirty="0" err="1" smtClean="0">
                <a:solidFill>
                  <a:schemeClr val="tx2"/>
                </a:solidFill>
              </a:rPr>
              <a:t>Heidy</a:t>
            </a:r>
            <a:r>
              <a:rPr lang="es-PA" sz="2400" b="1" dirty="0" smtClean="0">
                <a:solidFill>
                  <a:schemeClr val="tx2"/>
                </a:solidFill>
              </a:rPr>
              <a:t>,  la niña le manifestó </a:t>
            </a:r>
            <a:r>
              <a:rPr lang="es-PA" sz="2400" b="1" dirty="0" smtClean="0">
                <a:solidFill>
                  <a:schemeClr val="bg2">
                    <a:lumMod val="50000"/>
                  </a:schemeClr>
                </a:solidFill>
              </a:rPr>
              <a:t>a s</a:t>
            </a:r>
            <a:r>
              <a:rPr lang="es-PA" sz="2400" b="1" dirty="0" smtClean="0">
                <a:solidFill>
                  <a:schemeClr val="bg1"/>
                </a:solidFill>
              </a:rPr>
              <a:t>u abuelo que </a:t>
            </a:r>
            <a:r>
              <a:rPr lang="es-PA" sz="2400" b="1" dirty="0" smtClean="0">
                <a:solidFill>
                  <a:schemeClr val="tx2"/>
                </a:solidFill>
              </a:rPr>
              <a:t>cuando ella fuera grande y estudiara </a:t>
            </a:r>
            <a:r>
              <a:rPr lang="es-PA" sz="2400" b="1" dirty="0" smtClean="0">
                <a:solidFill>
                  <a:schemeClr val="bg1"/>
                </a:solidFill>
              </a:rPr>
              <a:t>le gustaría </a:t>
            </a:r>
            <a:r>
              <a:rPr lang="es-PA" sz="2400" b="1" dirty="0" smtClean="0">
                <a:solidFill>
                  <a:schemeClr val="tx2"/>
                </a:solidFill>
              </a:rPr>
              <a:t>construir una más grande y bonita ig</a:t>
            </a:r>
            <a:r>
              <a:rPr lang="es-PA" sz="2400" b="1" dirty="0" smtClean="0">
                <a:solidFill>
                  <a:schemeClr val="bg1"/>
                </a:solidFill>
              </a:rPr>
              <a:t>lesia…</a:t>
            </a:r>
          </a:p>
          <a:p>
            <a:r>
              <a:rPr lang="es-PA" sz="2400" b="1" dirty="0" smtClean="0">
                <a:solidFill>
                  <a:schemeClr val="tx2"/>
                </a:solidFill>
              </a:rPr>
              <a:t>Mientras la maestra narraba la histo</a:t>
            </a:r>
            <a:r>
              <a:rPr lang="es-PA" sz="2400" b="1" dirty="0" smtClean="0">
                <a:solidFill>
                  <a:schemeClr val="bg1"/>
                </a:solidFill>
              </a:rPr>
              <a:t>ria</a:t>
            </a:r>
            <a:r>
              <a:rPr lang="es-PA" sz="2400" b="1" dirty="0" smtClean="0">
                <a:solidFill>
                  <a:schemeClr val="tx2"/>
                </a:solidFill>
              </a:rPr>
              <a:t> </a:t>
            </a:r>
            <a:r>
              <a:rPr lang="es-PA" sz="2400" b="1" dirty="0" smtClean="0">
                <a:solidFill>
                  <a:schemeClr val="bg1"/>
                </a:solidFill>
              </a:rPr>
              <a:t>del abuelo y su </a:t>
            </a:r>
            <a:r>
              <a:rPr lang="es-PA" sz="2400" b="1" dirty="0" smtClean="0">
                <a:solidFill>
                  <a:schemeClr val="tx2"/>
                </a:solidFill>
              </a:rPr>
              <a:t>nieta la interrumpió Juan uno de sus </a:t>
            </a:r>
            <a:r>
              <a:rPr lang="es-PA" sz="2400" b="1" dirty="0" smtClean="0">
                <a:solidFill>
                  <a:schemeClr val="bg1"/>
                </a:solidFill>
              </a:rPr>
              <a:t>estudiantes muy </a:t>
            </a:r>
            <a:r>
              <a:rPr lang="es-PA" sz="2400" b="1" dirty="0" smtClean="0">
                <a:solidFill>
                  <a:schemeClr val="tx2"/>
                </a:solidFill>
              </a:rPr>
              <a:t>participativo, recordando que su </a:t>
            </a:r>
            <a:r>
              <a:rPr lang="es-PA" sz="2400" b="1" dirty="0" smtClean="0">
                <a:solidFill>
                  <a:schemeClr val="bg2">
                    <a:lumMod val="50000"/>
                  </a:schemeClr>
                </a:solidFill>
              </a:rPr>
              <a:t>ma</a:t>
            </a:r>
            <a:r>
              <a:rPr lang="es-PA" sz="2400" b="1" dirty="0" smtClean="0">
                <a:solidFill>
                  <a:schemeClr val="bg1"/>
                </a:solidFill>
              </a:rPr>
              <a:t>má le contó que </a:t>
            </a:r>
            <a:r>
              <a:rPr lang="es-PA" sz="2400" b="1" dirty="0" err="1" smtClean="0">
                <a:solidFill>
                  <a:schemeClr val="bg2">
                    <a:lumMod val="50000"/>
                  </a:schemeClr>
                </a:solidFill>
              </a:rPr>
              <a:t>las</a:t>
            </a:r>
            <a:r>
              <a:rPr lang="es-PA" sz="2400" b="1" dirty="0" err="1" smtClean="0">
                <a:solidFill>
                  <a:schemeClr val="bg1"/>
                </a:solidFill>
              </a:rPr>
              <a:t>s</a:t>
            </a:r>
            <a:r>
              <a:rPr lang="es-PA" sz="2400" b="1" dirty="0" err="1" smtClean="0">
                <a:solidFill>
                  <a:schemeClr val="tx2"/>
                </a:solidFill>
              </a:rPr>
              <a:t>tradiciones</a:t>
            </a:r>
            <a:r>
              <a:rPr lang="es-PA" sz="2400" b="1" dirty="0" smtClean="0">
                <a:solidFill>
                  <a:schemeClr val="tx2"/>
                </a:solidFill>
              </a:rPr>
              <a:t> religiosas y el catolic</a:t>
            </a:r>
            <a:r>
              <a:rPr lang="es-PA" sz="2400" b="1" dirty="0" smtClean="0">
                <a:solidFill>
                  <a:schemeClr val="bg1"/>
                </a:solidFill>
              </a:rPr>
              <a:t>ismo</a:t>
            </a:r>
            <a:r>
              <a:rPr lang="es-PA" sz="2400" b="1" dirty="0" smtClean="0">
                <a:solidFill>
                  <a:schemeClr val="tx2"/>
                </a:solidFill>
              </a:rPr>
              <a:t> </a:t>
            </a:r>
            <a:r>
              <a:rPr lang="es-PA" sz="2400" b="1" dirty="0" smtClean="0">
                <a:solidFill>
                  <a:schemeClr val="bg1"/>
                </a:solidFill>
              </a:rPr>
              <a:t>lo trajeron </a:t>
            </a:r>
            <a:r>
              <a:rPr lang="es-PA" sz="2400" b="1" dirty="0" smtClean="0">
                <a:solidFill>
                  <a:schemeClr val="bg2">
                    <a:lumMod val="50000"/>
                  </a:schemeClr>
                </a:solidFill>
              </a:rPr>
              <a:t>los</a:t>
            </a:r>
            <a:r>
              <a:rPr lang="es-PA" sz="2400" b="1" dirty="0" smtClean="0">
                <a:solidFill>
                  <a:schemeClr val="bg1"/>
                </a:solidFill>
              </a:rPr>
              <a:t> </a:t>
            </a:r>
            <a:r>
              <a:rPr lang="es-PA" sz="2400" b="1" dirty="0" smtClean="0">
                <a:solidFill>
                  <a:schemeClr val="tx2"/>
                </a:solidFill>
              </a:rPr>
              <a:t>españoles.</a:t>
            </a:r>
            <a:endParaRPr lang="es-PA" sz="2400" b="1" dirty="0">
              <a:solidFill>
                <a:schemeClr val="tx2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476672"/>
            <a:ext cx="6665984" cy="36004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PA" sz="3600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SITUACIÓN DE APRENDIZAJE</a:t>
            </a:r>
            <a:endParaRPr lang="es-PA" sz="3600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6595610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133350"/>
            <a:ext cx="8782050" cy="659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99031"/>
            <a:ext cx="7242048" cy="1143000"/>
          </a:xfrm>
        </p:spPr>
        <p:txBody>
          <a:bodyPr>
            <a:noAutofit/>
          </a:bodyPr>
          <a:lstStyle/>
          <a:p>
            <a:pPr algn="ctr"/>
            <a:r>
              <a:rPr lang="es-PA" sz="4800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PREGUNTA</a:t>
            </a:r>
            <a:r>
              <a:rPr lang="es-PA" sz="4800" dirty="0" smtClean="0">
                <a:solidFill>
                  <a:schemeClr val="accent2"/>
                </a:solidFill>
              </a:rPr>
              <a:t> </a:t>
            </a:r>
            <a:r>
              <a:rPr lang="es-PA" sz="4800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GENERADORA</a:t>
            </a:r>
            <a:endParaRPr lang="es-PA" sz="4800" dirty="0">
              <a:solidFill>
                <a:schemeClr val="accent2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23528" y="1242031"/>
            <a:ext cx="820891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A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¿Conoces los aportes que trajeron los españoles a nuestra América?</a:t>
            </a:r>
          </a:p>
          <a:p>
            <a:r>
              <a:rPr lang="es-PA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¿Qué cambios se produjeron en nuestra cultura con la llegada de los españoles?</a:t>
            </a:r>
          </a:p>
          <a:p>
            <a:r>
              <a:rPr lang="es-PA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¿Cuál era el Dios de esos primeros habitantes?</a:t>
            </a:r>
            <a:endParaRPr lang="es-PA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70701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PA" sz="5400" dirty="0" smtClean="0">
                <a:solidFill>
                  <a:schemeClr val="accent2"/>
                </a:solidFill>
              </a:rPr>
              <a:t>PRODUCTO PRINCIPAL</a:t>
            </a:r>
            <a:endParaRPr lang="es-PA" sz="5400" dirty="0">
              <a:solidFill>
                <a:schemeClr val="accent2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453721" y="2025134"/>
            <a:ext cx="42049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A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Mapa conceptual</a:t>
            </a:r>
            <a:endParaRPr lang="es-PA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316" y="2891696"/>
            <a:ext cx="4838803" cy="39663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7325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PA" sz="4000" dirty="0" smtClean="0">
                <a:solidFill>
                  <a:schemeClr val="accent2"/>
                </a:solidFill>
              </a:rPr>
              <a:t>ACTIVIDADES DE APRENDIZAJE</a:t>
            </a:r>
            <a:endParaRPr lang="es-PA" sz="4000" dirty="0">
              <a:solidFill>
                <a:schemeClr val="accent2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07504" y="2143625"/>
            <a:ext cx="79208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A" sz="2400" dirty="0" smtClean="0">
                <a:solidFill>
                  <a:schemeClr val="accent2"/>
                </a:solidFill>
              </a:rPr>
              <a:t>•Observa el </a:t>
            </a:r>
            <a:r>
              <a:rPr lang="es-PA" sz="2400" dirty="0" smtClean="0">
                <a:solidFill>
                  <a:schemeClr val="accent2"/>
                </a:solidFill>
                <a:hlinkClick r:id="rId2" action="ppaction://hlinkfile"/>
              </a:rPr>
              <a:t>video</a:t>
            </a:r>
            <a:endParaRPr lang="es-PA" sz="2400" dirty="0" smtClean="0">
              <a:solidFill>
                <a:schemeClr val="accent2"/>
              </a:solidFill>
            </a:endParaRPr>
          </a:p>
          <a:p>
            <a:r>
              <a:rPr lang="es-PA" sz="2400" dirty="0" smtClean="0">
                <a:solidFill>
                  <a:schemeClr val="accent2"/>
                </a:solidFill>
              </a:rPr>
              <a:t>•Lee en el texto el tema</a:t>
            </a:r>
          </a:p>
          <a:p>
            <a:r>
              <a:rPr lang="es-PA" sz="2400" dirty="0" smtClean="0">
                <a:solidFill>
                  <a:schemeClr val="accent2"/>
                </a:solidFill>
              </a:rPr>
              <a:t>•Participa de una lluvia de ideas sobre el tema leído</a:t>
            </a:r>
          </a:p>
          <a:p>
            <a:r>
              <a:rPr lang="es-PA" sz="2400" dirty="0" smtClean="0">
                <a:solidFill>
                  <a:schemeClr val="accent2"/>
                </a:solidFill>
              </a:rPr>
              <a:t>•Realiza una dramatización</a:t>
            </a:r>
          </a:p>
          <a:p>
            <a:r>
              <a:rPr lang="es-PA" sz="2400" dirty="0" smtClean="0">
                <a:solidFill>
                  <a:schemeClr val="accent2"/>
                </a:solidFill>
              </a:rPr>
              <a:t>•Elabora un resumen</a:t>
            </a:r>
          </a:p>
          <a:p>
            <a:r>
              <a:rPr lang="es-PA" sz="2400" dirty="0" smtClean="0">
                <a:solidFill>
                  <a:schemeClr val="accent2"/>
                </a:solidFill>
              </a:rPr>
              <a:t>•Comenta con sus compañeros</a:t>
            </a:r>
          </a:p>
          <a:p>
            <a:r>
              <a:rPr lang="es-PA" sz="2400" dirty="0" smtClean="0">
                <a:solidFill>
                  <a:schemeClr val="accent2"/>
                </a:solidFill>
              </a:rPr>
              <a:t>•Redacta conclusiones</a:t>
            </a:r>
          </a:p>
          <a:p>
            <a:r>
              <a:rPr lang="es-PA" sz="2400" dirty="0" smtClean="0">
                <a:solidFill>
                  <a:schemeClr val="accent2"/>
                </a:solidFill>
              </a:rPr>
              <a:t>•Confecciona el mapa conceptual.</a:t>
            </a:r>
            <a:endParaRPr lang="es-PA" sz="2400" dirty="0">
              <a:solidFill>
                <a:schemeClr val="accent2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861048"/>
            <a:ext cx="2667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95956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39752" y="188640"/>
            <a:ext cx="4464496" cy="1143000"/>
          </a:xfrm>
        </p:spPr>
        <p:txBody>
          <a:bodyPr>
            <a:noAutofit/>
          </a:bodyPr>
          <a:lstStyle/>
          <a:p>
            <a:pPr algn="ctr"/>
            <a:r>
              <a:rPr lang="es-PA" sz="4400" dirty="0" smtClean="0">
                <a:solidFill>
                  <a:schemeClr val="accent2"/>
                </a:solidFill>
              </a:rPr>
              <a:t>CRITERIOS de evaluación</a:t>
            </a:r>
            <a:endParaRPr lang="es-PA" sz="4400" dirty="0">
              <a:solidFill>
                <a:schemeClr val="accent2"/>
              </a:solidFill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8571624"/>
              </p:ext>
            </p:extLst>
          </p:nvPr>
        </p:nvGraphicFramePr>
        <p:xfrm>
          <a:off x="179512" y="1556792"/>
          <a:ext cx="8784976" cy="3962400"/>
        </p:xfrm>
        <a:graphic>
          <a:graphicData uri="http://schemas.openxmlformats.org/drawingml/2006/table">
            <a:tbl>
              <a:tblPr firstRow="1" firstCol="1" bandRow="1">
                <a:tableStyleId>{775DCB02-9BB8-47FD-8907-85C794F793BA}</a:tableStyleId>
              </a:tblPr>
              <a:tblGrid>
                <a:gridCol w="2063505"/>
                <a:gridCol w="1464887"/>
                <a:gridCol w="1152128"/>
                <a:gridCol w="1440160"/>
                <a:gridCol w="1584176"/>
                <a:gridCol w="1080120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2000" dirty="0">
                          <a:effectLst/>
                        </a:rPr>
                        <a:t>Criterio</a:t>
                      </a:r>
                      <a:endParaRPr lang="es-PA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2000" dirty="0">
                          <a:effectLst/>
                        </a:rPr>
                        <a:t>Excelente</a:t>
                      </a:r>
                      <a:endParaRPr lang="es-PA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2000" dirty="0">
                          <a:effectLst/>
                        </a:rPr>
                        <a:t>Bueno</a:t>
                      </a:r>
                      <a:endParaRPr lang="es-PA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2000" dirty="0">
                          <a:effectLst/>
                        </a:rPr>
                        <a:t>Regular</a:t>
                      </a:r>
                      <a:endParaRPr lang="es-PA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2000">
                          <a:effectLst/>
                        </a:rPr>
                        <a:t>Deficiente</a:t>
                      </a:r>
                      <a:endParaRPr lang="es-PA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2000">
                          <a:effectLst/>
                        </a:rPr>
                        <a:t>Total de Puntos</a:t>
                      </a:r>
                      <a:endParaRPr lang="es-PA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2000" dirty="0">
                          <a:effectLst/>
                        </a:rPr>
                        <a:t>Selección de ideas principales</a:t>
                      </a:r>
                      <a:endParaRPr lang="es-PA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2000" dirty="0">
                          <a:effectLst/>
                        </a:rPr>
                        <a:t> </a:t>
                      </a:r>
                      <a:endParaRPr lang="es-PA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2000" dirty="0">
                          <a:effectLst/>
                        </a:rPr>
                        <a:t> </a:t>
                      </a:r>
                      <a:endParaRPr lang="es-PA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2000" dirty="0">
                          <a:effectLst/>
                        </a:rPr>
                        <a:t> </a:t>
                      </a:r>
                      <a:endParaRPr lang="es-PA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2000" dirty="0">
                          <a:effectLst/>
                        </a:rPr>
                        <a:t> </a:t>
                      </a:r>
                      <a:endParaRPr lang="es-PA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2000" dirty="0">
                          <a:effectLst/>
                        </a:rPr>
                        <a:t> </a:t>
                      </a:r>
                      <a:endParaRPr lang="es-PA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</a:tr>
              <a:tr h="502285"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2000" dirty="0">
                          <a:effectLst/>
                        </a:rPr>
                        <a:t>Presentación de los Conceptos</a:t>
                      </a:r>
                      <a:endParaRPr lang="es-PA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2000" dirty="0">
                          <a:effectLst/>
                        </a:rPr>
                        <a:t> </a:t>
                      </a:r>
                      <a:endParaRPr lang="es-PA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2000">
                          <a:effectLst/>
                        </a:rPr>
                        <a:t> </a:t>
                      </a:r>
                      <a:endParaRPr lang="es-PA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2000">
                          <a:effectLst/>
                        </a:rPr>
                        <a:t> </a:t>
                      </a:r>
                      <a:endParaRPr lang="es-PA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2000" dirty="0">
                          <a:effectLst/>
                        </a:rPr>
                        <a:t> </a:t>
                      </a:r>
                      <a:endParaRPr lang="es-PA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2000" dirty="0">
                          <a:effectLst/>
                        </a:rPr>
                        <a:t> </a:t>
                      </a:r>
                      <a:endParaRPr lang="es-PA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2000">
                          <a:effectLst/>
                        </a:rPr>
                        <a:t>Ortografía</a:t>
                      </a:r>
                      <a:endParaRPr lang="es-PA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2000">
                          <a:effectLst/>
                        </a:rPr>
                        <a:t> </a:t>
                      </a:r>
                      <a:endParaRPr lang="es-PA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2000">
                          <a:effectLst/>
                        </a:rPr>
                        <a:t> </a:t>
                      </a:r>
                      <a:endParaRPr lang="es-PA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2000">
                          <a:effectLst/>
                        </a:rPr>
                        <a:t> </a:t>
                      </a:r>
                      <a:endParaRPr lang="es-PA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2000" dirty="0">
                          <a:effectLst/>
                        </a:rPr>
                        <a:t> </a:t>
                      </a:r>
                      <a:endParaRPr lang="es-PA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2000" dirty="0">
                          <a:effectLst/>
                        </a:rPr>
                        <a:t> </a:t>
                      </a:r>
                      <a:endParaRPr lang="es-PA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2000">
                          <a:effectLst/>
                        </a:rPr>
                        <a:t>Enlaces correctos</a:t>
                      </a:r>
                      <a:endParaRPr lang="es-PA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2000">
                          <a:effectLst/>
                        </a:rPr>
                        <a:t> </a:t>
                      </a:r>
                      <a:endParaRPr lang="es-PA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2000">
                          <a:effectLst/>
                        </a:rPr>
                        <a:t> </a:t>
                      </a:r>
                      <a:endParaRPr lang="es-PA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2000">
                          <a:effectLst/>
                        </a:rPr>
                        <a:t> </a:t>
                      </a:r>
                      <a:endParaRPr lang="es-PA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2000" dirty="0">
                          <a:effectLst/>
                        </a:rPr>
                        <a:t> </a:t>
                      </a:r>
                      <a:endParaRPr lang="es-PA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2000" dirty="0">
                          <a:effectLst/>
                        </a:rPr>
                        <a:t> </a:t>
                      </a:r>
                      <a:endParaRPr lang="es-PA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2000">
                          <a:effectLst/>
                        </a:rPr>
                        <a:t>Dominio del tema</a:t>
                      </a:r>
                      <a:endParaRPr lang="es-PA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2000">
                          <a:effectLst/>
                        </a:rPr>
                        <a:t> </a:t>
                      </a:r>
                      <a:endParaRPr lang="es-PA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2000" dirty="0">
                          <a:effectLst/>
                        </a:rPr>
                        <a:t> </a:t>
                      </a:r>
                      <a:endParaRPr lang="es-PA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2000">
                          <a:effectLst/>
                        </a:rPr>
                        <a:t> </a:t>
                      </a:r>
                      <a:endParaRPr lang="es-PA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2000">
                          <a:effectLst/>
                        </a:rPr>
                        <a:t> </a:t>
                      </a:r>
                      <a:endParaRPr lang="es-PA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2000" dirty="0">
                          <a:effectLst/>
                        </a:rPr>
                        <a:t> </a:t>
                      </a:r>
                      <a:endParaRPr lang="es-PA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44006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556792"/>
            <a:ext cx="3286125" cy="3429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A" sz="72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/>
                </a:solidFill>
              </a:rPr>
              <a:t>REFERENCIAS</a:t>
            </a:r>
            <a:endParaRPr lang="es-PA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2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07504" y="3140967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3600" dirty="0" smtClean="0">
                <a:solidFill>
                  <a:schemeClr val="accent2">
                    <a:lumMod val="75000"/>
                  </a:schemeClr>
                </a:solidFill>
              </a:rPr>
              <a:t>Historia de Panamá 7° MEDUCA, 2010</a:t>
            </a:r>
            <a:endParaRPr lang="es-PA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906437" y="3772506"/>
            <a:ext cx="1393007" cy="2724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7369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20688"/>
            <a:ext cx="6552728" cy="5673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332656"/>
            <a:ext cx="7242048" cy="1143000"/>
          </a:xfrm>
        </p:spPr>
        <p:txBody>
          <a:bodyPr>
            <a:noAutofit/>
          </a:bodyPr>
          <a:lstStyle/>
          <a:p>
            <a:pPr algn="ctr"/>
            <a:r>
              <a:rPr lang="es-PA" sz="4000" dirty="0" smtClean="0">
                <a:solidFill>
                  <a:schemeClr val="tx2"/>
                </a:solidFill>
              </a:rPr>
              <a:t>HERRAMIENTA DE ANDAMIAJE</a:t>
            </a:r>
            <a:endParaRPr lang="es-PA" sz="4000" dirty="0">
              <a:solidFill>
                <a:schemeClr val="tx2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886738" y="2924944"/>
            <a:ext cx="4334841" cy="186204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RelaxedModerately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PA" sz="11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VIDEO</a:t>
            </a:r>
            <a:endParaRPr lang="es-P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4955304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o">
  <a:themeElements>
    <a:clrScheme name="Opulent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806</TotalTime>
  <Words>387</Words>
  <Application>Microsoft Office PowerPoint</Application>
  <PresentationFormat>Presentación en pantalla (4:3)</PresentationFormat>
  <Paragraphs>89</Paragraphs>
  <Slides>14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Opulento</vt:lpstr>
      <vt:lpstr>Encuéntrame y Conquístame</vt:lpstr>
      <vt:lpstr>OBJETIVO</vt:lpstr>
      <vt:lpstr>SITUACIÓN DE APRENDIZAJE</vt:lpstr>
      <vt:lpstr>PREGUNTA GENERADORA</vt:lpstr>
      <vt:lpstr>PRODUCTO PRINCIPAL</vt:lpstr>
      <vt:lpstr>ACTIVIDADES DE APRENDIZAJE</vt:lpstr>
      <vt:lpstr>CRITERIOS de evaluación</vt:lpstr>
      <vt:lpstr>REFERENCIAS</vt:lpstr>
      <vt:lpstr>HERRAMIENTA DE ANDAMIAJE</vt:lpstr>
      <vt:lpstr>INFORMACIÓN</vt:lpstr>
      <vt:lpstr>CRÉDITO DE IMÁGENES</vt:lpstr>
      <vt:lpstr>UBICACIÓN EN EL PROGRAMA</vt:lpstr>
      <vt:lpstr>TIEMPO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Encuéntrame y Conquístame</dc:title>
  <dc:creator>Estudiante</dc:creator>
  <cp:lastModifiedBy>Estudiante</cp:lastModifiedBy>
  <cp:revision>54</cp:revision>
  <dcterms:created xsi:type="dcterms:W3CDTF">2011-10-12T19:23:26Z</dcterms:created>
  <dcterms:modified xsi:type="dcterms:W3CDTF">2011-10-14T18:41:07Z</dcterms:modified>
</cp:coreProperties>
</file>