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76" r:id="rId11"/>
    <p:sldId id="278" r:id="rId12"/>
    <p:sldId id="277" r:id="rId13"/>
    <p:sldId id="265" r:id="rId14"/>
    <p:sldId id="266" r:id="rId15"/>
    <p:sldId id="268" r:id="rId16"/>
    <p:sldId id="267" r:id="rId17"/>
    <p:sldId id="270" r:id="rId18"/>
    <p:sldId id="269" r:id="rId19"/>
    <p:sldId id="272" r:id="rId20"/>
    <p:sldId id="274" r:id="rId21"/>
    <p:sldId id="275" r:id="rId22"/>
    <p:sldId id="279" r:id="rId23"/>
    <p:sldId id="280" r:id="rId2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F11AC-FD75-498F-8FFD-B1F0B6FE1126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DCDA7-2821-4CCB-A4F0-2EB9974120B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264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R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DCDA7-2821-4CCB-A4F0-2EB9974120BA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199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8E7D-9D78-41DB-A1C4-60C320DC9F07}" type="datetimeFigureOut">
              <a:rPr lang="es-PA" smtClean="0"/>
              <a:t>08/01/2016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DA3A-E6DA-4D3B-B988-298E709846FB}" type="slidenum">
              <a:rPr lang="es-PA" smtClean="0"/>
              <a:t>‹Nº›</a:t>
            </a:fld>
            <a:endParaRPr lang="es-P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2466777"/>
            <a:ext cx="7189188" cy="221247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s-PA" dirty="0" smtClean="0"/>
              <a:t>Estrategias Creativas para </a:t>
            </a:r>
            <a:r>
              <a:rPr lang="es-PA" dirty="0" smtClean="0"/>
              <a:t>Enseñar </a:t>
            </a:r>
            <a:r>
              <a:rPr lang="es-PA" dirty="0" smtClean="0"/>
              <a:t>Matemáticas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b="1" dirty="0" smtClean="0"/>
              <a:t>Creado por:  Prof.  Lourdes Barreno </a:t>
            </a:r>
            <a:r>
              <a:rPr lang="es-PA" b="1" dirty="0" err="1" smtClean="0"/>
              <a:t>Huffman</a:t>
            </a:r>
            <a:endParaRPr lang="es-PA" b="1" dirty="0" smtClean="0"/>
          </a:p>
          <a:p>
            <a:pPr algn="ctr"/>
            <a:r>
              <a:rPr lang="es-PA" b="1" dirty="0" smtClean="0"/>
              <a:t>Portal Educa Panamá</a:t>
            </a:r>
            <a:endParaRPr lang="es-PA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05382"/>
            <a:ext cx="4992278" cy="3367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783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EL TANGRAM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72817"/>
            <a:ext cx="7522995" cy="4085982"/>
          </a:xfrm>
        </p:spPr>
        <p:txBody>
          <a:bodyPr>
            <a:normAutofit/>
          </a:bodyPr>
          <a:lstStyle/>
          <a:p>
            <a:r>
              <a:rPr lang="es-PA" sz="2400" dirty="0" smtClean="0"/>
              <a:t>Es un rompecabezas de origen chino. Es de gran utilidad ya que desarrolla la creatividad y el ingenio del niño.  Le permite al estudiante identificar figuras geométricas.  Está compuesto de 7 piezas que consisten en cuadros, triángulos y paralelogramos.</a:t>
            </a:r>
          </a:p>
          <a:p>
            <a:r>
              <a:rPr lang="es-PA" sz="2400" dirty="0" smtClean="0"/>
              <a:t>Por medio de el podemos crear figuras de animales, personas y cosas</a:t>
            </a:r>
            <a:r>
              <a:rPr lang="es-P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390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QDw8PDxAPFQ8PDxAVDw8PFQ8QFRUPFRUWFxUVFRUYHSggGBolHRUVITEhJSkrLi4uFx8zODMtNyguLi0BCgoKDQ0NDg0NDysZFRkrKy0tLS0rKzcrNy03Kys3NzcrNy0rNystNysrLTctNy0tKy0rKys3Ny0tKys3KysrLf/AABEIAOEA4AMBIgACEQEDEQH/xAAbAAEBAQADAQEAAAAAAAAAAAAABQEDBAYCB//EAFQQAAICAQIDAgUKEQkHBQAAAAECAAMEBRESITEGQRMyQlGxFCI0YXSBkbKzwRUWJCUzUlNUVWRxcnN1lKG0IzVDkqPE0dPURGKChJOkw2ODlcLw/8QAFQEBAQAAAAAAAAAAAAAAAAAAAAH/xAAUEQEAAAAAAAAAAAAAAAAAAAAA/9oADAMBAAIRAxEAPwD9n1PUKsamy+9uGqobuwDPsN9uSqCSdyOQEj1ds8N1V60z3RgCrpgamysp6FWFOxHtidntgu+DeP0Z+CxDOHKpswna+hWfFdi2TioCzIx5tdjqOvPctWPG5svrtw4Ppux+6jUv/j9THpqmjtXSemPqXv4OePTXLGJk121pbU6vXYoZHQhlZTzBBHUTmgQx2lrPTG1D9kyR6VmjtGv3rqH7NaPTLUQiKe0X4nqH/QPzmPo+e7B1D/pIPS8tTIET6YX6jT9R/qY49Nonz9MNv4N1L+rhj03S6REogntBf+C9SP7B/qIGvZP4K1D+tpw/vEvxAhfRzK/BWd79mnf5836M5f4Ly/ft0/8AzpcESCINWzPwZke/dhfNZA1TN/B1vv34nzNLkQIn0Tzvwe3v5GP80z6I5/L63r7+TUPQplsxtCon0Q1H7wq9/KX5q4GfqX3hj+/ln5qTLe0GBBbO1TuwcX38x/8ATziOfq/dp+F7+dZ/pp6KZKjz3q3WPvHAH/O3H+7QMrWfvPTh/wA3kH+7z0MQiEl+rnrj6cB5xk5Lfu8AJyCzVfuWnj/3ck/+KWZ1dU1GrGqa65uFF27iSzE7KiqObMSQAo5kkQqLqeqZ+NS11/0PVF2HJspyzE7KiqE3ZidgFAJJM7nZDWLczEF19IquFt9dlQPFwvVYyEb+f1vP29519M022+5c7OXZ03OJibhlx1I24325NeQebdFB4V72bk7G/Ycn9Zal/F2yK5+1x+ocg+ZVPwMssSP2v9gZP5g+MJYgQMnEsw7HyMVGfHsYtlYacyGPNr8cfb97V+V1Hrt+Ozh5Vd1aW1MrVuN1deYInNIeZh2Y1j5OIpZLG4srDXYcZ77qe4W+cdH9puZC5MnBg5ld9a20uGrcbqw+Agg8wQdwQeYIIM54QiIgImzICbMmwpERAREQEREDJsRAwzJsyEZEGdXU9QqxqmuubZF2HIFmZidlRFHNmJIAUcyTKGp6jVjVNdc3Ci7DkCzMxOyoijmzE7AKOZJkrS9OtvtXNzV4XXf1Jibhlx1II43I5NeQdiRyUEqveW+tM0+261c3NUCxd/UuKdmGOpG3ExHJryORYclB4V7y14QNkLsgNqsr9Zah+/Ic/PLsidlPseV+sM75ZpB9ds/5vy/0R9IlqR+2H835f6FpYhSIiBB1DBtx7Gy8NeLjO+VhggC7u8JXvyW4AfkcDY9zCnp2fVkVLdSwZG358wQwOzKynmrAggqeYIIM7Ug6jp1tFr5mEu7vt6qxNwq5CjlxrvyW8DkG6MAFbyWUi9E6umahVkVLbU26tuOYKsrA7MjqeasDuCp5giduBk2ZNhSIiAiIgIiICIiAiIgYZk2dTU9Qqx6muubhRdu4klidlVVHNmJIAUcyTCM1TUasaprrm4UTboCxLE7KqqObMSQAo5kmS9M062+1c3NXaxd/UuJuGXHQjYs23JryOrdFBKr3lmm4Ft1q5uYvC67+pMXcMMdTy4325NeR1PMKDwr5Ra8JQmzJogbIvZbxMv8AWGZ8oZakfs14uX7vyvjyDO2Z+t2b7ms9EtSL20/m3P8Acl/7kMtCFIiICIiBE1LT7arGzMNQbTt6pxtwq5CgbAgnktwHIP3gcLctitDTNQqyahbUSVJIIIKsjjkyOp5qwPIg9J25F1LTrK7TmYYHhiB6ooJCpkoOm56LaB4r/wDCeWxAWonU0zUK8isW1E7blWVgVZLF5MjqeasDyIM7cBERAREQM2ibMgJsRARE4M7Mrore61gtaDdmPwAADmSTsABzJIED41HOqx6nuuYLWg5nmSSeQVQObMSQABzJIAknTsGzItTMzE4WTc4mK2xFAII8I/cbyDzPRQeEeUWm8F9+fgZGSClbHIONhtt/Jha/W22+e47n2kB267mevlQiIhCbMmwpJHZv/bPd+R/9TK8j9mzzzfaz7/QhkDtqfrZqB82Fkn4K2Msp0H5BI3bcfWvUvcGX8i8r0n1q/mj0Qr7iIgIiICIiBG1PTrEsOXhgeH2AuoJ4UyUXoGPRbAPFf3jy6d7S9RryK/CVk8iVdGHC9di+Mjr5LDzfMZ25G1TTbFs9V4fCMkAC2pjwpk1r0Rz5LjyX7uh3HKBZidLStTrya+OviBVitlbjheu0eNXYvcw/fuCNwQZ3YCIiAmTYgIicGbl101vbawWusbsx6AfOfa74DNy66K3uucLXWN2ZugHznuA6kmR8DEsyrEy8pGREO+HiP1TzXXD7sR0HkA+ckzcHEsyrEyspWSus8WJiNyKHmBdcO+0g8l6ID9tuRdgRtWH1bpx/3skf2J/wleSdYP1Zpvt25A/7dz80ryoyJsQMmzJsBI/Z3xs73fb8SuWJG7N+PqH6ws+SpkH32xXfTdQHnwcof2TyninetD50X0CdDtUN9Pzh58PJ+Sad3B+xVfo0+KIVzxEQEREBERAREQIur6XYLPVmGVXKVQHrYla8isdK7dujDnwv1UnvBIPc0fVa8qsunErIxS6mwcNlVo6pYvceY9ogggkEGd6RdZ0mw2DMwyqZiKFYNuK8ioHfwV235TwvsShJ6gspC1En6Lq1eVWWUMllbcF9FmwsqtHVHHvggjcEEEEggyhARE4MzKrpre21gtaKS7tyAAgMvKrpre21gtaAlnbkAJIw8V8qxMrJVlrrbixMR+RU911w+6+ZfIB+232YmLZlWJk5KstVZDYmK3Ig9114+6far5H53i3JUaIM2JFRNaP1Xpnt5GQP+2uPzS1Imu+y9K913fweT/hLcDDERKhERASN2cP8pqPtag/yNB+eWZF7OfZdS/WB/hsc/PA7faMfUWZ7lv8Ak2nY0z7BT+ir+KJw6+PqPK9zX/EacmknfHoPnpq+KJFduIiAiIgIiICIiAiIgR9Y0l2cZWKypmVrtu2/BdUNz4G7bmV5nZuqE7jcEg9jR9VTJRvWsltTcN9Fm3HVZ9q23Ig9Qw5MCCJQkPtFhhQc2u2unIx62Jvs5VtSN2au/wA9fU79VPMd4IVsvJrqre211SutSzuxACqOpJkfEx7MuxcnIUrQhDYmK4IO/dfep8v7VD4nU+u8WfoWU2p2eHyEapMV0NWA+4cWlQy33qQNxzPg122G3EfXbBPWwhAiIGxMmwqJr3srSvdtv8FlS1Iuv+yNK93P/B5UtQMiIlQiIgN5E7OfZtU/WP8AdcWUNV1KrGqa65tkXYcgWZnJ2VEUc2diQAo5kmRexWRZYdRe6rwVjZ4LUlhYUBxMbhBYcuLh23A5A7jc7bkLWt+xcn3Pd8Qxop3xcY/i9PxBN1j2NkfoLfiGfGg+xMX3PT8RZFd+IiAiIgIiICIiAiJx5F6Vo1ljKqIpZ3YhQqgbkknoAIGZOQlaPZY6pXWpZ3chVVQNyST0AkDFosz7EychWTDrYNiYrghrHB3XIvU9NtgUrPTxm9dsEY1L6g633qy4NbBsbGcFTcwO633qeijkUrPtM3PYL6OEStX0o2Mt9DCvMqBFVpBKsh5mq5R49ZPd1B5jYzk0fVReHVkNeRSQMjHcgsjHoQfKQ9Vccj7RBAoyXrGlG0rdS4ry6QfA3bbgqeZqtXy6zsNx1HUEEbyipEmaPqwv463Q1ZNOwyMdjuVJ32ZT5dbbHhcddiORBApyDYiIVG18fy2mnzZ5/fi5IliRu0IPhdNPmzxv+zZA+eWYAz5M+phlRk62pahVj1Ndc2yLsOQLEsTsqqo5sxJACjmSQJuoZ1dFbW2tsi7b7AsSSdlVVHNmJIAUcySAJM0/AsutTMy1IdN/UuKSCKFI2Lttya8g7FuYUEqvlMwfOm6fZfambmrtYu/qXFJDLjKRtxMRya8jkW6KCVXymbezo+qdW/WCfwWLLgkXs/7J1X3dX/B4sCnqo+p7/wBDb8Uzi7P+w8T3NR8RZzakP5C79FZ8Uzg7On6ixPctHyayKoREQEREBERATJs+LLFVSzEBVBLMxAAA5kk9wgLrVRWd2CooJZmIUBRzJJPQTz1FTaiy3WqRgIwbHocbHIcHdb7lPSsEAoh68mPcBtdR1FlssUjT0YNTSwIOSw5i21T/AEQOxVD43jHlsJ6KEJsRCkwzZkCXrWk+G4Lan8Fl07+AvA4tt9uKuxeXHU2w3X8hBBAI3RtV8Nx1Wp4LLp28Pj78W2+/C6NsOOptjs23cQQCCBTkzWNKF/BZW/g8qnc0ZCjcqT1Rh5dbbDiQ9dgRsQCCKc2SdH1Y2l6bk8Hl0geGp33BU8hbU3l1ttyPUdCARtKsCP2gH8pp/tZ6fI3f4yxJHaHxsE+bOr/elg+eVzCk6uoZtdFbW2sFRdtzzJJJ2CqBzZiSAAOZJAE+s7Mrore21gtaDdmPwAADmSTsABzJIEk4GFZkWrmZaleAk4mI2x8CCNvC2dxvI3/MB2HMsTUNPwbL7Fy8teFk3OJik7ihSNuN+5ryCQT0UHhHlFrkTTAyRtB9k6p7sq/g8aWpF0P2Vqnuun+Ex4FXPH8jb+jf4pnW7OnfCxD+K0fJrO1mfY7PzG9BnT7NewcL3Jj/ACayKpREQEREBET5dgoLEgAAkk8gAOpJgLHCgsxAUAliSAAB1JPcJ5ytDqTB3BGmqQa62Gxy2HSxx3UDqqnx+p5bA/KA6o3EwI0xSCinkcxh5TD73B6Dy+p9btxem2hATZk2FIiICIiBkREInaxpS5ARlY15FJLY+Qmxatj1G3lIejIeRHtgEcekaqbGbHyFFeZUu9lQJKum+wupJ8as/Cp5Hn1qydrGlJkqvrmS6puLHyE246rPOPOp6FTyYcjKOHtD1w/d1PoeUc3Krpre211Wusbu7cgB/wDu6eP1XtAE9T1Z/BTk4+XQ9h3Iqsp9cPD0seqedeqk7HuJsYeM+ZYmVkKy01txYeK4IO46X3KfL+1Q+J1PrvFg+sHFsyrFyslCqId8TFfkU811o+6kdF8gH7Yna3NmShERASLog+q9U9vJo/haJakjSF+qtR9u+j+GpHzQKuR4j/mt6JO7KH634PuPG+SWU7fFb8h9Eldjz9bdP9w4vySSKrxEQERMZgASeQHUnzQDMACSQABuSeQA85njdSOTqaF8cJ6grZWSq3dfohwncgt5FB29adjxnYkcHjdvY6qe8aUp/Ic1h/dvlPzPH9OBtyHQdAIHR0fU6smvjr3UoxS2pxwvVaOtbr3EcvaIIIJBBnekbWNKs8IMvDKrlooDK+4ryKhufBXbDl1PC45oT3gsp7Wj6qmShZQy2VtwX0WbCyq0cyjj3wQRyIIIJBBhHfmzJsKREQEREDImzDATiyshKke211SutSzu5CqqjmSSegm5FyVo1ljKqIpZ3YhVVQNyST0AkDEofPdMi9WXDrYNiYrgqbGB3XIvU+8UrPTxm9dsEI+cXBOfdVmZNXDRQ3FgY9i7PxH/AGi0HmpI8WvyRzb12wT0sCbCsiIhGTYiAkvTPZOf7dtB/sEHzSpJeneys4f72Of7ID5oFR+h/IZH7FnfTNO9w4vySywZF7EHfTNP9yUD4EAhVuImEwBO3M9B1M8yd9UPeNLU+2DmsD+7G+U/M8f6bfUz3jTFPPuOYR5vxb5T8zx/SAAAAAADoB5oBQAAAAAOgHmmxEDDJGraU7OMrFKpl1rw+u3Fd1QO/gbtu7rwtzKE7jcFlaxEDoaRqiZCMQGS2tuG+izYPVZ14WA+EMORBBBIM78larpZdlyMdhXl1rsrnfgsr338FcB4yHnseqk7jvB5tK1NbwwKsl1RC30PtxVv3dPGU9Qw5EQO/ERAREQE47rVRWd2CqgJZmIACgbkknoJtjqqlmICqCWZiAABzJJPQSBVWdQZbbARgKwamlhsclhzFtoP9EDzVD15Me4QjKam1B1utUrgowbHoYEG9wd1uuU9EB2KIfaY9wHooEQNiIhSImQEREISXgey838mN8RpUkvB9m5g/wDTxT8IsHzQKsh9h/5swfc1folyQuwx+tmF7VC/u3EKukzzrb6kdhy00eMeYOYR3D8X9v8ApPzPH1idROwJGnA+uYcjlkeSD97+c/0nTxPH9AoAAAGwHQDzQCgAAAbAdAPNNiICIiAiIgJN1TTTYy30sEyqgRXYdyrIeZqtA8as/CDzHOUogT9J1Rbw6lTXkUkC+h+bIx6EHykOxKuOR9oggUJM1fSvClLqX8HlVA+Cu23Gx612L5dZ2G498EEAxo+rC/jrdDVlU7C/HY7ld9+F0Pl1tseFx12IOxBACnPl2ABLEAAEknkAB1JM0kAbnoOpPmnmkJ1NgemmId1/HGHQ+5wf+oR9p44clanUWDsCNPUg1oeRymB3Fjj7iDzVfL6n1u2/oYAiEIiICbMmwpMM2ZACIiEJKw/Z2X+gwz++/wDwlWSsQ/XDLH4rhH4XyR80CqTPy3sx2mwsnEoxLsuinFpThvV7ER8htyfBqN9xTsRxHyt+Hpvv+pxCoidqtNAAXLxuEAABWXYDuA2n2O1OB99Ve8TLEQI47UYPdkKfyBz8036ZsP7qT+Su4+hZXiBH+mfE+3t96jKPoSfJ7UYn4172Jnn0VS1ECJ9NOL9rm+9hakf/AAx9NGP3V5/7DqP+VLcQIo7S0n+hz/2LOHprn19MVf3DO/ZcoelZYiBH+mBe7Gzv2e4ekSZrN4v4LaaM6rLp38BkChjtvtxVupI46m2HEvtAjYgEeriB4O3PzM7gqzNOzKsZUU5FNYrf1Rbud6+LiG1A2BIOxfiAOwBDeiXWmAAGBnbAbABMcDbzAeE5S1EIjfRu38H5/wAGIPTdM+jd3dpueffwB6b5ZiBEOt5Hdpef/X00enImDWcr8FZvv2aZ/qJciBHXVsr8G5Q/LbgfNdPoanlfg+737cT5rJWmwqR9EcvuwH9+7HHoJmDPzfvEe/fV/hLEyBJOZnd2HX/xZAHorM+Dl6j3YeL/AMWW49FBlmIEU5Wqd2Hhe/mXf6abo2NleqMnIyq6ENtWNWiUWvfyqNzEsWrTb7L02PSWogIiICIiAiIgIiICIiAiIgIiICIiAiIgJkRCE2IhSYIiAE2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5124" name="Picture 4" descr="http://www.escuelaenlanube.com/wp-content/uploads/2013/05/tangra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6581"/>
            <a:ext cx="8216081" cy="56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79712" y="609329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 smtClean="0"/>
              <a:t>Figura de tangram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491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bdelmaestro.com/wp-content/uploads/2016/04/Tangram-Figuras-para-imprimir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24875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64533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Web del maestro.com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0657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USO DEL  JUEGO DE DADO EN MATEMÁTICAS</a:t>
            </a:r>
            <a:endParaRPr lang="es-PA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77" y="1806575"/>
            <a:ext cx="6495446" cy="4052888"/>
          </a:xfrm>
        </p:spPr>
      </p:pic>
    </p:spTree>
    <p:extLst>
      <p:ext uri="{BB962C8B-B14F-4D97-AF65-F5344CB8AC3E}">
        <p14:creationId xmlns:p14="http://schemas.microsoft.com/office/powerpoint/2010/main" val="3187715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¿QUÉ PODEMOS HACER CON UN DADO?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5938822" cy="47899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PA" sz="2800" dirty="0" smtClean="0"/>
              <a:t>Los dados son un excelente recurso para aprender a contar,  sumar, restar ,practicar multiplicaciones y aprender el concepto de cubo en Geometría.  Además son muy útiles para aprender fracciones, reafirmar conceptos de menor que &lt; y mayor que&gt; e igual a =.  Podemos comprarlos como también hacerlos.  Todo es cuestión de un poco de ingeniosidad</a:t>
            </a:r>
          </a:p>
          <a:p>
            <a:pPr marL="0" indent="0" algn="just">
              <a:buNone/>
            </a:pPr>
            <a:endParaRPr lang="es-PA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22" y="4365104"/>
            <a:ext cx="2766989" cy="260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692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es-PA" dirty="0" smtClean="0"/>
              <a:t>USO DEL ROMPECABEZAS EN MATEMÁTICAS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A" dirty="0" smtClean="0"/>
              <a:t>Los rompecabezas son una herramienta eficaz en el manejo de las matemáticas y el desarrollo del pensamiento lógico.  Nos permiten interrelacionar materias  y se disponen de una gran cantidad de web que permiten descargar programas para elaborarlos según el tema elegido, solamente se necesita subir una imagen y la web hará el resto del trabajo.  También podemos elegir una imagen y pegarla a un trozo de cartón , cortarla en piezas y armar nuestro propio rompecabezas.</a:t>
            </a:r>
          </a:p>
          <a:p>
            <a:pPr algn="just"/>
            <a:r>
              <a:rPr lang="es-PA" dirty="0" smtClean="0"/>
              <a:t>Por ejemplo: </a:t>
            </a:r>
            <a:r>
              <a:rPr lang="es-PA" b="1" dirty="0" err="1" smtClean="0"/>
              <a:t>jigzaw-puzzle-photo</a:t>
            </a:r>
            <a:r>
              <a:rPr lang="es-PA" b="1" dirty="0" smtClean="0"/>
              <a:t> que te permite crear un rompecabezas personalizado.</a:t>
            </a:r>
          </a:p>
          <a:p>
            <a:pPr algn="just"/>
            <a:r>
              <a:rPr lang="es-PA" dirty="0" smtClean="0"/>
              <a:t>Otro ejemplo valioso es la web </a:t>
            </a:r>
            <a:r>
              <a:rPr lang="es-PA" b="1" dirty="0" err="1" smtClean="0"/>
              <a:t>actiludis</a:t>
            </a:r>
            <a:r>
              <a:rPr lang="es-PA" dirty="0" smtClean="0"/>
              <a:t> que cuenta con gran variedad de recursos que permiten a los niños realizar operaciones matemáticas con ejercicios y trabajos imprimibles que implican la participación de sus personajes favoritos.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22345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picturetopeople.org/p2p/picture_to_people_vexels.p2p/jigsaw-puzzle-photo-ef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3" name="AutoShape 4" descr="http://www.picturetopeople.org/p2p/picture_to_people_vexels.p2p/jigsaw-puzzle-photo-eff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4" name="AutoShape 6" descr="http://www.picturetopeople.org/p2p/picture_to_people_vexels.p2p/jigsaw-puzzle-photo-effec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13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EL MÓVIL DIDÁCTICO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2400" dirty="0" smtClean="0"/>
              <a:t>Es un recurso maravilloso para motivar a los niños al aprendizaje de las figuras geométricas y cuerpos geométricos; a su vez  es de gran ayuda en otras asignaturas . Elaborar un móvil permite al niño desarrollar habilidades motrices y la creatividad y a la vez manejar conceptos lógico matemáticos de una manera diferente y entretenida.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75989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39752" y="3810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/>
              <a:t>MOVIL DIDÁCTICO</a:t>
            </a: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2980386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PA" dirty="0" smtClean="0"/>
              <a:t>EL JUEGO DE DOMINÓ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 smtClean="0"/>
          </a:p>
          <a:p>
            <a:pPr algn="just"/>
            <a:r>
              <a:rPr lang="es-PA" sz="2000" dirty="0" smtClean="0"/>
              <a:t>Es una medio excelente que permite realizar operaciones matemáticas como: suma, resta, multiplicación y división.  Al juego de dominó tradicional se le pueden realizar algunas variantes como: en vez de colocar puntos que representen números  se proponen colocar en su lugar sumas, restas, multiplicaciones y divisiones con el objetivo de realizar competencias u otras actividades.  También es un excelente recurso para trabajar las fracciones.</a:t>
            </a:r>
          </a:p>
        </p:txBody>
      </p:sp>
    </p:spTree>
    <p:extLst>
      <p:ext uri="{BB962C8B-B14F-4D97-AF65-F5344CB8AC3E}">
        <p14:creationId xmlns:p14="http://schemas.microsoft.com/office/powerpoint/2010/main" val="219824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LA TAREA DE ENSEÑAR MATEMÁTICAS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peor enemigo en las aulas es el aburrimiento y mantener a los niños enfocados en la clase de matemáticas a veces resulta aún más tedioso.  Por ello, es necesario utilizar estrategias divertidas y motivadoras con los niños para enseñarles a sumar, restar, multiplicar y dividir, entre otras actividades.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83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juego de domino para ni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3076" name="Picture 4" descr="https://pixabay.com/static/uploads/photo/2013/07/13/13/53/domino-161746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0694"/>
            <a:ext cx="69627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34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Las cartas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2400" dirty="0" smtClean="0"/>
              <a:t>Son recursos excelentes para aprender  operaciones básicas.  Podemos jugar con los niños y preguntarles si el número de su compañero es menor, es igual o es mayor.   También podemos sumar, restar, multiplicar y dividir  los números.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35570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úmeros, De Fondo, Negocio, Cartas,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2" y="261516"/>
            <a:ext cx="489901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Nube"/>
          <p:cNvSpPr/>
          <p:nvPr/>
        </p:nvSpPr>
        <p:spPr>
          <a:xfrm>
            <a:off x="5052746" y="261516"/>
            <a:ext cx="3983751" cy="640784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Las cartas ya sea en inglés o español permiten alcanzar al niño el aprendizaje lógico matemático con mayor estimulación y motivación.  </a:t>
            </a:r>
          </a:p>
          <a:p>
            <a:pPr algn="ctr"/>
            <a:r>
              <a:rPr lang="es-PA" dirty="0" smtClean="0"/>
              <a:t>Y aprender su escritura.  En el caso del ejemplo desarrollan la capacidad lingüística en otro idioma y así, estaremos a su vez trabajando un currículo integrado. 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3579574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bujos Animados, Pizarra, La Educación, Mujeres, Ni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868"/>
            <a:ext cx="8927976" cy="61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87380" y="2967335"/>
            <a:ext cx="3954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GRACIAS…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6883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676275"/>
            <a:ext cx="9144000" cy="92392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PA" dirty="0" smtClean="0"/>
              <a:t>RECURSOS EDUCATIVOS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28801"/>
            <a:ext cx="914400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2800" dirty="0" smtClean="0"/>
              <a:t>Para contar los números, realizar sumas y restas sencillas en primer grado se puede utilizar legos o juegos de dominó, los cuales cumplen la misma función.  Debemos explicarle a los niños que cada pequeño círculo representa un elemento.</a:t>
            </a:r>
            <a:endParaRPr lang="es-PA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6" y="4149079"/>
            <a:ext cx="4443256" cy="262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862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5631"/>
            <a:ext cx="2304256" cy="207124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" y="2410320"/>
            <a:ext cx="2865071" cy="216686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232008"/>
            <a:ext cx="7189186" cy="14688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PA" dirty="0" smtClean="0"/>
              <a:t>USO DEL LEGO EN LA ENSEÑANZA DE MATEMÁTICA</a:t>
            </a:r>
            <a:endParaRPr lang="es-PA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15008" y="5916008"/>
            <a:ext cx="8928992" cy="908720"/>
          </a:xfrm>
        </p:spPr>
        <p:txBody>
          <a:bodyPr>
            <a:noAutofit/>
          </a:bodyPr>
          <a:lstStyle/>
          <a:p>
            <a:pPr algn="l"/>
            <a:r>
              <a:rPr lang="es-PA" sz="2800" dirty="0" smtClean="0"/>
              <a:t>Este  es un ejemplo de como usar los legos para sumar.</a:t>
            </a:r>
            <a:endParaRPr lang="es-PA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80707" y="2852936"/>
            <a:ext cx="104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600" dirty="0" smtClean="0"/>
              <a:t>+</a:t>
            </a:r>
            <a:endParaRPr lang="es-PA" sz="9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372200" y="29969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7200" dirty="0" smtClean="0"/>
              <a:t>=10</a:t>
            </a:r>
            <a:endParaRPr lang="es-PA" sz="7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5" y="4577180"/>
            <a:ext cx="133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7200" dirty="0" smtClean="0"/>
              <a:t>6</a:t>
            </a:r>
            <a:endParaRPr lang="es-PA" sz="7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0032" y="449687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7200" dirty="0" smtClean="0"/>
              <a:t>4</a:t>
            </a:r>
            <a:endParaRPr lang="es-PA" sz="7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16424" y="442259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000" dirty="0" smtClean="0"/>
              <a:t>+</a:t>
            </a:r>
            <a:endParaRPr lang="es-PA" sz="8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72200" y="480801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6600" dirty="0" smtClean="0"/>
              <a:t>=10</a:t>
            </a:r>
            <a:endParaRPr lang="es-PA" sz="6600" dirty="0"/>
          </a:p>
        </p:txBody>
      </p:sp>
    </p:spTree>
    <p:extLst>
      <p:ext uri="{BB962C8B-B14F-4D97-AF65-F5344CB8AC3E}">
        <p14:creationId xmlns:p14="http://schemas.microsoft.com/office/powerpoint/2010/main" val="660654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s-PA" dirty="0" smtClean="0"/>
              <a:t>USO DE LEGOS EN MATEMÁTICAS PARA RESTAR.</a:t>
            </a:r>
            <a:endParaRPr lang="es-PA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533650" cy="171450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368423"/>
            <a:ext cx="1800201" cy="161815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403648" y="4342874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800" dirty="0" smtClean="0"/>
              <a:t>8</a:t>
            </a:r>
            <a:endParaRPr lang="es-PA" sz="8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767041" y="434287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600" dirty="0"/>
              <a:t>-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067944" y="4393509"/>
            <a:ext cx="1152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800" dirty="0" smtClean="0"/>
              <a:t>4</a:t>
            </a:r>
            <a:endParaRPr lang="es-PA" sz="8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96136" y="4486053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800" dirty="0" smtClean="0"/>
              <a:t>= 4</a:t>
            </a:r>
            <a:endParaRPr lang="es-PA" sz="8800" dirty="0"/>
          </a:p>
        </p:txBody>
      </p:sp>
    </p:spTree>
    <p:extLst>
      <p:ext uri="{BB962C8B-B14F-4D97-AF65-F5344CB8AC3E}">
        <p14:creationId xmlns:p14="http://schemas.microsoft.com/office/powerpoint/2010/main" val="1381791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s-PA" dirty="0" smtClean="0"/>
              <a:t>Recursos Educativos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A" sz="2800" dirty="0" smtClean="0"/>
              <a:t>Las canciones sobre los números y las tablas de multiplicar son una excelente opción para que el niño aprenda  de manera divertida las tablas de multiplicar.</a:t>
            </a:r>
          </a:p>
          <a:p>
            <a:pPr algn="just"/>
            <a:r>
              <a:rPr lang="es-PA" sz="2800" dirty="0" smtClean="0"/>
              <a:t>El siguiente enlace es un video de las tablas de multiplicar.</a:t>
            </a:r>
          </a:p>
          <a:p>
            <a:pPr algn="just"/>
            <a:r>
              <a:rPr lang="es-PA" sz="2800" dirty="0" smtClean="0"/>
              <a:t>https://www.youtube.com/watch?v=qkejOwgVOSY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44060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El Bingo Matemático como Recurso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1807361"/>
            <a:ext cx="7378981" cy="44299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A" sz="2000" b="1" dirty="0" smtClean="0"/>
              <a:t>Como jugar el bingo de las multiplicaciones: </a:t>
            </a:r>
          </a:p>
          <a:p>
            <a:pPr algn="just"/>
            <a:r>
              <a:rPr lang="es-PA" sz="2000" dirty="0" smtClean="0"/>
              <a:t>Primero :  Elaboraremos las tarjetas de bingo y las fichas correspondientes de las tablas.  Ejemplo: 2X3=6</a:t>
            </a:r>
          </a:p>
          <a:p>
            <a:pPr algn="just"/>
            <a:r>
              <a:rPr lang="es-PA" sz="2000" dirty="0" smtClean="0"/>
              <a:t>Segundo:  Se reparten las tarjetas para iniciar el juego en cuestión.</a:t>
            </a:r>
          </a:p>
          <a:p>
            <a:pPr algn="just"/>
            <a:r>
              <a:rPr lang="es-PA" sz="2000" dirty="0" smtClean="0"/>
              <a:t>Tercero:  El profesor dictará las operaciones  utilizando las fichas de multiplicar correspondientes y los alumnos buscarán la respuesta correcta en su tarjeta.</a:t>
            </a:r>
          </a:p>
          <a:p>
            <a:r>
              <a:rPr lang="es-PA" sz="2000" dirty="0" smtClean="0"/>
              <a:t>Cuarto:  Gana el alumno que complete una línea que puede ser:  horizontal, vertical o diagonal.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204264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es-PA" dirty="0" smtClean="0"/>
              <a:t>EL BINGO MATEMÁTICO COMO RECURSO</a:t>
            </a:r>
            <a:endParaRPr lang="es-PA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9" y="1806575"/>
            <a:ext cx="5967442" cy="4052888"/>
          </a:xfrm>
        </p:spPr>
      </p:pic>
    </p:spTree>
    <p:extLst>
      <p:ext uri="{BB962C8B-B14F-4D97-AF65-F5344CB8AC3E}">
        <p14:creationId xmlns:p14="http://schemas.microsoft.com/office/powerpoint/2010/main" val="10653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s-PA" dirty="0" smtClean="0"/>
              <a:t> USO DEL BINGO COMO RECURSO DIDÁCTICO</a:t>
            </a:r>
            <a:endParaRPr lang="es-PA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74622"/>
              </p:ext>
            </p:extLst>
          </p:nvPr>
        </p:nvGraphicFramePr>
        <p:xfrm>
          <a:off x="1009650" y="1806576"/>
          <a:ext cx="7124700" cy="3810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24940"/>
                <a:gridCol w="1424940"/>
                <a:gridCol w="1424940"/>
                <a:gridCol w="1424940"/>
                <a:gridCol w="1424940"/>
              </a:tblGrid>
              <a:tr h="454099"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12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56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9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30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64</a:t>
                      </a:r>
                      <a:endParaRPr lang="es-PA" sz="4400" dirty="0"/>
                    </a:p>
                  </a:txBody>
                  <a:tcPr/>
                </a:tc>
              </a:tr>
              <a:tr h="454099"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28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32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81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8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55</a:t>
                      </a:r>
                      <a:endParaRPr lang="es-PA" sz="4400" dirty="0"/>
                    </a:p>
                  </a:txBody>
                  <a:tcPr/>
                </a:tc>
              </a:tr>
              <a:tr h="454099"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36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44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63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6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22</a:t>
                      </a:r>
                      <a:endParaRPr lang="es-PA" sz="4400" dirty="0"/>
                    </a:p>
                  </a:txBody>
                  <a:tcPr/>
                </a:tc>
              </a:tr>
              <a:tr h="454099"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42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84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72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24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60</a:t>
                      </a:r>
                      <a:endParaRPr lang="es-PA" sz="4400" dirty="0"/>
                    </a:p>
                  </a:txBody>
                  <a:tcPr/>
                </a:tc>
              </a:tr>
              <a:tr h="454099"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18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20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16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33</a:t>
                      </a:r>
                      <a:endParaRPr lang="es-P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4400" dirty="0" smtClean="0"/>
                        <a:t>48</a:t>
                      </a:r>
                      <a:endParaRPr lang="es-PA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44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TM01972873[[fn=Verano]]</Template>
  <TotalTime>509</TotalTime>
  <Words>843</Words>
  <Application>Microsoft Office PowerPoint</Application>
  <PresentationFormat>Presentación en pantalla 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Verano</vt:lpstr>
      <vt:lpstr>Estrategias Creativas para Enseñar Matemáticas</vt:lpstr>
      <vt:lpstr>LA TAREA DE ENSEÑAR MATEMÁTICAS</vt:lpstr>
      <vt:lpstr>RECURSOS EDUCATIVOS</vt:lpstr>
      <vt:lpstr>USO DEL LEGO EN LA ENSEÑANZA DE MATEMÁTICA</vt:lpstr>
      <vt:lpstr>USO DE LEGOS EN MATEMÁTICAS PARA RESTAR.</vt:lpstr>
      <vt:lpstr>Recursos Educativos</vt:lpstr>
      <vt:lpstr>El Bingo Matemático como Recurso</vt:lpstr>
      <vt:lpstr>EL BINGO MATEMÁTICO COMO RECURSO</vt:lpstr>
      <vt:lpstr> USO DEL BINGO COMO RECURSO DIDÁCTICO</vt:lpstr>
      <vt:lpstr>EL TANGRAM</vt:lpstr>
      <vt:lpstr>Presentación de PowerPoint</vt:lpstr>
      <vt:lpstr>Presentación de PowerPoint</vt:lpstr>
      <vt:lpstr>USO DEL  JUEGO DE DADO EN MATEMÁTICAS</vt:lpstr>
      <vt:lpstr>¿QUÉ PODEMOS HACER CON UN DADO?</vt:lpstr>
      <vt:lpstr>USO DEL ROMPECABEZAS EN MATEMÁTICAS</vt:lpstr>
      <vt:lpstr>Presentación de PowerPoint</vt:lpstr>
      <vt:lpstr>EL MÓVIL DIDÁCTICO</vt:lpstr>
      <vt:lpstr>Presentación de PowerPoint</vt:lpstr>
      <vt:lpstr>EL JUEGO DE DOMINÓ </vt:lpstr>
      <vt:lpstr>Presentación de PowerPoint</vt:lpstr>
      <vt:lpstr>Las cartas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Creativas para enseñar Matemáticas</dc:title>
  <dc:creator>Portal_A</dc:creator>
  <cp:lastModifiedBy>Portal_A</cp:lastModifiedBy>
  <cp:revision>35</cp:revision>
  <dcterms:created xsi:type="dcterms:W3CDTF">2016-07-18T16:48:54Z</dcterms:created>
  <dcterms:modified xsi:type="dcterms:W3CDTF">2016-08-01T20:42:47Z</dcterms:modified>
</cp:coreProperties>
</file>