
<file path=[Content_Types].xml><?xml version="1.0" encoding="utf-8"?>
<Types xmlns="http://schemas.openxmlformats.org/package/2006/content-types">
  <Default Extension="png" ContentType="image/png"/>
  <Default Extension="bmp" ContentType="image/bmp"/>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3" r:id="rId3"/>
    <p:sldId id="262" r:id="rId4"/>
    <p:sldId id="264" r:id="rId5"/>
    <p:sldId id="261" r:id="rId6"/>
    <p:sldId id="265" r:id="rId7"/>
    <p:sldId id="266" r:id="rId8"/>
    <p:sldId id="267" r:id="rId9"/>
    <p:sldId id="268" r:id="rId10"/>
    <p:sldId id="269" r:id="rId11"/>
    <p:sldId id="274" r:id="rId12"/>
    <p:sldId id="270" r:id="rId13"/>
    <p:sldId id="271" r:id="rId14"/>
    <p:sldId id="272" r:id="rId15"/>
    <p:sldId id="273" r:id="rId16"/>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05"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55BFB-A7DC-475A-AA7D-674F0A7F10E3}" type="datetimeFigureOut">
              <a:rPr lang="es-PA" smtClean="0"/>
              <a:t>06/09/2011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95F49-8B3E-46A0-9E7B-111DB8767591}" type="slidenum">
              <a:rPr lang="es-PA" smtClean="0"/>
              <a:t>‹Nº›</a:t>
            </a:fld>
            <a:endParaRPr lang="es-PA"/>
          </a:p>
        </p:txBody>
      </p:sp>
    </p:spTree>
    <p:extLst>
      <p:ext uri="{BB962C8B-B14F-4D97-AF65-F5344CB8AC3E}">
        <p14:creationId xmlns:p14="http://schemas.microsoft.com/office/powerpoint/2010/main" val="101396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BAF95F49-8B3E-46A0-9E7B-111DB8767591}" type="slidenum">
              <a:rPr lang="es-PA" smtClean="0"/>
              <a:t>9</a:t>
            </a:fld>
            <a:endParaRPr lang="es-PA"/>
          </a:p>
        </p:txBody>
      </p:sp>
    </p:spTree>
    <p:extLst>
      <p:ext uri="{BB962C8B-B14F-4D97-AF65-F5344CB8AC3E}">
        <p14:creationId xmlns:p14="http://schemas.microsoft.com/office/powerpoint/2010/main" val="37844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3450314476"/>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3276604044"/>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3946668176"/>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176725644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3045275889"/>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2349877580"/>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2242179720"/>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2497341587"/>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12426050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2196764772"/>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87FE6C-6D8A-4753-96D9-3ECB427708F7}"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38D65CC2-7589-423D-9248-4A11BE46FA23}" type="slidenum">
              <a:rPr lang="es-PA" smtClean="0"/>
              <a:t>‹Nº›</a:t>
            </a:fld>
            <a:endParaRPr lang="es-PA"/>
          </a:p>
        </p:txBody>
      </p:sp>
    </p:spTree>
    <p:extLst>
      <p:ext uri="{BB962C8B-B14F-4D97-AF65-F5344CB8AC3E}">
        <p14:creationId xmlns:p14="http://schemas.microsoft.com/office/powerpoint/2010/main" val="3458322917"/>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7FE6C-6D8A-4753-96D9-3ECB427708F7}" type="datetimeFigureOut">
              <a:rPr lang="es-PA" smtClean="0"/>
              <a:t>06/09/2011</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65CC2-7589-423D-9248-4A11BE46FA23}" type="slidenum">
              <a:rPr lang="es-PA" smtClean="0"/>
              <a:t>‹Nº›</a:t>
            </a:fld>
            <a:endParaRPr lang="es-PA"/>
          </a:p>
        </p:txBody>
      </p:sp>
    </p:spTree>
    <p:extLst>
      <p:ext uri="{BB962C8B-B14F-4D97-AF65-F5344CB8AC3E}">
        <p14:creationId xmlns:p14="http://schemas.microsoft.com/office/powerpoint/2010/main" val="3411465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2.gif"/><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b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2" name="07 Pista 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2440" y="6165304"/>
            <a:ext cx="487363" cy="487363"/>
          </a:xfrm>
          <a:prstGeom prst="rect">
            <a:avLst/>
          </a:prstGeom>
        </p:spPr>
      </p:pic>
    </p:spTree>
    <p:extLst>
      <p:ext uri="{BB962C8B-B14F-4D97-AF65-F5344CB8AC3E}">
        <p14:creationId xmlns:p14="http://schemas.microsoft.com/office/powerpoint/2010/main" val="2634905445"/>
      </p:ext>
    </p:extLst>
  </p:cSld>
  <p:clrMapOvr>
    <a:masterClrMapping/>
  </p:clrMapOvr>
  <mc:AlternateContent xmlns:mc="http://schemas.openxmlformats.org/markup-compatibility/2006" xmlns:p14="http://schemas.microsoft.com/office/powerpoint/2010/main">
    <mc:Choice Requires="p14">
      <p:transition spd="slow" p14:dur="4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Wave4">
              <a:avLst/>
            </a:prstTxWarp>
            <a:scene3d>
              <a:camera prst="orthographicFront"/>
              <a:lightRig rig="threePt" dir="t"/>
            </a:scene3d>
            <a:sp3d extrusionH="57150">
              <a:bevelT w="38100" h="38100"/>
            </a:sp3d>
          </a:bodyPr>
          <a:lstStyle/>
          <a:p>
            <a:r>
              <a:rPr lang="es-MX"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Criterios de </a:t>
            </a:r>
            <a:r>
              <a:rPr lang="es-MX"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Evaluación</a:t>
            </a:r>
            <a:endParaRPr lang="es-PA"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89240"/>
            <a:ext cx="9144000" cy="1268760"/>
          </a:xfrm>
          <a:scene3d>
            <a:camera prst="orthographicFront"/>
            <a:lightRig rig="threePt" dir="t"/>
          </a:scene3d>
          <a:sp3d>
            <a:bevelT prst="relaxedInset"/>
          </a:sp3d>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3136"/>
            <a:ext cx="975360" cy="975360"/>
          </a:xfrm>
          <a:prstGeom prst="rect">
            <a:avLst/>
          </a:prstGeom>
        </p:spPr>
      </p:pic>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40" y="4653136"/>
            <a:ext cx="975360" cy="975360"/>
          </a:xfrm>
          <a:prstGeom prst="rect">
            <a:avLst/>
          </a:prstGeom>
        </p:spPr>
      </p:pic>
      <p:sp>
        <p:nvSpPr>
          <p:cNvPr id="3" name="2 CuadroTexto"/>
          <p:cNvSpPr txBox="1"/>
          <p:nvPr/>
        </p:nvSpPr>
        <p:spPr>
          <a:xfrm>
            <a:off x="1475656" y="1757839"/>
            <a:ext cx="6192688" cy="3382977"/>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ts val="100"/>
              </a:spcBef>
              <a:spcAft>
                <a:spcPts val="100"/>
              </a:spcAft>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Diagnostica</a:t>
            </a:r>
          </a:p>
          <a:p>
            <a:pPr>
              <a:spcBef>
                <a:spcPts val="100"/>
              </a:spcBef>
              <a:spcAft>
                <a:spcPts val="100"/>
              </a:spcAft>
            </a:pP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Lluvia de Ideas</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Cuchicheo</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Mesa Redonda</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a:spcBef>
                <a:spcPts val="100"/>
              </a:spcBef>
              <a:spcAft>
                <a:spcPts val="100"/>
              </a:spcAft>
            </a:pPr>
            <a:endPar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endParaRPr>
          </a:p>
          <a:p>
            <a:pPr>
              <a:spcBef>
                <a:spcPts val="100"/>
              </a:spcBef>
              <a:spcAft>
                <a:spcPts val="100"/>
              </a:spcAft>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Formativa</a:t>
            </a:r>
          </a:p>
          <a:p>
            <a:pPr>
              <a:spcBef>
                <a:spcPts val="100"/>
              </a:spcBef>
              <a:spcAft>
                <a:spcPts val="100"/>
              </a:spcAft>
            </a:pPr>
            <a:endPar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endParaRPr>
          </a:p>
          <a:p>
            <a:pPr>
              <a:spcBef>
                <a:spcPts val="100"/>
              </a:spcBef>
              <a:spcAft>
                <a:spcPts val="100"/>
              </a:spcAft>
            </a:pP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Talleres</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Practicas</a:t>
            </a:r>
          </a:p>
          <a:p>
            <a:pPr lvl="1">
              <a:spcBef>
                <a:spcPts val="100"/>
              </a:spcBef>
              <a:spcAft>
                <a:spcPts val="100"/>
              </a:spcAft>
            </a:pP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a:spcBef>
                <a:spcPts val="100"/>
              </a:spcBef>
              <a:spcAft>
                <a:spcPts val="100"/>
              </a:spcAft>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Sumativa</a:t>
            </a:r>
          </a:p>
          <a:p>
            <a:pPr>
              <a:spcBef>
                <a:spcPts val="100"/>
              </a:spcBef>
              <a:spcAft>
                <a:spcPts val="100"/>
              </a:spcAft>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 </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Entrega de Asignaciones</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800100" lvl="1" indent="-342900">
              <a:spcBef>
                <a:spcPts val="100"/>
              </a:spcBef>
              <a:spcAft>
                <a:spcPts val="100"/>
              </a:spcAft>
              <a:buFont typeface="Wingdings"/>
              <a:buChar char=""/>
            </a:pP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Presentaciones Artísticas</a:t>
            </a:r>
            <a:endParaRPr lang="es-PA" sz="2800"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742950" lvl="1" indent="-285750">
              <a:buFont typeface="Wingdings" pitchFamily="2" charset="2"/>
              <a:buChar char="Ø"/>
            </a:pPr>
            <a:r>
              <a:rPr lang="es-MX" b="1" dirty="0" smtClean="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 Participación </a:t>
            </a:r>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activa</a:t>
            </a:r>
            <a:endParaRPr lang="es-PA"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414902938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1000"/>
                                        <p:tgtEl>
                                          <p:spTgt spid="3">
                                            <p:txEl>
                                              <p:pRg st="14" end="14"/>
                                            </p:txEl>
                                          </p:spTgt>
                                        </p:tgtEl>
                                      </p:cBhvr>
                                    </p:animEffect>
                                    <p:anim calcmode="lin" valueType="num">
                                      <p:cBhvr>
                                        <p:cTn id="4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fade">
                                      <p:cBhvr>
                                        <p:cTn id="46" dur="1000"/>
                                        <p:tgtEl>
                                          <p:spTgt spid="3">
                                            <p:txEl>
                                              <p:pRg st="15" end="15"/>
                                            </p:txEl>
                                          </p:spTgt>
                                        </p:tgtEl>
                                      </p:cBhvr>
                                    </p:animEffect>
                                    <p:anim calcmode="lin" valueType="num">
                                      <p:cBhvr>
                                        <p:cTn id="4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1000"/>
                                        <p:tgtEl>
                                          <p:spTgt spid="3">
                                            <p:txEl>
                                              <p:pRg st="16" end="16"/>
                                            </p:txEl>
                                          </p:spTgt>
                                        </p:tgtEl>
                                      </p:cBhvr>
                                    </p:animEffect>
                                    <p:anim calcmode="lin" valueType="num">
                                      <p:cBhvr>
                                        <p:cTn id="5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A" b="1" dirty="0" smtClean="0">
                <a:ln w="11430"/>
                <a:effectLst>
                  <a:glow rad="101600">
                    <a:schemeClr val="accent2">
                      <a:satMod val="175000"/>
                      <a:alpha val="40000"/>
                    </a:schemeClr>
                  </a:glow>
                  <a:outerShdw blurRad="50800" dist="39000" dir="5460000" algn="tl">
                    <a:srgbClr val="000000">
                      <a:alpha val="38000"/>
                    </a:srgbClr>
                  </a:outerShdw>
                </a:effectLst>
              </a:rPr>
              <a:t>Recursos y </a:t>
            </a:r>
            <a:r>
              <a:rPr lang="es-PA" b="1" dirty="0">
                <a:ln w="11430"/>
                <a:effectLst>
                  <a:glow rad="101600">
                    <a:schemeClr val="accent2">
                      <a:satMod val="175000"/>
                      <a:alpha val="40000"/>
                    </a:schemeClr>
                  </a:glow>
                  <a:outerShdw blurRad="50800" dist="39000" dir="5460000" algn="tl">
                    <a:srgbClr val="000000">
                      <a:alpha val="38000"/>
                    </a:srgbClr>
                  </a:outerShdw>
                </a:effectLst>
              </a:rPr>
              <a:t>A</a:t>
            </a:r>
            <a:r>
              <a:rPr lang="es-PA" b="1" dirty="0" smtClean="0">
                <a:ln w="11430"/>
                <a:effectLst>
                  <a:glow rad="101600">
                    <a:schemeClr val="accent2">
                      <a:satMod val="175000"/>
                      <a:alpha val="40000"/>
                    </a:schemeClr>
                  </a:glow>
                  <a:outerShdw blurRad="50800" dist="39000" dir="5460000" algn="tl">
                    <a:srgbClr val="000000">
                      <a:alpha val="38000"/>
                    </a:srgbClr>
                  </a:outerShdw>
                </a:effectLst>
              </a:rPr>
              <a:t>plicaciones</a:t>
            </a:r>
            <a:endParaRPr lang="es-PA" b="1" dirty="0">
              <a:ln w="11430"/>
              <a:effectLst>
                <a:glow rad="101600">
                  <a:schemeClr val="accent2">
                    <a:satMod val="175000"/>
                    <a:alpha val="40000"/>
                  </a:schemeClr>
                </a:glow>
                <a:outerShdw blurRad="50800" dist="39000" dir="5460000" algn="tl">
                  <a:srgbClr val="000000">
                    <a:alpha val="38000"/>
                  </a:srgbClr>
                </a:outerShdw>
              </a:effectLst>
            </a:endParaRPr>
          </a:p>
        </p:txBody>
      </p:sp>
      <p:sp>
        <p:nvSpPr>
          <p:cNvPr id="3" name="2 Marcador de contenido"/>
          <p:cNvSpPr>
            <a:spLocks noGrp="1"/>
          </p:cNvSpPr>
          <p:nvPr>
            <p:ph idx="1"/>
          </p:nvPr>
        </p:nvSpPr>
        <p:spPr/>
        <p:txBody>
          <a:bodyPr>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buFont typeface="Wingdings" pitchFamily="2" charset="2"/>
              <a:buChar char="ü"/>
            </a:pPr>
            <a:r>
              <a:rPr lang="es-MX" b="1" dirty="0">
                <a:ln w="11430"/>
                <a:effectLst>
                  <a:outerShdw blurRad="50800" dist="39000" dir="5460000" algn="tl">
                    <a:srgbClr val="000000">
                      <a:alpha val="38000"/>
                    </a:srgbClr>
                  </a:outerShdw>
                </a:effectLst>
                <a:latin typeface="Arial"/>
                <a:ea typeface="Batang"/>
              </a:rPr>
              <a:t>Cuaderno de </a:t>
            </a:r>
            <a:r>
              <a:rPr lang="es-MX" b="1" dirty="0" smtClean="0">
                <a:ln w="11430"/>
                <a:effectLst>
                  <a:outerShdw blurRad="50800" dist="39000" dir="5460000" algn="tl">
                    <a:srgbClr val="000000">
                      <a:alpha val="38000"/>
                    </a:srgbClr>
                  </a:outerShdw>
                </a:effectLst>
                <a:latin typeface="Arial"/>
                <a:ea typeface="Batang"/>
              </a:rPr>
              <a:t>Pentagrama </a:t>
            </a:r>
          </a:p>
          <a:p>
            <a:pPr>
              <a:buFont typeface="Wingdings" pitchFamily="2" charset="2"/>
              <a:buChar char="ü"/>
            </a:pPr>
            <a:r>
              <a:rPr lang="es-MX" b="1" dirty="0" smtClean="0">
                <a:ln w="11430"/>
                <a:effectLst>
                  <a:outerShdw blurRad="50800" dist="39000" dir="5460000" algn="tl">
                    <a:srgbClr val="000000">
                      <a:alpha val="38000"/>
                    </a:srgbClr>
                  </a:outerShdw>
                </a:effectLst>
                <a:latin typeface="Arial"/>
                <a:ea typeface="Batang"/>
              </a:rPr>
              <a:t>Bolígrafo </a:t>
            </a:r>
          </a:p>
          <a:p>
            <a:pPr>
              <a:buFont typeface="Wingdings" pitchFamily="2" charset="2"/>
              <a:buChar char="ü"/>
            </a:pPr>
            <a:r>
              <a:rPr lang="es-MX" b="1" dirty="0" smtClean="0">
                <a:ln w="11430"/>
                <a:effectLst>
                  <a:outerShdw blurRad="50800" dist="39000" dir="5460000" algn="tl">
                    <a:srgbClr val="000000">
                      <a:alpha val="38000"/>
                    </a:srgbClr>
                  </a:outerShdw>
                </a:effectLst>
                <a:latin typeface="Arial"/>
                <a:ea typeface="Batang"/>
              </a:rPr>
              <a:t>Lápiz </a:t>
            </a:r>
          </a:p>
          <a:p>
            <a:pPr>
              <a:buFont typeface="Wingdings" pitchFamily="2" charset="2"/>
              <a:buChar char="ü"/>
            </a:pPr>
            <a:r>
              <a:rPr lang="es-MX" b="1" dirty="0" smtClean="0">
                <a:ln w="11430"/>
                <a:effectLst>
                  <a:outerShdw blurRad="50800" dist="39000" dir="5460000" algn="tl">
                    <a:srgbClr val="000000">
                      <a:alpha val="38000"/>
                    </a:srgbClr>
                  </a:outerShdw>
                </a:effectLst>
                <a:latin typeface="Arial"/>
                <a:ea typeface="Batang"/>
              </a:rPr>
              <a:t>Borrador</a:t>
            </a:r>
          </a:p>
          <a:p>
            <a:pPr>
              <a:spcAft>
                <a:spcPts val="0"/>
              </a:spcAft>
              <a:buFont typeface="Wingdings" pitchFamily="2" charset="2"/>
              <a:buChar char="ü"/>
            </a:pPr>
            <a:r>
              <a:rPr lang="es-MX" b="1" dirty="0" smtClean="0">
                <a:ln w="11430"/>
                <a:effectLst>
                  <a:outerShdw blurRad="50800" dist="39000" dir="5460000" algn="tl">
                    <a:srgbClr val="000000">
                      <a:alpha val="38000"/>
                    </a:srgbClr>
                  </a:outerShdw>
                </a:effectLst>
                <a:latin typeface="Arial"/>
                <a:ea typeface="Batang"/>
              </a:rPr>
              <a:t>Muse score</a:t>
            </a:r>
            <a:endParaRPr lang="es-MX" b="1" dirty="0">
              <a:ln w="11430"/>
              <a:effectLst>
                <a:outerShdw blurRad="50800" dist="39000" dir="5460000" algn="tl">
                  <a:srgbClr val="000000">
                    <a:alpha val="38000"/>
                  </a:srgbClr>
                </a:outerShdw>
              </a:effectLst>
              <a:latin typeface="Arial"/>
              <a:ea typeface="Batang"/>
            </a:endParaRPr>
          </a:p>
          <a:p>
            <a:pPr>
              <a:spcAft>
                <a:spcPts val="0"/>
              </a:spcAft>
              <a:buFont typeface="Wingdings" pitchFamily="2" charset="2"/>
              <a:buChar char="ü"/>
            </a:pPr>
            <a:r>
              <a:rPr lang="es-MX" b="1" dirty="0" smtClean="0">
                <a:ln w="11430"/>
                <a:effectLst>
                  <a:outerShdw blurRad="50800" dist="39000" dir="5460000" algn="tl">
                    <a:srgbClr val="000000">
                      <a:alpha val="38000"/>
                    </a:srgbClr>
                  </a:outerShdw>
                </a:effectLst>
                <a:latin typeface="Arial"/>
                <a:ea typeface="Batang"/>
              </a:rPr>
              <a:t>PowerPoint</a:t>
            </a:r>
            <a:endParaRPr lang="es-PA" sz="4400" b="1" dirty="0">
              <a:ln w="11430"/>
              <a:effectLst>
                <a:outerShdw blurRad="50800" dist="39000" dir="5460000" algn="tl">
                  <a:srgbClr val="000000">
                    <a:alpha val="38000"/>
                  </a:srgbClr>
                </a:outerShdw>
              </a:effectLst>
              <a:latin typeface="Times New Roman"/>
              <a:ea typeface="Times New Roman"/>
            </a:endParaRPr>
          </a:p>
          <a:p>
            <a:pPr>
              <a:buFont typeface="Wingdings" pitchFamily="2" charset="2"/>
              <a:buChar char="ü"/>
            </a:pPr>
            <a:endParaRPr lang="es-P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2" y="5229200"/>
            <a:ext cx="762000" cy="1257300"/>
          </a:xfrm>
          <a:prstGeom prst="rect">
            <a:avLst/>
          </a:prstGeom>
        </p:spPr>
      </p:pic>
    </p:spTree>
    <p:extLst>
      <p:ext uri="{BB962C8B-B14F-4D97-AF65-F5344CB8AC3E}">
        <p14:creationId xmlns:p14="http://schemas.microsoft.com/office/powerpoint/2010/main" val="1762681048"/>
      </p:ext>
    </p:extLst>
  </p:cSld>
  <p:clrMapOvr>
    <a:masterClrMapping/>
  </p:clrMapOvr>
  <mc:AlternateContent xmlns:mc="http://schemas.openxmlformats.org/markup-compatibility/2006" xmlns:p14="http://schemas.microsoft.com/office/powerpoint/2010/main">
    <mc:Choice Requires="p14">
      <p:transition spd="slow" p14:dur="4000" advClick="0" advTm="10000">
        <p14:vortex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latin typeface="Times New Roman"/>
                <a:ea typeface="Times New Roman"/>
              </a:rPr>
              <a:t>Fuentes de consultas</a:t>
            </a:r>
            <a:endParaRPr lang="es-PA" b="1" dirty="0">
              <a:ln w="11430"/>
              <a:solidFill>
                <a:schemeClr val="bg1"/>
              </a:solidFill>
              <a:effectLst>
                <a:glow rad="63500">
                  <a:schemeClr val="accent2">
                    <a:satMod val="175000"/>
                    <a:alpha val="40000"/>
                  </a:schemeClr>
                </a:glow>
                <a:outerShdw blurRad="50800" dist="39000" dir="5460000" algn="tl">
                  <a:srgbClr val="000000">
                    <a:alpha val="38000"/>
                  </a:srgbClr>
                </a:outerShdw>
              </a:effectLst>
            </a:endParaRPr>
          </a:p>
        </p:txBody>
      </p:sp>
      <p:sp>
        <p:nvSpPr>
          <p:cNvPr id="3" name="2 Marcador de contenido"/>
          <p:cNvSpPr>
            <a:spLocks noGrp="1"/>
          </p:cNvSpPr>
          <p:nvPr>
            <p:ph idx="1"/>
          </p:nvPr>
        </p:nvSpPr>
        <p:spPr>
          <a:xfrm>
            <a:off x="2699792" y="5669003"/>
            <a:ext cx="3312368" cy="1184995"/>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itchFamily="2" charset="2"/>
              <a:buChar char="Ø"/>
            </a:pPr>
            <a:r>
              <a:rPr lang="es-MX" sz="4800" b="1" dirty="0">
                <a:ln w="11430"/>
                <a:solidFill>
                  <a:schemeClr val="bg1"/>
                </a:solidFill>
                <a:effectLst>
                  <a:outerShdw blurRad="50800" dist="39000" dir="5460000" algn="tl">
                    <a:srgbClr val="000000">
                      <a:alpha val="38000"/>
                    </a:srgbClr>
                  </a:outerShdw>
                </a:effectLst>
                <a:latin typeface="Arial"/>
                <a:ea typeface="Batang"/>
              </a:rPr>
              <a:t>Bibliografía </a:t>
            </a:r>
            <a:r>
              <a:rPr lang="es-MX" sz="4800" b="1" dirty="0" smtClean="0">
                <a:ln w="11430"/>
                <a:solidFill>
                  <a:schemeClr val="bg1"/>
                </a:solidFill>
                <a:effectLst>
                  <a:outerShdw blurRad="50800" dist="39000" dir="5460000" algn="tl">
                    <a:srgbClr val="000000">
                      <a:alpha val="38000"/>
                    </a:srgbClr>
                  </a:outerShdw>
                </a:effectLst>
                <a:latin typeface="Arial"/>
                <a:ea typeface="Batang"/>
              </a:rPr>
              <a:t> </a:t>
            </a:r>
          </a:p>
          <a:p>
            <a:pPr>
              <a:buFont typeface="Wingdings" pitchFamily="2" charset="2"/>
              <a:buChar char="Ø"/>
            </a:pPr>
            <a:r>
              <a:rPr lang="es-MX" sz="4800" b="1" dirty="0" smtClean="0">
                <a:ln w="11430"/>
                <a:solidFill>
                  <a:schemeClr val="bg1"/>
                </a:solidFill>
                <a:effectLst>
                  <a:outerShdw blurRad="50800" dist="39000" dir="5460000" algn="tl">
                    <a:srgbClr val="000000">
                      <a:alpha val="38000"/>
                    </a:srgbClr>
                  </a:outerShdw>
                </a:effectLst>
                <a:latin typeface="Arial"/>
                <a:ea typeface="Batang"/>
              </a:rPr>
              <a:t>Cibergrafía</a:t>
            </a:r>
            <a:endParaRPr lang="es-PA" sz="4800" b="1" dirty="0">
              <a:ln w="11430"/>
              <a:solidFill>
                <a:schemeClr val="bg1"/>
              </a:solidFill>
              <a:effectLst>
                <a:outerShdw blurRad="50800" dist="39000" dir="5460000" algn="tl">
                  <a:srgbClr val="000000">
                    <a:alpha val="38000"/>
                  </a:srgbClr>
                </a:outerShdw>
              </a:effectLst>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060848"/>
            <a:ext cx="609600" cy="609600"/>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2036964"/>
            <a:ext cx="476250" cy="590550"/>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16" y="2332239"/>
            <a:ext cx="609600" cy="609600"/>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322714"/>
            <a:ext cx="609600" cy="609600"/>
          </a:xfrm>
          <a:prstGeom prst="rect">
            <a:avLst/>
          </a:prstGeom>
        </p:spPr>
      </p:pic>
    </p:spTree>
    <p:extLst>
      <p:ext uri="{BB962C8B-B14F-4D97-AF65-F5344CB8AC3E}">
        <p14:creationId xmlns:p14="http://schemas.microsoft.com/office/powerpoint/2010/main" val="138054005"/>
      </p:ext>
    </p:extLst>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dirty="0"/>
          </a:p>
        </p:txBody>
      </p:sp>
      <p:sp>
        <p:nvSpPr>
          <p:cNvPr id="3" name="2 Marcador de contenido"/>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s-P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s-P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spcAft>
                <a:spcPts val="0"/>
              </a:spcAft>
              <a:buNone/>
            </a:pPr>
            <a:r>
              <a:rPr lang="es-MX" b="1" dirty="0" smtClean="0">
                <a:ln w="11430"/>
                <a:solidFill>
                  <a:schemeClr val="bg1"/>
                </a:solidFill>
                <a:effectLst>
                  <a:glow rad="139700">
                    <a:srgbClr val="7030A0">
                      <a:alpha val="40000"/>
                    </a:srgbClr>
                  </a:glow>
                  <a:outerShdw blurRad="50800" dist="39000" dir="5460000" algn="tl">
                    <a:srgbClr val="000000">
                      <a:alpha val="38000"/>
                    </a:srgbClr>
                  </a:outerShdw>
                </a:effectLst>
                <a:latin typeface="Times New Roman"/>
                <a:ea typeface="Times New Roman"/>
              </a:rPr>
              <a:t>“No hay nada más hermoso que el amor de Dios entre Tú y Yo”</a:t>
            </a:r>
            <a:endParaRPr lang="es-PA" b="1" dirty="0" smtClean="0">
              <a:ln w="11430"/>
              <a:solidFill>
                <a:schemeClr val="bg1"/>
              </a:solidFill>
              <a:effectLst>
                <a:glow rad="139700">
                  <a:srgbClr val="7030A0">
                    <a:alpha val="40000"/>
                  </a:srgbClr>
                </a:glow>
                <a:outerShdw blurRad="50800" dist="39000" dir="5460000" algn="tl">
                  <a:srgbClr val="000000">
                    <a:alpha val="38000"/>
                  </a:srgbClr>
                </a:outerShdw>
              </a:effectLst>
              <a:latin typeface="Times New Roman"/>
              <a:ea typeface="Times New Roman"/>
            </a:endParaRPr>
          </a:p>
          <a:p>
            <a:pPr marL="0" indent="0" algn="ctr">
              <a:buNone/>
            </a:pPr>
            <a:r>
              <a:rPr lang="es-MX" b="1" dirty="0" smtClean="0">
                <a:ln w="11430"/>
                <a:solidFill>
                  <a:schemeClr val="bg1"/>
                </a:solidFill>
                <a:effectLst>
                  <a:glow rad="139700">
                    <a:srgbClr val="7030A0">
                      <a:alpha val="40000"/>
                    </a:srgbClr>
                  </a:glow>
                  <a:outerShdw blurRad="50800" dist="39000" dir="5460000" algn="tl">
                    <a:srgbClr val="000000">
                      <a:alpha val="38000"/>
                    </a:srgbClr>
                  </a:outerShdw>
                </a:effectLst>
                <a:latin typeface="Times New Roman"/>
                <a:ea typeface="Times New Roman"/>
              </a:rPr>
              <a:t>Julio Banqué</a:t>
            </a:r>
            <a:endParaRPr lang="es-PA" b="1" dirty="0">
              <a:ln w="11430"/>
              <a:solidFill>
                <a:schemeClr val="bg1"/>
              </a:solidFill>
              <a:effectLst>
                <a:glow rad="139700">
                  <a:srgbClr val="7030A0">
                    <a:alpha val="40000"/>
                  </a:srgb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163873346"/>
      </p:ext>
    </p:extLst>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420887"/>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84326"/>
      </p:ext>
    </p:extLst>
  </p:cSld>
  <p:clrMapOvr>
    <a:masterClrMapping/>
  </p:clrMapOvr>
  <mc:AlternateContent xmlns:mc="http://schemas.openxmlformats.org/markup-compatibility/2006" xmlns:p14="http://schemas.microsoft.com/office/powerpoint/2010/main">
    <mc:Choice Requires="p14">
      <p:transition spd="slow" p14:dur="4000" advClick="0" advTm="7000">
        <p14:vortex dir="r"/>
      </p:transition>
    </mc:Choice>
    <mc:Fallback xmlns="">
      <p:transition spd="slow"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764704"/>
            <a:ext cx="7772400" cy="1470025"/>
          </a:xfrm>
        </p:spPr>
        <p:txBody>
          <a:bodyPr>
            <a:prstTxWarp prst="textCanUp">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solidFill>
                  <a:sysClr val="windowText" lastClr="000000"/>
                </a:solidFill>
                <a:effectLst>
                  <a:outerShdw blurRad="50800" dist="39000" dir="5460000" algn="tl">
                    <a:srgbClr val="000000">
                      <a:alpha val="38000"/>
                    </a:srgbClr>
                  </a:outerShdw>
                </a:effectLst>
                <a:latin typeface="Arial"/>
                <a:ea typeface="Times New Roman"/>
              </a:rPr>
              <a:t>Rompiendo Barreras</a:t>
            </a:r>
            <a:endParaRPr lang="es-PA" b="1" dirty="0">
              <a:ln w="11430"/>
              <a:solidFill>
                <a:sysClr val="windowText" lastClr="000000"/>
              </a:solidFill>
              <a:effectLst>
                <a:outerShdw blurRad="50800" dist="39000" dir="5460000" algn="tl">
                  <a:srgbClr val="000000">
                    <a:alpha val="38000"/>
                  </a:srgbClr>
                </a:outerShdw>
              </a:effectLst>
            </a:endParaRPr>
          </a:p>
        </p:txBody>
      </p:sp>
      <p:sp>
        <p:nvSpPr>
          <p:cNvPr id="3" name="2 Subtítulo"/>
          <p:cNvSpPr>
            <a:spLocks noGrp="1"/>
          </p:cNvSpPr>
          <p:nvPr>
            <p:ph type="subTitle" idx="1"/>
          </p:nvPr>
        </p:nvSpPr>
        <p:spPr>
          <a:xfrm>
            <a:off x="1475656" y="3789040"/>
            <a:ext cx="6400800" cy="1752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A" sz="5400" b="1" dirty="0" smtClean="0">
                <a:ln w="11430"/>
                <a:solidFill>
                  <a:sysClr val="windowText" lastClr="000000"/>
                </a:solidFill>
                <a:effectLst>
                  <a:outerShdw blurRad="50800" dist="39000" dir="5460000" algn="tl">
                    <a:srgbClr val="000000">
                      <a:alpha val="38000"/>
                    </a:srgbClr>
                  </a:outerShdw>
                </a:effectLst>
              </a:rPr>
              <a:t>Por:</a:t>
            </a:r>
          </a:p>
          <a:p>
            <a:r>
              <a:rPr lang="es-PA" sz="5400" b="1" dirty="0" smtClean="0">
                <a:ln w="11430"/>
                <a:solidFill>
                  <a:sysClr val="windowText" lastClr="000000"/>
                </a:solidFill>
                <a:effectLst>
                  <a:outerShdw blurRad="50800" dist="39000" dir="5460000" algn="tl">
                    <a:srgbClr val="000000">
                      <a:alpha val="38000"/>
                    </a:srgbClr>
                  </a:outerShdw>
                </a:effectLst>
              </a:rPr>
              <a:t>Julio C. Banqué      </a:t>
            </a:r>
          </a:p>
          <a:p>
            <a:r>
              <a:rPr lang="es-PA" sz="2400" b="1" dirty="0" smtClean="0">
                <a:ln w="11430"/>
                <a:solidFill>
                  <a:sysClr val="windowText" lastClr="000000"/>
                </a:solidFill>
                <a:effectLst>
                  <a:outerShdw blurRad="50800" dist="39000" dir="5460000" algn="tl">
                    <a:srgbClr val="000000">
                      <a:alpha val="38000"/>
                    </a:srgbClr>
                  </a:outerShdw>
                </a:effectLst>
              </a:rPr>
              <a:t>Cesar_32328@hotmail.com</a:t>
            </a:r>
          </a:p>
          <a:p>
            <a:r>
              <a:rPr lang="es-PA" sz="5400" b="1" dirty="0" smtClean="0">
                <a:ln w="11430"/>
                <a:solidFill>
                  <a:sysClr val="windowText" lastClr="000000"/>
                </a:solidFill>
                <a:effectLst>
                  <a:outerShdw blurRad="50800" dist="39000" dir="5460000" algn="tl">
                    <a:srgbClr val="000000">
                      <a:alpha val="38000"/>
                    </a:srgbClr>
                  </a:outerShdw>
                </a:effectLst>
              </a:rPr>
              <a:t> </a:t>
            </a:r>
            <a:endParaRPr lang="es-PA" sz="5400" b="1" dirty="0">
              <a:ln w="11430"/>
              <a:solidFill>
                <a:sysClr val="windowText" lastClr="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3767301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0" end="0"/>
                                            </p:txEl>
                                          </p:spTgt>
                                        </p:tgtEl>
                                      </p:cBhvr>
                                      <p:by x="150000" y="150000"/>
                                    </p:animScale>
                                  </p:childTnLst>
                                </p:cTn>
                              </p:par>
                              <p:par>
                                <p:cTn id="12" presetID="6" presetClass="emph" presetSubtype="0" fill="hold" nodeType="withEffect">
                                  <p:stCondLst>
                                    <p:cond delay="0"/>
                                  </p:stCondLst>
                                  <p:childTnLst>
                                    <p:animScale>
                                      <p:cBhvr>
                                        <p:cTn id="13" dur="2000" fill="hold"/>
                                        <p:tgtEl>
                                          <p:spTgt spid="3">
                                            <p:txEl>
                                              <p:pRg st="1" end="1"/>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797152"/>
            <a:ext cx="1524000" cy="213360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8" y="4724400"/>
            <a:ext cx="1524000" cy="2133600"/>
          </a:xfrm>
          <a:prstGeom prst="rect">
            <a:avLst/>
          </a:prstGeom>
        </p:spPr>
      </p:pic>
      <p:sp>
        <p:nvSpPr>
          <p:cNvPr id="4" name="3 Título"/>
          <p:cNvSpPr>
            <a:spLocks noGrp="1"/>
          </p:cNvSpPr>
          <p:nvPr>
            <p:ph type="title"/>
          </p:nvPr>
        </p:nvSpPr>
        <p:spPr/>
        <p:txBody>
          <a:bodyPr>
            <a:prstTxWarp prst="textDeflateBottom">
              <a:avLst/>
            </a:prstTxWarp>
          </a:bodyPr>
          <a:lstStyle/>
          <a:p>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Tabla de Contenido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5" name="4 Marcador de contenido"/>
          <p:cNvSpPr>
            <a:spLocks noGrp="1"/>
          </p:cNvSpPr>
          <p:nvPr>
            <p:ph idx="1"/>
          </p:nvPr>
        </p:nvSpPr>
        <p:spPr>
          <a:xfrm>
            <a:off x="914400" y="1628800"/>
            <a:ext cx="8229600" cy="4525963"/>
          </a:xfrm>
        </p:spPr>
        <p:txBody>
          <a:bodyPr>
            <a:prstTxWarp prst="textPlain">
              <a:avLst/>
            </a:prstTxWarp>
            <a:noAutofit/>
          </a:bodyPr>
          <a:lstStyle/>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Objetivo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del proyecto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Descripción del proyecto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Nivel y grado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Ubicación en el programa de estudio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Tiempo</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Situación de aprendizaje.</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Preguntas generadora</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Tareas</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endParaRP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Criterios de </a:t>
            </a: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evaluación</a:t>
            </a: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Recursos y Aplicaciones</a:t>
            </a:r>
          </a:p>
          <a:p>
            <a:pPr lvl="1" algn="just">
              <a:buFont typeface="Wingdings" pitchFamily="2" charset="2"/>
              <a:buChar char="ü"/>
            </a:pPr>
            <a:r>
              <a:rPr lang="es-MX"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Fuentes </a:t>
            </a:r>
            <a:r>
              <a:rPr lang="es-MX"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ea typeface="Times New Roman"/>
              </a:rPr>
              <a:t>de consultas</a:t>
            </a:r>
            <a:endParaRPr lang="es-PA"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7910478"/>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anim calcmode="lin" valueType="num">
                                      <p:cBhvr>
                                        <p:cTn id="4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1000"/>
                                        <p:tgtEl>
                                          <p:spTgt spid="5">
                                            <p:txEl>
                                              <p:pRg st="8" end="8"/>
                                            </p:txEl>
                                          </p:spTgt>
                                        </p:tgtEl>
                                      </p:cBhvr>
                                    </p:animEffect>
                                    <p:anim calcmode="lin" valueType="num">
                                      <p:cBhvr>
                                        <p:cTn id="5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anim calcmode="lin" valueType="num">
                                      <p:cBhvr>
                                        <p:cTn id="5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1000"/>
                                        <p:tgtEl>
                                          <p:spTgt spid="5">
                                            <p:txEl>
                                              <p:pRg st="10" end="10"/>
                                            </p:txEl>
                                          </p:spTgt>
                                        </p:tgtEl>
                                      </p:cBhvr>
                                    </p:animEffect>
                                    <p:anim calcmode="lin" valueType="num">
                                      <p:cBhvr>
                                        <p:cTn id="6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67544" y="24867"/>
            <a:ext cx="8229600" cy="1143000"/>
          </a:xfrm>
        </p:spPr>
        <p:txBody>
          <a:bodyPr>
            <a:prstTxWarp prst="textChevronInverted">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effectLst>
                  <a:outerShdw blurRad="50800" dist="39000" dir="5460000" algn="tl">
                    <a:srgbClr val="000000">
                      <a:alpha val="38000"/>
                    </a:srgbClr>
                  </a:outerShdw>
                </a:effectLst>
                <a:latin typeface="Times New Roman"/>
                <a:ea typeface="Times New Roman"/>
              </a:rPr>
              <a:t>Objetivo del </a:t>
            </a:r>
            <a:r>
              <a:rPr lang="es-MX" b="1" dirty="0" smtClean="0">
                <a:ln w="11430"/>
                <a:effectLst>
                  <a:outerShdw blurRad="50800" dist="39000" dir="5460000" algn="tl">
                    <a:srgbClr val="000000">
                      <a:alpha val="38000"/>
                    </a:srgbClr>
                  </a:outerShdw>
                </a:effectLst>
                <a:latin typeface="Times New Roman"/>
                <a:ea typeface="Times New Roman"/>
              </a:rPr>
              <a:t>Proyecto</a:t>
            </a:r>
            <a:endParaRPr lang="es-PA" b="1" dirty="0">
              <a:ln w="11430"/>
              <a:effectLst>
                <a:outerShdw blurRad="50800" dist="39000" dir="5460000" algn="tl">
                  <a:srgbClr val="000000">
                    <a:alpha val="38000"/>
                  </a:srgbClr>
                </a:outerShdw>
              </a:effectLst>
            </a:endParaRPr>
          </a:p>
        </p:txBody>
      </p:sp>
      <p:sp>
        <p:nvSpPr>
          <p:cNvPr id="6" name="5 Marcador de contenido"/>
          <p:cNvSpPr>
            <a:spLocks noGrp="1"/>
          </p:cNvSpPr>
          <p:nvPr>
            <p:ph idx="1"/>
          </p:nvPr>
        </p:nvSpPr>
        <p:spPr>
          <a:xfrm>
            <a:off x="467544" y="4941168"/>
            <a:ext cx="8147248" cy="1617043"/>
          </a:xfrm>
        </p:spPr>
        <p:txBody>
          <a:bodyPr>
            <a:prstTxWarp prst="textPlain">
              <a:avLst/>
            </a:prstTxWarp>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es-P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s-P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just">
              <a:spcAft>
                <a:spcPts val="0"/>
              </a:spcAft>
              <a:buNone/>
            </a:pPr>
            <a:r>
              <a:rPr lang="es-MX"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a:ea typeface="Times New Roman"/>
                <a:cs typeface="Times New Roman"/>
              </a:rPr>
              <a:t>	</a:t>
            </a:r>
            <a:r>
              <a:rPr lang="es-MX" b="1" dirty="0" smtClean="0">
                <a:ln w="11430">
                  <a:solidFill>
                    <a:schemeClr val="tx1"/>
                  </a:solidFill>
                </a:ln>
                <a:effectLst>
                  <a:outerShdw blurRad="50800" dist="39000" dir="5460000" algn="tl">
                    <a:srgbClr val="000000">
                      <a:alpha val="38000"/>
                    </a:srgbClr>
                  </a:outerShdw>
                </a:effectLst>
                <a:latin typeface="Tahoma"/>
                <a:ea typeface="Times New Roman"/>
                <a:cs typeface="Times New Roman"/>
              </a:rPr>
              <a:t>Desarrollar </a:t>
            </a:r>
            <a:r>
              <a:rPr lang="es-MX" b="1" dirty="0">
                <a:ln w="11430">
                  <a:solidFill>
                    <a:schemeClr val="tx1"/>
                  </a:solidFill>
                </a:ln>
                <a:effectLst>
                  <a:outerShdw blurRad="50800" dist="39000" dir="5460000" algn="tl">
                    <a:srgbClr val="000000">
                      <a:alpha val="38000"/>
                    </a:srgbClr>
                  </a:outerShdw>
                </a:effectLst>
                <a:latin typeface="Tahoma"/>
                <a:ea typeface="Times New Roman"/>
                <a:cs typeface="Times New Roman"/>
              </a:rPr>
              <a:t>capacidades para expresar la música creativamente, a través de la interpretación vocal, corporal, instrumental y mixta, demostrando actitudes de respeto, disciplina y armónicas relaciones humanas.</a:t>
            </a:r>
            <a:endParaRPr lang="es-PA" b="1" dirty="0">
              <a:ln w="11430">
                <a:solidFill>
                  <a:schemeClr val="tx1"/>
                </a:solidFill>
              </a:ln>
              <a:effectLst>
                <a:outerShdw blurRad="50800" dist="39000" dir="5460000" algn="tl">
                  <a:srgbClr val="000000">
                    <a:alpha val="38000"/>
                  </a:srgbClr>
                </a:outerShdw>
              </a:effectLst>
              <a:latin typeface="Times New Roman"/>
              <a:ea typeface="Times New Roman"/>
            </a:endParaRPr>
          </a:p>
          <a:p>
            <a:pPr marL="0" indent="0">
              <a:buNone/>
            </a:pPr>
            <a:endParaRPr lang="es-P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33837"/>
            <a:ext cx="438150" cy="1209675"/>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3778727"/>
            <a:ext cx="1123950" cy="857250"/>
          </a:xfrm>
          <a:prstGeom prst="rect">
            <a:avLst/>
          </a:prstGeom>
        </p:spPr>
      </p:pic>
    </p:spTree>
    <p:extLst>
      <p:ext uri="{BB962C8B-B14F-4D97-AF65-F5344CB8AC3E}">
        <p14:creationId xmlns:p14="http://schemas.microsoft.com/office/powerpoint/2010/main" val="3620742756"/>
      </p:ext>
    </p:extLst>
  </p:cSld>
  <p:clrMapOvr>
    <a:masterClrMapping/>
  </p:clrMapOvr>
  <mc:AlternateContent xmlns:mc="http://schemas.openxmlformats.org/markup-compatibility/2006" xmlns:p14="http://schemas.microsoft.com/office/powerpoint/2010/main">
    <mc:Choice Requires="p14">
      <p:transition spd="slow" p14:dur="4400" advClick="0" advTm="10000">
        <p14:honeycomb/>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80">
                                          <p:stCondLst>
                                            <p:cond delay="0"/>
                                          </p:stCondLst>
                                        </p:cTn>
                                        <p:tgtEl>
                                          <p:spTgt spid="6">
                                            <p:txEl>
                                              <p:pRg st="2" end="2"/>
                                            </p:txEl>
                                          </p:spTgt>
                                        </p:tgtEl>
                                      </p:cBhvr>
                                    </p:animEffect>
                                    <p:anim calcmode="lin" valueType="num">
                                      <p:cBhvr>
                                        <p:cTn id="13"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2" end="2"/>
                                            </p:txEl>
                                          </p:spTgt>
                                        </p:tgtEl>
                                      </p:cBhvr>
                                      <p:to x="100000" y="60000"/>
                                    </p:animScale>
                                    <p:animScale>
                                      <p:cBhvr>
                                        <p:cTn id="19" dur="166" decel="50000">
                                          <p:stCondLst>
                                            <p:cond delay="676"/>
                                          </p:stCondLst>
                                        </p:cTn>
                                        <p:tgtEl>
                                          <p:spTgt spid="6">
                                            <p:txEl>
                                              <p:pRg st="2" end="2"/>
                                            </p:txEl>
                                          </p:spTgt>
                                        </p:tgtEl>
                                      </p:cBhvr>
                                      <p:to x="100000" y="100000"/>
                                    </p:animScale>
                                    <p:animScale>
                                      <p:cBhvr>
                                        <p:cTn id="20" dur="26">
                                          <p:stCondLst>
                                            <p:cond delay="1312"/>
                                          </p:stCondLst>
                                        </p:cTn>
                                        <p:tgtEl>
                                          <p:spTgt spid="6">
                                            <p:txEl>
                                              <p:pRg st="2" end="2"/>
                                            </p:txEl>
                                          </p:spTgt>
                                        </p:tgtEl>
                                      </p:cBhvr>
                                      <p:to x="100000" y="80000"/>
                                    </p:animScale>
                                    <p:animScale>
                                      <p:cBhvr>
                                        <p:cTn id="21" dur="166" decel="50000">
                                          <p:stCondLst>
                                            <p:cond delay="1338"/>
                                          </p:stCondLst>
                                        </p:cTn>
                                        <p:tgtEl>
                                          <p:spTgt spid="6">
                                            <p:txEl>
                                              <p:pRg st="2" end="2"/>
                                            </p:txEl>
                                          </p:spTgt>
                                        </p:tgtEl>
                                      </p:cBhvr>
                                      <p:to x="100000" y="100000"/>
                                    </p:animScale>
                                    <p:animScale>
                                      <p:cBhvr>
                                        <p:cTn id="22" dur="26">
                                          <p:stCondLst>
                                            <p:cond delay="1642"/>
                                          </p:stCondLst>
                                        </p:cTn>
                                        <p:tgtEl>
                                          <p:spTgt spid="6">
                                            <p:txEl>
                                              <p:pRg st="2" end="2"/>
                                            </p:txEl>
                                          </p:spTgt>
                                        </p:tgtEl>
                                      </p:cBhvr>
                                      <p:to x="100000" y="90000"/>
                                    </p:animScale>
                                    <p:animScale>
                                      <p:cBhvr>
                                        <p:cTn id="23" dur="166" decel="50000">
                                          <p:stCondLst>
                                            <p:cond delay="1668"/>
                                          </p:stCondLst>
                                        </p:cTn>
                                        <p:tgtEl>
                                          <p:spTgt spid="6">
                                            <p:txEl>
                                              <p:pRg st="2" end="2"/>
                                            </p:txEl>
                                          </p:spTgt>
                                        </p:tgtEl>
                                      </p:cBhvr>
                                      <p:to x="100000" y="100000"/>
                                    </p:animScale>
                                    <p:animScale>
                                      <p:cBhvr>
                                        <p:cTn id="24" dur="26">
                                          <p:stCondLst>
                                            <p:cond delay="1808"/>
                                          </p:stCondLst>
                                        </p:cTn>
                                        <p:tgtEl>
                                          <p:spTgt spid="6">
                                            <p:txEl>
                                              <p:pRg st="2" end="2"/>
                                            </p:txEl>
                                          </p:spTgt>
                                        </p:tgtEl>
                                      </p:cBhvr>
                                      <p:to x="100000" y="95000"/>
                                    </p:animScale>
                                    <p:animScale>
                                      <p:cBhvr>
                                        <p:cTn id="25"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50000">
              <a:schemeClr val="tx2">
                <a:lumMod val="60000"/>
                <a:lumOff val="40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effectLst>
                  <a:outerShdw blurRad="50800" dist="39000" dir="5460000" algn="tl">
                    <a:srgbClr val="000000">
                      <a:alpha val="38000"/>
                    </a:srgbClr>
                  </a:outerShdw>
                </a:effectLst>
                <a:latin typeface="Times New Roman"/>
                <a:ea typeface="Times New Roman"/>
              </a:rPr>
              <a:t>Descripción del </a:t>
            </a:r>
            <a:r>
              <a:rPr lang="es-MX" b="1" dirty="0" smtClean="0">
                <a:ln w="11430"/>
                <a:effectLst>
                  <a:outerShdw blurRad="50800" dist="39000" dir="5460000" algn="tl">
                    <a:srgbClr val="000000">
                      <a:alpha val="38000"/>
                    </a:srgbClr>
                  </a:outerShdw>
                </a:effectLst>
                <a:latin typeface="Times New Roman"/>
                <a:ea typeface="Times New Roman"/>
              </a:rPr>
              <a:t>Proyecto</a:t>
            </a:r>
            <a:endParaRPr lang="es-PA" b="1" dirty="0">
              <a:ln w="11430"/>
              <a:effectLst>
                <a:outerShdw blurRad="50800" dist="39000" dir="5460000" algn="tl">
                  <a:srgbClr val="000000">
                    <a:alpha val="38000"/>
                  </a:srgbClr>
                </a:outerShdw>
              </a:effectLst>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01208"/>
            <a:ext cx="9144000" cy="1555264"/>
          </a:xfr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392" y="5433704"/>
            <a:ext cx="487680" cy="487680"/>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970" y="5433704"/>
            <a:ext cx="487680" cy="487680"/>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050" y="5412472"/>
            <a:ext cx="487680" cy="487680"/>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5420092"/>
            <a:ext cx="381000" cy="472440"/>
          </a:xfrm>
          <a:prstGeom prst="rect">
            <a:avLst/>
          </a:prstGeom>
        </p:spPr>
      </p:pic>
      <p:sp>
        <p:nvSpPr>
          <p:cNvPr id="5" name="4 Rectángulo"/>
          <p:cNvSpPr/>
          <p:nvPr/>
        </p:nvSpPr>
        <p:spPr>
          <a:xfrm>
            <a:off x="252822" y="2708920"/>
            <a:ext cx="8676456" cy="2045841"/>
          </a:xfrm>
          <a:prstGeom prst="rect">
            <a:avLst/>
          </a:prstGeom>
          <a:noFill/>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MX" sz="2800" b="1" dirty="0">
                <a:effectLst>
                  <a:outerShdw blurRad="38100" dist="38100" dir="2700000" algn="tl">
                    <a:srgbClr val="000000">
                      <a:alpha val="43137"/>
                    </a:srgbClr>
                  </a:outerShdw>
                </a:effectLst>
                <a:latin typeface="Arial"/>
                <a:ea typeface="Batang"/>
              </a:rPr>
              <a:t>El proyecto está basado en la formación intelectual de los estudiantes de manera extrínseca, fortaleciendo así los conocimientos que los mismos hayan adquirido en el contexto en que se encuentran. </a:t>
            </a:r>
            <a:endParaRPr lang="es-ES" sz="2800" b="1" cap="none" spc="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093049"/>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91706" y="908720"/>
            <a:ext cx="8229600" cy="1143000"/>
          </a:xfrm>
        </p:spPr>
        <p:txBody>
          <a:bodyPr>
            <a:prstTxWarp prst="textChevron">
              <a:avLst/>
            </a:prstTxWarp>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A" b="1" dirty="0" smtClean="0">
                <a:ln w="11430"/>
                <a:effectLst>
                  <a:glow rad="139700">
                    <a:schemeClr val="accent6">
                      <a:satMod val="175000"/>
                      <a:alpha val="40000"/>
                    </a:schemeClr>
                  </a:glow>
                  <a:outerShdw blurRad="50800" dist="39000" dir="5460000" algn="tl">
                    <a:srgbClr val="000000">
                      <a:alpha val="38000"/>
                    </a:srgbClr>
                  </a:outerShdw>
                </a:effectLst>
              </a:rPr>
              <a:t>Pre Media</a:t>
            </a:r>
            <a:br>
              <a:rPr lang="es-PA" b="1" dirty="0" smtClean="0">
                <a:ln w="11430"/>
                <a:effectLst>
                  <a:glow rad="139700">
                    <a:schemeClr val="accent6">
                      <a:satMod val="175000"/>
                      <a:alpha val="40000"/>
                    </a:schemeClr>
                  </a:glow>
                  <a:outerShdw blurRad="50800" dist="39000" dir="5460000" algn="tl">
                    <a:srgbClr val="000000">
                      <a:alpha val="38000"/>
                    </a:srgbClr>
                  </a:outerShdw>
                </a:effectLst>
              </a:rPr>
            </a:br>
            <a:r>
              <a:rPr lang="es-PA" b="1" dirty="0" smtClean="0">
                <a:ln w="11430"/>
                <a:effectLst>
                  <a:glow rad="139700">
                    <a:schemeClr val="accent6">
                      <a:satMod val="175000"/>
                      <a:alpha val="40000"/>
                    </a:schemeClr>
                  </a:glow>
                  <a:outerShdw blurRad="50800" dist="39000" dir="5460000" algn="tl">
                    <a:srgbClr val="000000">
                      <a:alpha val="38000"/>
                    </a:srgbClr>
                  </a:outerShdw>
                </a:effectLst>
              </a:rPr>
              <a:t>8°</a:t>
            </a:r>
            <a:endParaRPr lang="es-PA" b="1" dirty="0">
              <a:ln w="11430"/>
              <a:effectLst>
                <a:glow rad="139700">
                  <a:schemeClr val="accent6">
                    <a:satMod val="175000"/>
                    <a:alpha val="40000"/>
                  </a:schemeClr>
                </a:glow>
                <a:outerShdw blurRad="50800" dist="39000" dir="5460000" algn="tl">
                  <a:srgbClr val="000000">
                    <a:alpha val="38000"/>
                  </a:srgbClr>
                </a:outerShdw>
              </a:effectLst>
            </a:endParaRPr>
          </a:p>
        </p:txBody>
      </p:sp>
      <p:pic>
        <p:nvPicPr>
          <p:cNvPr id="7" name="6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486400"/>
            <a:ext cx="1038225" cy="1371600"/>
          </a:xfrm>
        </p:spPr>
      </p:pic>
      <p:sp>
        <p:nvSpPr>
          <p:cNvPr id="15" name="14 CuadroTexto"/>
          <p:cNvSpPr txBox="1"/>
          <p:nvPr/>
        </p:nvSpPr>
        <p:spPr>
          <a:xfrm>
            <a:off x="835963" y="3212976"/>
            <a:ext cx="7541086" cy="585411"/>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A" b="1" dirty="0" smtClean="0">
                <a:ln w="11430"/>
                <a:effectLst>
                  <a:glow rad="139700">
                    <a:schemeClr val="accent6">
                      <a:satMod val="175000"/>
                      <a:alpha val="40000"/>
                    </a:schemeClr>
                  </a:glow>
                  <a:outerShdw blurRad="50800" dist="39000" dir="5460000" algn="tl">
                    <a:srgbClr val="000000">
                      <a:alpha val="38000"/>
                    </a:srgbClr>
                  </a:outerShdw>
                </a:effectLst>
              </a:rPr>
              <a:t>Programa de Música de 8°</a:t>
            </a:r>
          </a:p>
        </p:txBody>
      </p:sp>
      <p:sp>
        <p:nvSpPr>
          <p:cNvPr id="16" name="15 CuadroTexto"/>
          <p:cNvSpPr txBox="1"/>
          <p:nvPr/>
        </p:nvSpPr>
        <p:spPr>
          <a:xfrm>
            <a:off x="899592" y="4581128"/>
            <a:ext cx="7413828" cy="585356"/>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A" b="1" dirty="0" smtClean="0">
                <a:ln w="11430"/>
                <a:effectLst>
                  <a:glow rad="139700">
                    <a:schemeClr val="accent6">
                      <a:satMod val="175000"/>
                      <a:alpha val="40000"/>
                    </a:schemeClr>
                  </a:glow>
                  <a:outerShdw blurRad="50800" dist="39000" dir="5460000" algn="tl">
                    <a:srgbClr val="000000">
                      <a:alpha val="38000"/>
                    </a:srgbClr>
                  </a:outerShdw>
                </a:effectLst>
              </a:rPr>
              <a:t>Una sección de 80 minutos</a:t>
            </a:r>
            <a:endParaRPr lang="es-PA" b="1" dirty="0">
              <a:ln w="11430"/>
              <a:effectLst>
                <a:glow rad="139700">
                  <a:schemeClr val="accent6">
                    <a:satMod val="175000"/>
                    <a:alpha val="40000"/>
                  </a:schemeClr>
                </a:glow>
                <a:outerShdw blurRad="50800" dist="39000" dir="5460000" algn="tl">
                  <a:srgbClr val="000000">
                    <a:alpha val="38000"/>
                  </a:srgbClr>
                </a:outerShdw>
              </a:effectLst>
            </a:endParaRPr>
          </a:p>
        </p:txBody>
      </p:sp>
      <p:pic>
        <p:nvPicPr>
          <p:cNvPr id="20"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486400"/>
            <a:ext cx="1296144" cy="1371600"/>
          </a:xfrm>
          <a:prstGeom prst="rect">
            <a:avLst/>
          </a:prstGeom>
        </p:spPr>
      </p:pic>
      <p:pic>
        <p:nvPicPr>
          <p:cNvPr id="21"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190" y="5486400"/>
            <a:ext cx="1046675" cy="1371600"/>
          </a:xfrm>
          <a:prstGeom prst="rect">
            <a:avLst/>
          </a:prstGeom>
        </p:spPr>
      </p:pic>
      <p:pic>
        <p:nvPicPr>
          <p:cNvPr id="22"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865" y="5486400"/>
            <a:ext cx="1038225" cy="1371600"/>
          </a:xfrm>
          <a:prstGeom prst="rect">
            <a:avLst/>
          </a:prstGeom>
        </p:spPr>
      </p:pic>
      <p:pic>
        <p:nvPicPr>
          <p:cNvPr id="23"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090" y="5486400"/>
            <a:ext cx="1038225" cy="1371600"/>
          </a:xfrm>
          <a:prstGeom prst="rect">
            <a:avLst/>
          </a:prstGeom>
        </p:spPr>
      </p:pic>
      <p:pic>
        <p:nvPicPr>
          <p:cNvPr id="24"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315" y="5486400"/>
            <a:ext cx="1038225" cy="1371600"/>
          </a:xfrm>
          <a:prstGeom prst="rect">
            <a:avLst/>
          </a:prstGeom>
        </p:spPr>
      </p:pic>
      <p:pic>
        <p:nvPicPr>
          <p:cNvPr id="25"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147" y="5486400"/>
            <a:ext cx="1038225" cy="1371600"/>
          </a:xfrm>
          <a:prstGeom prst="rect">
            <a:avLst/>
          </a:prstGeom>
        </p:spPr>
      </p:pic>
      <p:pic>
        <p:nvPicPr>
          <p:cNvPr id="26"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106" y="5486400"/>
            <a:ext cx="1038225" cy="1371600"/>
          </a:xfrm>
          <a:prstGeom prst="rect">
            <a:avLst/>
          </a:prstGeom>
        </p:spPr>
      </p:pic>
      <p:pic>
        <p:nvPicPr>
          <p:cNvPr id="27" name="6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331" y="5486400"/>
            <a:ext cx="885669" cy="1371600"/>
          </a:xfrm>
          <a:prstGeom prst="rect">
            <a:avLst/>
          </a:prstGeom>
        </p:spPr>
      </p:pic>
    </p:spTree>
    <p:extLst>
      <p:ext uri="{BB962C8B-B14F-4D97-AF65-F5344CB8AC3E}">
        <p14:creationId xmlns:p14="http://schemas.microsoft.com/office/powerpoint/2010/main" val="3639526836"/>
      </p:ext>
    </p:extLst>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Chevron">
              <a:avLst/>
            </a:prstTxWarp>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r>
              <a:rPr lang="es-MX" b="1" dirty="0">
                <a:ln w="11430"/>
                <a:solidFill>
                  <a:schemeClr val="bg1"/>
                </a:solidFill>
                <a:effectLst>
                  <a:glow rad="139700">
                    <a:schemeClr val="accent5">
                      <a:satMod val="175000"/>
                      <a:alpha val="40000"/>
                    </a:schemeClr>
                  </a:glow>
                  <a:outerShdw blurRad="50800" dist="39000" dir="5460000" algn="tl">
                    <a:srgbClr val="000000">
                      <a:alpha val="38000"/>
                    </a:srgbClr>
                  </a:outerShdw>
                </a:effectLst>
                <a:latin typeface="Arial"/>
                <a:ea typeface="Times New Roman"/>
              </a:rPr>
              <a:t>Situación de </a:t>
            </a:r>
            <a:r>
              <a:rPr lang="es-MX" b="1" dirty="0" smtClean="0">
                <a:ln w="11430"/>
                <a:solidFill>
                  <a:schemeClr val="bg1"/>
                </a:solidFill>
                <a:effectLst>
                  <a:glow rad="139700">
                    <a:schemeClr val="accent5">
                      <a:satMod val="175000"/>
                      <a:alpha val="40000"/>
                    </a:schemeClr>
                  </a:glow>
                  <a:outerShdw blurRad="50800" dist="39000" dir="5460000" algn="tl">
                    <a:srgbClr val="000000">
                      <a:alpha val="38000"/>
                    </a:srgbClr>
                  </a:outerShdw>
                </a:effectLst>
                <a:latin typeface="Arial"/>
                <a:ea typeface="Times New Roman"/>
              </a:rPr>
              <a:t>Aprendizaje</a:t>
            </a:r>
            <a:endParaRPr lang="es-PA" b="1" dirty="0">
              <a:ln w="11430"/>
              <a:solidFill>
                <a:schemeClr val="bg1"/>
              </a:solidFill>
              <a:effectLst>
                <a:glow rad="139700">
                  <a:schemeClr val="accent5">
                    <a:satMod val="175000"/>
                    <a:alpha val="40000"/>
                  </a:schemeClr>
                </a:glow>
                <a:outerShdw blurRad="50800" dist="39000" dir="5460000" algn="tl">
                  <a:srgbClr val="000000">
                    <a:alpha val="38000"/>
                  </a:srgbClr>
                </a:outerShdw>
              </a:effectLst>
            </a:endParaRPr>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10250"/>
            <a:ext cx="1047750" cy="1047750"/>
          </a:xfrm>
        </p:spPr>
      </p:pic>
      <p:pic>
        <p:nvPicPr>
          <p:cNvPr id="5" name="3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0" y="5810250"/>
            <a:ext cx="1047750" cy="1047750"/>
          </a:xfrm>
          <a:prstGeom prst="rect">
            <a:avLst/>
          </a:prstGeom>
        </p:spPr>
      </p:pic>
      <p:sp>
        <p:nvSpPr>
          <p:cNvPr id="6" name="5 CuadroTexto"/>
          <p:cNvSpPr txBox="1"/>
          <p:nvPr/>
        </p:nvSpPr>
        <p:spPr>
          <a:xfrm>
            <a:off x="1111474" y="2420888"/>
            <a:ext cx="6984776" cy="4285789"/>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ts val="100"/>
              </a:spcBef>
              <a:spcAft>
                <a:spcPts val="100"/>
              </a:spcAft>
            </a:pPr>
            <a:r>
              <a:rPr lang="es-MX" b="1" dirty="0">
                <a:ln w="11430"/>
                <a:effectLst>
                  <a:glow rad="101600">
                    <a:schemeClr val="accent4">
                      <a:satMod val="175000"/>
                      <a:alpha val="40000"/>
                    </a:schemeClr>
                  </a:glow>
                  <a:outerShdw blurRad="50800" dist="39000" dir="5460000" algn="tl">
                    <a:srgbClr val="000000">
                      <a:alpha val="38000"/>
                    </a:srgbClr>
                  </a:outerShdw>
                </a:effectLst>
                <a:latin typeface="Arial"/>
                <a:ea typeface="Times New Roman"/>
              </a:rPr>
              <a:t>El Instituto Simón M. Urbina fue creado el 1 de octubre de 1979, en la provincia de Colón, en las áreas revertidas de la zona del Canal, específicamente en el corregimiento de Cristóbal. Su ubicación es factible, ya que a pocas distancias se encuentran diversos centros comerciales, una estación de bomberos, las esclusas de Gatún, el hospital Cuatro Altos, las instalaciones de la Zona Libre de Colón, el Centro Regional Universitario de Colón y el Estadio Armando Deli Valdés.   </a:t>
            </a:r>
            <a:endParaRPr lang="es-PA" sz="1600" b="1" dirty="0">
              <a:ln w="11430"/>
              <a:effectLst>
                <a:glow rad="101600">
                  <a:schemeClr val="accent4">
                    <a:satMod val="175000"/>
                    <a:alpha val="40000"/>
                  </a:schemeClr>
                </a:glow>
                <a:outerShdw blurRad="50800" dist="39000" dir="5460000" algn="tl">
                  <a:srgbClr val="000000">
                    <a:alpha val="38000"/>
                  </a:srgbClr>
                </a:outerShdw>
              </a:effectLst>
              <a:latin typeface="Times New Roman"/>
              <a:ea typeface="Times New Roman"/>
            </a:endParaRPr>
          </a:p>
          <a:p>
            <a:pPr>
              <a:spcBef>
                <a:spcPts val="100"/>
              </a:spcBef>
              <a:spcAft>
                <a:spcPts val="100"/>
              </a:spcAft>
            </a:pPr>
            <a:r>
              <a:rPr lang="es-MX" b="1" dirty="0">
                <a:ln w="11430"/>
                <a:effectLst>
                  <a:glow rad="101600">
                    <a:schemeClr val="accent4">
                      <a:satMod val="175000"/>
                      <a:alpha val="40000"/>
                    </a:schemeClr>
                  </a:glow>
                  <a:outerShdw blurRad="50800" dist="39000" dir="5460000" algn="tl">
                    <a:srgbClr val="000000">
                      <a:alpha val="38000"/>
                    </a:srgbClr>
                  </a:outerShdw>
                </a:effectLst>
                <a:latin typeface="Arial"/>
                <a:ea typeface="Times New Roman"/>
              </a:rPr>
              <a:t> </a:t>
            </a:r>
            <a:endParaRPr lang="es-PA" sz="1600" b="1" dirty="0">
              <a:ln w="11430"/>
              <a:effectLst>
                <a:glow rad="101600">
                  <a:schemeClr val="accent4">
                    <a:satMod val="175000"/>
                    <a:alpha val="40000"/>
                  </a:schemeClr>
                </a:glow>
                <a:outerShdw blurRad="50800" dist="39000" dir="5460000" algn="tl">
                  <a:srgbClr val="000000">
                    <a:alpha val="38000"/>
                  </a:srgbClr>
                </a:outerShdw>
              </a:effectLst>
              <a:latin typeface="Times New Roman"/>
              <a:ea typeface="Times New Roman"/>
            </a:endParaRPr>
          </a:p>
          <a:p>
            <a:pPr algn="just"/>
            <a:r>
              <a:rPr lang="es-MX" b="1" dirty="0">
                <a:ln w="11430"/>
                <a:effectLst>
                  <a:glow rad="101600">
                    <a:schemeClr val="accent4">
                      <a:satMod val="175000"/>
                      <a:alpha val="40000"/>
                    </a:schemeClr>
                  </a:glow>
                  <a:outerShdw blurRad="50800" dist="39000" dir="5460000" algn="tl">
                    <a:srgbClr val="000000">
                      <a:alpha val="38000"/>
                    </a:srgbClr>
                  </a:outerShdw>
                </a:effectLst>
                <a:latin typeface="Arial"/>
                <a:ea typeface="Times New Roman"/>
              </a:rPr>
              <a:t>El proyecto está basado en motivar e incrementar los conocimientos de la población estudiantil  lo que se refiere a la asignatura de música, dándole lugar así a crear conciencia de que la música es sin duda alguna al igual que otras materias una herramienta para inculcar y estimular la disciplina.</a:t>
            </a:r>
            <a:endParaRPr lang="es-PA" b="1" dirty="0">
              <a:ln w="11430"/>
              <a:effectLst>
                <a:glow rad="101600">
                  <a:schemeClr val="accent4">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241989361"/>
      </p:ext>
    </p:extLst>
  </p:cSld>
  <p:clrMapOvr>
    <a:masterClrMapping/>
  </p:clrMapOvr>
  <mc:AlternateContent xmlns:mc="http://schemas.openxmlformats.org/markup-compatibility/2006" xmlns:p14="http://schemas.microsoft.com/office/powerpoint/2010/main">
    <mc:Choice Requires="p14">
      <p:transition spd="slow" p14:dur="1200" advClick="0" advTm="10000">
        <p14:flip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3000000" scaled="0"/>
          <a:tileRect/>
        </a:gradFill>
        <a:effectLst/>
      </p:bgPr>
    </p:bg>
    <p:spTree>
      <p:nvGrpSpPr>
        <p:cNvPr id="1" name=""/>
        <p:cNvGrpSpPr/>
        <p:nvPr/>
      </p:nvGrpSpPr>
      <p:grpSpPr>
        <a:xfrm>
          <a:off x="0" y="0"/>
          <a:ext cx="0" cy="0"/>
          <a:chOff x="0" y="0"/>
          <a:chExt cx="0" cy="0"/>
        </a:xfrm>
      </p:grpSpPr>
      <p:sp>
        <p:nvSpPr>
          <p:cNvPr id="9" name="8 Título"/>
          <p:cNvSpPr>
            <a:spLocks noGrp="1"/>
          </p:cNvSpPr>
          <p:nvPr>
            <p:ph type="title"/>
          </p:nvPr>
        </p:nvSpPr>
        <p:spPr>
          <a:xfrm>
            <a:off x="368756" y="537609"/>
            <a:ext cx="8229600" cy="1143000"/>
          </a:xfrm>
        </p:spPr>
        <p:txBody>
          <a:bodyPr>
            <a:prstTxWarp prst="textTriangl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solidFill>
                  <a:schemeClr val="bg1">
                    <a:lumMod val="95000"/>
                  </a:schemeClr>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rPr>
              <a:t>Pregunta </a:t>
            </a:r>
            <a:r>
              <a:rPr lang="es-MX" b="1" dirty="0" smtClean="0">
                <a:ln w="11430"/>
                <a:solidFill>
                  <a:schemeClr val="bg1">
                    <a:lumMod val="95000"/>
                  </a:schemeClr>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rPr>
              <a:t>Generadora</a:t>
            </a:r>
            <a:endParaRPr lang="es-PA" b="1" dirty="0">
              <a:ln w="11430"/>
              <a:solidFill>
                <a:schemeClr val="bg1">
                  <a:lumMod val="95000"/>
                </a:schemeClr>
              </a:solidFill>
              <a:effectLst>
                <a:glow rad="101600">
                  <a:schemeClr val="accent2">
                    <a:satMod val="175000"/>
                    <a:alpha val="40000"/>
                  </a:schemeClr>
                </a:glow>
                <a:outerShdw blurRad="50800" dist="39000" dir="5460000" algn="tl">
                  <a:srgbClr val="000000">
                    <a:alpha val="38000"/>
                  </a:srgbClr>
                </a:outerShdw>
              </a:effectLst>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3001863"/>
            <a:ext cx="6019800" cy="3019425"/>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6021288"/>
            <a:ext cx="563880" cy="67056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021288"/>
            <a:ext cx="563880" cy="67056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20" y="116632"/>
            <a:ext cx="563880" cy="670560"/>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192832"/>
            <a:ext cx="563880" cy="670560"/>
          </a:xfrm>
          <a:prstGeom prst="rect">
            <a:avLst/>
          </a:prstGeom>
        </p:spPr>
      </p:pic>
      <p:sp>
        <p:nvSpPr>
          <p:cNvPr id="10" name="9 CuadroTexto"/>
          <p:cNvSpPr txBox="1"/>
          <p:nvPr/>
        </p:nvSpPr>
        <p:spPr>
          <a:xfrm>
            <a:off x="1619672" y="1805957"/>
            <a:ext cx="5976664" cy="646331"/>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solidFill>
                  <a:schemeClr val="bg1">
                    <a:lumMod val="95000"/>
                  </a:schemeClr>
                </a:solidFill>
                <a:effectLst>
                  <a:glow rad="63500">
                    <a:schemeClr val="accent2">
                      <a:satMod val="175000"/>
                      <a:alpha val="40000"/>
                    </a:schemeClr>
                  </a:glow>
                  <a:outerShdw blurRad="50800" dist="39000" dir="5460000" algn="tl">
                    <a:srgbClr val="000000">
                      <a:alpha val="38000"/>
                    </a:srgbClr>
                  </a:outerShdw>
                </a:effectLst>
                <a:latin typeface="Arial"/>
                <a:ea typeface="Times New Roman"/>
              </a:rPr>
              <a:t>¿Cómo influye la música en tu personalidad?</a:t>
            </a:r>
            <a:endParaRPr lang="es-PA" b="1" dirty="0">
              <a:ln w="11430"/>
              <a:solidFill>
                <a:schemeClr val="bg1">
                  <a:lumMod val="95000"/>
                </a:schemeClr>
              </a:solidFill>
              <a:effectLst>
                <a:glow rad="635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65408228"/>
      </p:ext>
    </p:extLst>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prstTxWarp prst="textCurveDow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rPr>
              <a:t>Tareas</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endParaRPr>
          </a:p>
        </p:txBody>
      </p:sp>
      <p:sp>
        <p:nvSpPr>
          <p:cNvPr id="3" name="2 CuadroTexto"/>
          <p:cNvSpPr txBox="1"/>
          <p:nvPr/>
        </p:nvSpPr>
        <p:spPr>
          <a:xfrm>
            <a:off x="1105737" y="2271725"/>
            <a:ext cx="6768752" cy="3139321"/>
          </a:xfrm>
          <a:prstGeom prst="rect">
            <a:avLst/>
          </a:prstGeom>
          <a:noFill/>
          <a:ln>
            <a:noFill/>
          </a:ln>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lvl="0" indent="-342900" algn="just">
              <a:spcAft>
                <a:spcPts val="0"/>
              </a:spcAft>
              <a:buFont typeface="Wingdings"/>
              <a:buChar char=""/>
            </a:pPr>
            <a:r>
              <a:rPr lang="es-ES"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Confecciona un álbum tomando en cuenta la clasificación de los instrumentos musicales.</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342900" lvl="0" indent="-342900" algn="just">
              <a:spcAft>
                <a:spcPts val="0"/>
              </a:spcAft>
              <a:buFont typeface="Wingdings"/>
              <a:buChar char=""/>
            </a:pPr>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Investiga sobre las diversas instituciones culturales de nuestro país.</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342900" lvl="0" indent="-342900" algn="just">
              <a:spcAft>
                <a:spcPts val="0"/>
              </a:spcAft>
              <a:buFont typeface="Wingdings"/>
              <a:buChar char=""/>
            </a:pPr>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Realiza tarea en tu cuaderno de pentagrama confeccionando distintos compases.</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342900" lvl="0" indent="-342900" algn="just">
              <a:spcAft>
                <a:spcPts val="0"/>
              </a:spcAft>
              <a:buFont typeface="Wingdings"/>
              <a:buChar char=""/>
            </a:pPr>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Organiza actos culturales con representaciones de música folclórica.</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342900" lvl="0" indent="-342900" algn="just">
              <a:spcAft>
                <a:spcPts val="0"/>
              </a:spcAft>
              <a:buFont typeface="Wingdings"/>
              <a:buChar char=""/>
            </a:pPr>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Canta melodías a una voz y a dos voces.</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a:p>
            <a:pPr marL="342900" lvl="0" indent="-342900" algn="just">
              <a:spcAft>
                <a:spcPts val="0"/>
              </a:spcAft>
              <a:buFont typeface="Wingdings"/>
              <a:buChar char=""/>
            </a:pPr>
            <a:r>
              <a:rPr lang="es-MX"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ahoma"/>
                <a:ea typeface="Times New Roman"/>
                <a:cs typeface="Times New Roman"/>
              </a:rPr>
              <a:t>Canta algunas melodías del repertorio latinoamericano.</a:t>
            </a:r>
            <a:endParaRPr lang="es-PA" b="1" dirty="0">
              <a:ln w="11430"/>
              <a:solidFill>
                <a:srgbClr val="002060"/>
              </a:solidFill>
              <a:effectLst>
                <a:glow rad="101600">
                  <a:schemeClr val="accent2">
                    <a:satMod val="175000"/>
                    <a:alpha val="40000"/>
                  </a:schemeClr>
                </a:glow>
                <a:outerShdw blurRad="50800" dist="39000" dir="5460000" algn="tl">
                  <a:srgbClr val="000000">
                    <a:alpha val="38000"/>
                  </a:srgbClr>
                </a:outerShdw>
              </a:effectLst>
              <a:latin typeface="Times New Roman"/>
              <a:ea typeface="Times New Roman"/>
            </a:endParaRPr>
          </a:p>
        </p:txBody>
      </p:sp>
      <p:pic>
        <p:nvPicPr>
          <p:cNvPr id="13" name="12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046" y="6256224"/>
            <a:ext cx="609600" cy="609600"/>
          </a:xfrm>
        </p:spPr>
      </p:pic>
      <p:pic>
        <p:nvPicPr>
          <p:cNvPr id="14" name="12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6456" y="6248400"/>
            <a:ext cx="609600" cy="609600"/>
          </a:xfrm>
          <a:prstGeom prst="rect">
            <a:avLst/>
          </a:prstGeom>
        </p:spPr>
      </p:pic>
      <p:pic>
        <p:nvPicPr>
          <p:cNvPr id="15" name="12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889" y="6237027"/>
            <a:ext cx="609600" cy="609600"/>
          </a:xfrm>
          <a:prstGeom prst="rect">
            <a:avLst/>
          </a:prstGeom>
        </p:spPr>
      </p:pic>
      <p:pic>
        <p:nvPicPr>
          <p:cNvPr id="16" name="12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37" y="6248400"/>
            <a:ext cx="609600" cy="609600"/>
          </a:xfrm>
          <a:prstGeom prst="rect">
            <a:avLst/>
          </a:prstGeom>
        </p:spPr>
      </p:pic>
    </p:spTree>
    <p:extLst>
      <p:ext uri="{BB962C8B-B14F-4D97-AF65-F5344CB8AC3E}">
        <p14:creationId xmlns:p14="http://schemas.microsoft.com/office/powerpoint/2010/main" val="238493441"/>
      </p:ext>
    </p:extLst>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331</Words>
  <Application>Microsoft Office PowerPoint</Application>
  <PresentationFormat>Presentación en pantalla (4:3)</PresentationFormat>
  <Paragraphs>71</Paragraphs>
  <Slides>15</Slides>
  <Notes>1</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Rompiendo Barreras</vt:lpstr>
      <vt:lpstr>Tabla de Contenido</vt:lpstr>
      <vt:lpstr>Objetivo del Proyecto</vt:lpstr>
      <vt:lpstr>Descripción del Proyecto</vt:lpstr>
      <vt:lpstr>Pre Media 8°</vt:lpstr>
      <vt:lpstr>Situación de Aprendizaje</vt:lpstr>
      <vt:lpstr>Pregunta Generadora</vt:lpstr>
      <vt:lpstr>Tareas</vt:lpstr>
      <vt:lpstr>Criterios de Evaluación</vt:lpstr>
      <vt:lpstr>Recursos y Aplicaciones</vt:lpstr>
      <vt:lpstr>Fuentes de consultas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dc:creator>
  <cp:lastModifiedBy>Estudiante</cp:lastModifiedBy>
  <cp:revision>46</cp:revision>
  <dcterms:created xsi:type="dcterms:W3CDTF">2011-06-08T23:01:46Z</dcterms:created>
  <dcterms:modified xsi:type="dcterms:W3CDTF">2011-06-09T20:34:55Z</dcterms:modified>
</cp:coreProperties>
</file>