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0F05"/>
    <a:srgbClr val="F894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49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17178F-6B79-4AB3-98C6-98F145C6441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419"/>
          </a:p>
        </p:txBody>
      </p:sp>
      <p:sp>
        <p:nvSpPr>
          <p:cNvPr id="3" name="Subtítulo 2">
            <a:extLst>
              <a:ext uri="{FF2B5EF4-FFF2-40B4-BE49-F238E27FC236}">
                <a16:creationId xmlns:a16="http://schemas.microsoft.com/office/drawing/2014/main" id="{381821C9-F434-4E31-B85F-D41F534B1C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419"/>
          </a:p>
        </p:txBody>
      </p:sp>
      <p:sp>
        <p:nvSpPr>
          <p:cNvPr id="4" name="Marcador de fecha 3">
            <a:extLst>
              <a:ext uri="{FF2B5EF4-FFF2-40B4-BE49-F238E27FC236}">
                <a16:creationId xmlns:a16="http://schemas.microsoft.com/office/drawing/2014/main" id="{73114560-7061-4EE7-8D95-0DD0665DC62D}"/>
              </a:ext>
            </a:extLst>
          </p:cNvPr>
          <p:cNvSpPr>
            <a:spLocks noGrp="1"/>
          </p:cNvSpPr>
          <p:nvPr>
            <p:ph type="dt" sz="half" idx="10"/>
          </p:nvPr>
        </p:nvSpPr>
        <p:spPr/>
        <p:txBody>
          <a:bodyPr/>
          <a:lstStyle/>
          <a:p>
            <a:fld id="{AC3D68E7-1BAD-41F3-B409-9A398FF22CF0}" type="datetimeFigureOut">
              <a:rPr lang="es-419" smtClean="0"/>
              <a:t>19/1/2022</a:t>
            </a:fld>
            <a:endParaRPr lang="es-419"/>
          </a:p>
        </p:txBody>
      </p:sp>
      <p:sp>
        <p:nvSpPr>
          <p:cNvPr id="5" name="Marcador de pie de página 4">
            <a:extLst>
              <a:ext uri="{FF2B5EF4-FFF2-40B4-BE49-F238E27FC236}">
                <a16:creationId xmlns:a16="http://schemas.microsoft.com/office/drawing/2014/main" id="{60F3922A-13D5-4DCC-B6D1-EC2100BE3437}"/>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D2A25AE1-94CD-4F8F-A4F7-156D216C9023}"/>
              </a:ext>
            </a:extLst>
          </p:cNvPr>
          <p:cNvSpPr>
            <a:spLocks noGrp="1"/>
          </p:cNvSpPr>
          <p:nvPr>
            <p:ph type="sldNum" sz="quarter" idx="12"/>
          </p:nvPr>
        </p:nvSpPr>
        <p:spPr/>
        <p:txBody>
          <a:bodyPr/>
          <a:lstStyle/>
          <a:p>
            <a:fld id="{E4627422-4588-4EBF-97A9-6586DF20E024}" type="slidenum">
              <a:rPr lang="es-419" smtClean="0"/>
              <a:t>‹Nº›</a:t>
            </a:fld>
            <a:endParaRPr lang="es-419"/>
          </a:p>
        </p:txBody>
      </p:sp>
    </p:spTree>
    <p:extLst>
      <p:ext uri="{BB962C8B-B14F-4D97-AF65-F5344CB8AC3E}">
        <p14:creationId xmlns:p14="http://schemas.microsoft.com/office/powerpoint/2010/main" val="1060732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1EEBDF-9347-4D50-9989-01B34D7639D5}"/>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E407A09B-2977-4AE1-A9DB-3C655D25BEA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E85B1E3E-8E7D-41AC-9C4C-CC5E3E686AF1}"/>
              </a:ext>
            </a:extLst>
          </p:cNvPr>
          <p:cNvSpPr>
            <a:spLocks noGrp="1"/>
          </p:cNvSpPr>
          <p:nvPr>
            <p:ph type="dt" sz="half" idx="10"/>
          </p:nvPr>
        </p:nvSpPr>
        <p:spPr/>
        <p:txBody>
          <a:bodyPr/>
          <a:lstStyle/>
          <a:p>
            <a:fld id="{AC3D68E7-1BAD-41F3-B409-9A398FF22CF0}" type="datetimeFigureOut">
              <a:rPr lang="es-419" smtClean="0"/>
              <a:t>19/1/2022</a:t>
            </a:fld>
            <a:endParaRPr lang="es-419"/>
          </a:p>
        </p:txBody>
      </p:sp>
      <p:sp>
        <p:nvSpPr>
          <p:cNvPr id="5" name="Marcador de pie de página 4">
            <a:extLst>
              <a:ext uri="{FF2B5EF4-FFF2-40B4-BE49-F238E27FC236}">
                <a16:creationId xmlns:a16="http://schemas.microsoft.com/office/drawing/2014/main" id="{5DBC3011-2C12-4512-9052-530CC472F77F}"/>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071729E3-3202-4691-9BDA-8352030DEFDE}"/>
              </a:ext>
            </a:extLst>
          </p:cNvPr>
          <p:cNvSpPr>
            <a:spLocks noGrp="1"/>
          </p:cNvSpPr>
          <p:nvPr>
            <p:ph type="sldNum" sz="quarter" idx="12"/>
          </p:nvPr>
        </p:nvSpPr>
        <p:spPr/>
        <p:txBody>
          <a:bodyPr/>
          <a:lstStyle/>
          <a:p>
            <a:fld id="{E4627422-4588-4EBF-97A9-6586DF20E024}" type="slidenum">
              <a:rPr lang="es-419" smtClean="0"/>
              <a:t>‹Nº›</a:t>
            </a:fld>
            <a:endParaRPr lang="es-419"/>
          </a:p>
        </p:txBody>
      </p:sp>
    </p:spTree>
    <p:extLst>
      <p:ext uri="{BB962C8B-B14F-4D97-AF65-F5344CB8AC3E}">
        <p14:creationId xmlns:p14="http://schemas.microsoft.com/office/powerpoint/2010/main" val="3982769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5F08A0B-E940-4153-ACE6-5B4097583E5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55A40E66-EB5C-4E91-B5B3-12F06C6329F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FE0A8D51-F47F-4D09-981C-39DB1C3D5F79}"/>
              </a:ext>
            </a:extLst>
          </p:cNvPr>
          <p:cNvSpPr>
            <a:spLocks noGrp="1"/>
          </p:cNvSpPr>
          <p:nvPr>
            <p:ph type="dt" sz="half" idx="10"/>
          </p:nvPr>
        </p:nvSpPr>
        <p:spPr/>
        <p:txBody>
          <a:bodyPr/>
          <a:lstStyle/>
          <a:p>
            <a:fld id="{AC3D68E7-1BAD-41F3-B409-9A398FF22CF0}" type="datetimeFigureOut">
              <a:rPr lang="es-419" smtClean="0"/>
              <a:t>19/1/2022</a:t>
            </a:fld>
            <a:endParaRPr lang="es-419"/>
          </a:p>
        </p:txBody>
      </p:sp>
      <p:sp>
        <p:nvSpPr>
          <p:cNvPr id="5" name="Marcador de pie de página 4">
            <a:extLst>
              <a:ext uri="{FF2B5EF4-FFF2-40B4-BE49-F238E27FC236}">
                <a16:creationId xmlns:a16="http://schemas.microsoft.com/office/drawing/2014/main" id="{16D7FF98-B91A-43A8-B468-DDDDDC40E520}"/>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B7B8D49B-B28F-4D1A-9AEA-16399E61BBCC}"/>
              </a:ext>
            </a:extLst>
          </p:cNvPr>
          <p:cNvSpPr>
            <a:spLocks noGrp="1"/>
          </p:cNvSpPr>
          <p:nvPr>
            <p:ph type="sldNum" sz="quarter" idx="12"/>
          </p:nvPr>
        </p:nvSpPr>
        <p:spPr/>
        <p:txBody>
          <a:bodyPr/>
          <a:lstStyle/>
          <a:p>
            <a:fld id="{E4627422-4588-4EBF-97A9-6586DF20E024}" type="slidenum">
              <a:rPr lang="es-419" smtClean="0"/>
              <a:t>‹Nº›</a:t>
            </a:fld>
            <a:endParaRPr lang="es-419"/>
          </a:p>
        </p:txBody>
      </p:sp>
    </p:spTree>
    <p:extLst>
      <p:ext uri="{BB962C8B-B14F-4D97-AF65-F5344CB8AC3E}">
        <p14:creationId xmlns:p14="http://schemas.microsoft.com/office/powerpoint/2010/main" val="3613924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23C10E-1316-46F6-8DF4-F79A2CA8784A}"/>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6B0396E3-06CE-479E-B89B-AD9B983A967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A23342D1-73DD-43D3-A216-810BEB8A582D}"/>
              </a:ext>
            </a:extLst>
          </p:cNvPr>
          <p:cNvSpPr>
            <a:spLocks noGrp="1"/>
          </p:cNvSpPr>
          <p:nvPr>
            <p:ph type="dt" sz="half" idx="10"/>
          </p:nvPr>
        </p:nvSpPr>
        <p:spPr/>
        <p:txBody>
          <a:bodyPr/>
          <a:lstStyle/>
          <a:p>
            <a:fld id="{AC3D68E7-1BAD-41F3-B409-9A398FF22CF0}" type="datetimeFigureOut">
              <a:rPr lang="es-419" smtClean="0"/>
              <a:t>19/1/2022</a:t>
            </a:fld>
            <a:endParaRPr lang="es-419"/>
          </a:p>
        </p:txBody>
      </p:sp>
      <p:sp>
        <p:nvSpPr>
          <p:cNvPr id="5" name="Marcador de pie de página 4">
            <a:extLst>
              <a:ext uri="{FF2B5EF4-FFF2-40B4-BE49-F238E27FC236}">
                <a16:creationId xmlns:a16="http://schemas.microsoft.com/office/drawing/2014/main" id="{D9EA981E-260B-4387-BA82-6FAA888B2F1B}"/>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18AFEF21-5A38-4979-A5DD-5E2D5B48B796}"/>
              </a:ext>
            </a:extLst>
          </p:cNvPr>
          <p:cNvSpPr>
            <a:spLocks noGrp="1"/>
          </p:cNvSpPr>
          <p:nvPr>
            <p:ph type="sldNum" sz="quarter" idx="12"/>
          </p:nvPr>
        </p:nvSpPr>
        <p:spPr/>
        <p:txBody>
          <a:bodyPr/>
          <a:lstStyle/>
          <a:p>
            <a:fld id="{E4627422-4588-4EBF-97A9-6586DF20E024}" type="slidenum">
              <a:rPr lang="es-419" smtClean="0"/>
              <a:t>‹Nº›</a:t>
            </a:fld>
            <a:endParaRPr lang="es-419"/>
          </a:p>
        </p:txBody>
      </p:sp>
    </p:spTree>
    <p:extLst>
      <p:ext uri="{BB962C8B-B14F-4D97-AF65-F5344CB8AC3E}">
        <p14:creationId xmlns:p14="http://schemas.microsoft.com/office/powerpoint/2010/main" val="846678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86512B-0B73-49AA-A14B-72D1419834A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EB107A0F-4E92-41CE-A201-6DD2809BC3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6478BC7-CAF0-4F45-836B-AA0DD929468F}"/>
              </a:ext>
            </a:extLst>
          </p:cNvPr>
          <p:cNvSpPr>
            <a:spLocks noGrp="1"/>
          </p:cNvSpPr>
          <p:nvPr>
            <p:ph type="dt" sz="half" idx="10"/>
          </p:nvPr>
        </p:nvSpPr>
        <p:spPr/>
        <p:txBody>
          <a:bodyPr/>
          <a:lstStyle/>
          <a:p>
            <a:fld id="{AC3D68E7-1BAD-41F3-B409-9A398FF22CF0}" type="datetimeFigureOut">
              <a:rPr lang="es-419" smtClean="0"/>
              <a:t>19/1/2022</a:t>
            </a:fld>
            <a:endParaRPr lang="es-419"/>
          </a:p>
        </p:txBody>
      </p:sp>
      <p:sp>
        <p:nvSpPr>
          <p:cNvPr id="5" name="Marcador de pie de página 4">
            <a:extLst>
              <a:ext uri="{FF2B5EF4-FFF2-40B4-BE49-F238E27FC236}">
                <a16:creationId xmlns:a16="http://schemas.microsoft.com/office/drawing/2014/main" id="{328E122E-E80F-4039-8AD5-0F0C55ED98A3}"/>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86A463C0-F5EB-4214-9C0B-2CB7AF1057BA}"/>
              </a:ext>
            </a:extLst>
          </p:cNvPr>
          <p:cNvSpPr>
            <a:spLocks noGrp="1"/>
          </p:cNvSpPr>
          <p:nvPr>
            <p:ph type="sldNum" sz="quarter" idx="12"/>
          </p:nvPr>
        </p:nvSpPr>
        <p:spPr/>
        <p:txBody>
          <a:bodyPr/>
          <a:lstStyle/>
          <a:p>
            <a:fld id="{E4627422-4588-4EBF-97A9-6586DF20E024}" type="slidenum">
              <a:rPr lang="es-419" smtClean="0"/>
              <a:t>‹Nº›</a:t>
            </a:fld>
            <a:endParaRPr lang="es-419"/>
          </a:p>
        </p:txBody>
      </p:sp>
    </p:spTree>
    <p:extLst>
      <p:ext uri="{BB962C8B-B14F-4D97-AF65-F5344CB8AC3E}">
        <p14:creationId xmlns:p14="http://schemas.microsoft.com/office/powerpoint/2010/main" val="1465288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0C33BE-92CD-4736-A00C-952B2B0CE221}"/>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0F83C705-392C-4529-8EF0-C82DD18D815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id="{C91177C5-016A-4251-A941-4A0EC5FCC2E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id="{1B8E6411-347C-4299-9055-36A72F2DC6DA}"/>
              </a:ext>
            </a:extLst>
          </p:cNvPr>
          <p:cNvSpPr>
            <a:spLocks noGrp="1"/>
          </p:cNvSpPr>
          <p:nvPr>
            <p:ph type="dt" sz="half" idx="10"/>
          </p:nvPr>
        </p:nvSpPr>
        <p:spPr/>
        <p:txBody>
          <a:bodyPr/>
          <a:lstStyle/>
          <a:p>
            <a:fld id="{AC3D68E7-1BAD-41F3-B409-9A398FF22CF0}" type="datetimeFigureOut">
              <a:rPr lang="es-419" smtClean="0"/>
              <a:t>19/1/2022</a:t>
            </a:fld>
            <a:endParaRPr lang="es-419"/>
          </a:p>
        </p:txBody>
      </p:sp>
      <p:sp>
        <p:nvSpPr>
          <p:cNvPr id="6" name="Marcador de pie de página 5">
            <a:extLst>
              <a:ext uri="{FF2B5EF4-FFF2-40B4-BE49-F238E27FC236}">
                <a16:creationId xmlns:a16="http://schemas.microsoft.com/office/drawing/2014/main" id="{77C13FA3-C26B-4FEC-8927-87A42A26699B}"/>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05337878-98B5-4F61-AB67-9F8F932B6846}"/>
              </a:ext>
            </a:extLst>
          </p:cNvPr>
          <p:cNvSpPr>
            <a:spLocks noGrp="1"/>
          </p:cNvSpPr>
          <p:nvPr>
            <p:ph type="sldNum" sz="quarter" idx="12"/>
          </p:nvPr>
        </p:nvSpPr>
        <p:spPr/>
        <p:txBody>
          <a:bodyPr/>
          <a:lstStyle/>
          <a:p>
            <a:fld id="{E4627422-4588-4EBF-97A9-6586DF20E024}" type="slidenum">
              <a:rPr lang="es-419" smtClean="0"/>
              <a:t>‹Nº›</a:t>
            </a:fld>
            <a:endParaRPr lang="es-419"/>
          </a:p>
        </p:txBody>
      </p:sp>
    </p:spTree>
    <p:extLst>
      <p:ext uri="{BB962C8B-B14F-4D97-AF65-F5344CB8AC3E}">
        <p14:creationId xmlns:p14="http://schemas.microsoft.com/office/powerpoint/2010/main" val="2681126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4D4D82-05DB-4FE2-8B06-0B238FC34E7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A04D0FAA-4AEA-46FB-A376-369967165A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9702F51-8254-431D-BFF6-2FE5E66692F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id="{4959B09A-13BB-4D00-A29C-728BE45A20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5610E24-1EA9-4AA9-A791-C63508DD2AD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id="{743931EB-510A-45D2-AD59-87C94C70071F}"/>
              </a:ext>
            </a:extLst>
          </p:cNvPr>
          <p:cNvSpPr>
            <a:spLocks noGrp="1"/>
          </p:cNvSpPr>
          <p:nvPr>
            <p:ph type="dt" sz="half" idx="10"/>
          </p:nvPr>
        </p:nvSpPr>
        <p:spPr/>
        <p:txBody>
          <a:bodyPr/>
          <a:lstStyle/>
          <a:p>
            <a:fld id="{AC3D68E7-1BAD-41F3-B409-9A398FF22CF0}" type="datetimeFigureOut">
              <a:rPr lang="es-419" smtClean="0"/>
              <a:t>19/1/2022</a:t>
            </a:fld>
            <a:endParaRPr lang="es-419"/>
          </a:p>
        </p:txBody>
      </p:sp>
      <p:sp>
        <p:nvSpPr>
          <p:cNvPr id="8" name="Marcador de pie de página 7">
            <a:extLst>
              <a:ext uri="{FF2B5EF4-FFF2-40B4-BE49-F238E27FC236}">
                <a16:creationId xmlns:a16="http://schemas.microsoft.com/office/drawing/2014/main" id="{A5926E4B-6AB8-4763-A326-1120CD6FE7E3}"/>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id="{F28A5119-F51B-44EE-9831-EE0AF3526E67}"/>
              </a:ext>
            </a:extLst>
          </p:cNvPr>
          <p:cNvSpPr>
            <a:spLocks noGrp="1"/>
          </p:cNvSpPr>
          <p:nvPr>
            <p:ph type="sldNum" sz="quarter" idx="12"/>
          </p:nvPr>
        </p:nvSpPr>
        <p:spPr/>
        <p:txBody>
          <a:bodyPr/>
          <a:lstStyle/>
          <a:p>
            <a:fld id="{E4627422-4588-4EBF-97A9-6586DF20E024}" type="slidenum">
              <a:rPr lang="es-419" smtClean="0"/>
              <a:t>‹Nº›</a:t>
            </a:fld>
            <a:endParaRPr lang="es-419"/>
          </a:p>
        </p:txBody>
      </p:sp>
    </p:spTree>
    <p:extLst>
      <p:ext uri="{BB962C8B-B14F-4D97-AF65-F5344CB8AC3E}">
        <p14:creationId xmlns:p14="http://schemas.microsoft.com/office/powerpoint/2010/main" val="3478896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5DA2D3-BCA9-43F4-8EA5-E7864AE148C8}"/>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id="{79092CFC-BE2B-4BEC-8491-88A361540F99}"/>
              </a:ext>
            </a:extLst>
          </p:cNvPr>
          <p:cNvSpPr>
            <a:spLocks noGrp="1"/>
          </p:cNvSpPr>
          <p:nvPr>
            <p:ph type="dt" sz="half" idx="10"/>
          </p:nvPr>
        </p:nvSpPr>
        <p:spPr/>
        <p:txBody>
          <a:bodyPr/>
          <a:lstStyle/>
          <a:p>
            <a:fld id="{AC3D68E7-1BAD-41F3-B409-9A398FF22CF0}" type="datetimeFigureOut">
              <a:rPr lang="es-419" smtClean="0"/>
              <a:t>19/1/2022</a:t>
            </a:fld>
            <a:endParaRPr lang="es-419"/>
          </a:p>
        </p:txBody>
      </p:sp>
      <p:sp>
        <p:nvSpPr>
          <p:cNvPr id="4" name="Marcador de pie de página 3">
            <a:extLst>
              <a:ext uri="{FF2B5EF4-FFF2-40B4-BE49-F238E27FC236}">
                <a16:creationId xmlns:a16="http://schemas.microsoft.com/office/drawing/2014/main" id="{6BC8B475-6D3E-4EE4-8B47-D4EA272170D8}"/>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a16="http://schemas.microsoft.com/office/drawing/2014/main" id="{E62FBB95-87E0-451F-BE4E-585A844653A6}"/>
              </a:ext>
            </a:extLst>
          </p:cNvPr>
          <p:cNvSpPr>
            <a:spLocks noGrp="1"/>
          </p:cNvSpPr>
          <p:nvPr>
            <p:ph type="sldNum" sz="quarter" idx="12"/>
          </p:nvPr>
        </p:nvSpPr>
        <p:spPr/>
        <p:txBody>
          <a:bodyPr/>
          <a:lstStyle/>
          <a:p>
            <a:fld id="{E4627422-4588-4EBF-97A9-6586DF20E024}" type="slidenum">
              <a:rPr lang="es-419" smtClean="0"/>
              <a:t>‹Nº›</a:t>
            </a:fld>
            <a:endParaRPr lang="es-419"/>
          </a:p>
        </p:txBody>
      </p:sp>
    </p:spTree>
    <p:extLst>
      <p:ext uri="{BB962C8B-B14F-4D97-AF65-F5344CB8AC3E}">
        <p14:creationId xmlns:p14="http://schemas.microsoft.com/office/powerpoint/2010/main" val="1115164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8A8D5D3-CD9B-47E9-949A-ABC2B9627EDF}"/>
              </a:ext>
            </a:extLst>
          </p:cNvPr>
          <p:cNvSpPr>
            <a:spLocks noGrp="1"/>
          </p:cNvSpPr>
          <p:nvPr>
            <p:ph type="dt" sz="half" idx="10"/>
          </p:nvPr>
        </p:nvSpPr>
        <p:spPr/>
        <p:txBody>
          <a:bodyPr/>
          <a:lstStyle/>
          <a:p>
            <a:fld id="{AC3D68E7-1BAD-41F3-B409-9A398FF22CF0}" type="datetimeFigureOut">
              <a:rPr lang="es-419" smtClean="0"/>
              <a:t>19/1/2022</a:t>
            </a:fld>
            <a:endParaRPr lang="es-419"/>
          </a:p>
        </p:txBody>
      </p:sp>
      <p:sp>
        <p:nvSpPr>
          <p:cNvPr id="3" name="Marcador de pie de página 2">
            <a:extLst>
              <a:ext uri="{FF2B5EF4-FFF2-40B4-BE49-F238E27FC236}">
                <a16:creationId xmlns:a16="http://schemas.microsoft.com/office/drawing/2014/main" id="{618C0AA8-0932-4A85-9885-5FB179DE4985}"/>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a16="http://schemas.microsoft.com/office/drawing/2014/main" id="{4A243158-2F38-4E3C-8CB1-E2F6D9DBB9A3}"/>
              </a:ext>
            </a:extLst>
          </p:cNvPr>
          <p:cNvSpPr>
            <a:spLocks noGrp="1"/>
          </p:cNvSpPr>
          <p:nvPr>
            <p:ph type="sldNum" sz="quarter" idx="12"/>
          </p:nvPr>
        </p:nvSpPr>
        <p:spPr/>
        <p:txBody>
          <a:bodyPr/>
          <a:lstStyle/>
          <a:p>
            <a:fld id="{E4627422-4588-4EBF-97A9-6586DF20E024}" type="slidenum">
              <a:rPr lang="es-419" smtClean="0"/>
              <a:t>‹Nº›</a:t>
            </a:fld>
            <a:endParaRPr lang="es-419"/>
          </a:p>
        </p:txBody>
      </p:sp>
    </p:spTree>
    <p:extLst>
      <p:ext uri="{BB962C8B-B14F-4D97-AF65-F5344CB8AC3E}">
        <p14:creationId xmlns:p14="http://schemas.microsoft.com/office/powerpoint/2010/main" val="2737242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3947E-76CC-4215-8C46-9C1A33BA122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A7B0A4AE-0769-43C2-A7D4-4B1B72033E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id="{D38DFA03-FB62-405D-8BBB-82F9830FDD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53E1855-C336-4C87-8080-0103824F3564}"/>
              </a:ext>
            </a:extLst>
          </p:cNvPr>
          <p:cNvSpPr>
            <a:spLocks noGrp="1"/>
          </p:cNvSpPr>
          <p:nvPr>
            <p:ph type="dt" sz="half" idx="10"/>
          </p:nvPr>
        </p:nvSpPr>
        <p:spPr/>
        <p:txBody>
          <a:bodyPr/>
          <a:lstStyle/>
          <a:p>
            <a:fld id="{AC3D68E7-1BAD-41F3-B409-9A398FF22CF0}" type="datetimeFigureOut">
              <a:rPr lang="es-419" smtClean="0"/>
              <a:t>19/1/2022</a:t>
            </a:fld>
            <a:endParaRPr lang="es-419"/>
          </a:p>
        </p:txBody>
      </p:sp>
      <p:sp>
        <p:nvSpPr>
          <p:cNvPr id="6" name="Marcador de pie de página 5">
            <a:extLst>
              <a:ext uri="{FF2B5EF4-FFF2-40B4-BE49-F238E27FC236}">
                <a16:creationId xmlns:a16="http://schemas.microsoft.com/office/drawing/2014/main" id="{7EB38A29-CC59-4163-A085-A19F0E81A77B}"/>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0E20F61F-9535-446D-8017-631302F8F8D4}"/>
              </a:ext>
            </a:extLst>
          </p:cNvPr>
          <p:cNvSpPr>
            <a:spLocks noGrp="1"/>
          </p:cNvSpPr>
          <p:nvPr>
            <p:ph type="sldNum" sz="quarter" idx="12"/>
          </p:nvPr>
        </p:nvSpPr>
        <p:spPr/>
        <p:txBody>
          <a:bodyPr/>
          <a:lstStyle/>
          <a:p>
            <a:fld id="{E4627422-4588-4EBF-97A9-6586DF20E024}" type="slidenum">
              <a:rPr lang="es-419" smtClean="0"/>
              <a:t>‹Nº›</a:t>
            </a:fld>
            <a:endParaRPr lang="es-419"/>
          </a:p>
        </p:txBody>
      </p:sp>
    </p:spTree>
    <p:extLst>
      <p:ext uri="{BB962C8B-B14F-4D97-AF65-F5344CB8AC3E}">
        <p14:creationId xmlns:p14="http://schemas.microsoft.com/office/powerpoint/2010/main" val="1278569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D23F5-C20D-4838-8008-2187EF4A5DE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id="{D4939748-72AC-4CBB-9E13-08B5D4E521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419"/>
          </a:p>
        </p:txBody>
      </p:sp>
      <p:sp>
        <p:nvSpPr>
          <p:cNvPr id="4" name="Marcador de texto 3">
            <a:extLst>
              <a:ext uri="{FF2B5EF4-FFF2-40B4-BE49-F238E27FC236}">
                <a16:creationId xmlns:a16="http://schemas.microsoft.com/office/drawing/2014/main" id="{0BEDA0F3-4F54-4193-BB88-30A157DB7E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F70E7E9-2E09-40F7-9282-4DBE825C16B4}"/>
              </a:ext>
            </a:extLst>
          </p:cNvPr>
          <p:cNvSpPr>
            <a:spLocks noGrp="1"/>
          </p:cNvSpPr>
          <p:nvPr>
            <p:ph type="dt" sz="half" idx="10"/>
          </p:nvPr>
        </p:nvSpPr>
        <p:spPr/>
        <p:txBody>
          <a:bodyPr/>
          <a:lstStyle/>
          <a:p>
            <a:fld id="{AC3D68E7-1BAD-41F3-B409-9A398FF22CF0}" type="datetimeFigureOut">
              <a:rPr lang="es-419" smtClean="0"/>
              <a:t>19/1/2022</a:t>
            </a:fld>
            <a:endParaRPr lang="es-419"/>
          </a:p>
        </p:txBody>
      </p:sp>
      <p:sp>
        <p:nvSpPr>
          <p:cNvPr id="6" name="Marcador de pie de página 5">
            <a:extLst>
              <a:ext uri="{FF2B5EF4-FFF2-40B4-BE49-F238E27FC236}">
                <a16:creationId xmlns:a16="http://schemas.microsoft.com/office/drawing/2014/main" id="{98F10E03-AB83-493F-83D8-3467129B9655}"/>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DC7EEC11-EE41-4170-B045-AAFCC5116DA8}"/>
              </a:ext>
            </a:extLst>
          </p:cNvPr>
          <p:cNvSpPr>
            <a:spLocks noGrp="1"/>
          </p:cNvSpPr>
          <p:nvPr>
            <p:ph type="sldNum" sz="quarter" idx="12"/>
          </p:nvPr>
        </p:nvSpPr>
        <p:spPr/>
        <p:txBody>
          <a:bodyPr/>
          <a:lstStyle/>
          <a:p>
            <a:fld id="{E4627422-4588-4EBF-97A9-6586DF20E024}" type="slidenum">
              <a:rPr lang="es-419" smtClean="0"/>
              <a:t>‹Nº›</a:t>
            </a:fld>
            <a:endParaRPr lang="es-419"/>
          </a:p>
        </p:txBody>
      </p:sp>
    </p:spTree>
    <p:extLst>
      <p:ext uri="{BB962C8B-B14F-4D97-AF65-F5344CB8AC3E}">
        <p14:creationId xmlns:p14="http://schemas.microsoft.com/office/powerpoint/2010/main" val="752298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B5C51A-D4EC-44D1-955E-556776B574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C0F08EDD-F112-4C66-98BB-1B70E7C487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E8CF3105-CC0F-4E16-B13A-7071F58D28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3D68E7-1BAD-41F3-B409-9A398FF22CF0}" type="datetimeFigureOut">
              <a:rPr lang="es-419" smtClean="0"/>
              <a:t>19/1/2022</a:t>
            </a:fld>
            <a:endParaRPr lang="es-419"/>
          </a:p>
        </p:txBody>
      </p:sp>
      <p:sp>
        <p:nvSpPr>
          <p:cNvPr id="5" name="Marcador de pie de página 4">
            <a:extLst>
              <a:ext uri="{FF2B5EF4-FFF2-40B4-BE49-F238E27FC236}">
                <a16:creationId xmlns:a16="http://schemas.microsoft.com/office/drawing/2014/main" id="{8A4138C6-43D6-47B9-B300-6DFB9467E4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419"/>
          </a:p>
        </p:txBody>
      </p:sp>
      <p:sp>
        <p:nvSpPr>
          <p:cNvPr id="6" name="Marcador de número de diapositiva 5">
            <a:extLst>
              <a:ext uri="{FF2B5EF4-FFF2-40B4-BE49-F238E27FC236}">
                <a16:creationId xmlns:a16="http://schemas.microsoft.com/office/drawing/2014/main" id="{B85653B1-0E4F-4F08-B351-19A145B2D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627422-4588-4EBF-97A9-6586DF20E024}" type="slidenum">
              <a:rPr lang="es-419" smtClean="0"/>
              <a:t>‹Nº›</a:t>
            </a:fld>
            <a:endParaRPr lang="es-419"/>
          </a:p>
        </p:txBody>
      </p:sp>
    </p:spTree>
    <p:extLst>
      <p:ext uri="{BB962C8B-B14F-4D97-AF65-F5344CB8AC3E}">
        <p14:creationId xmlns:p14="http://schemas.microsoft.com/office/powerpoint/2010/main" val="2415093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docsouth.unc.edu/"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pbs.org/wgbh/aia/part1/1h313.html"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docsouth.unc.edu/neh/neilson/neilson.html"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docsouth.unc.edu/neh/wheatley/frontis.html" TargetMode="External"/><Relationship Id="rId5" Type="http://schemas.openxmlformats.org/officeDocument/2006/relationships/hyperlink" Target="http://docsouth.unc.edu/neh/sancho1/frontis.html" TargetMode="External"/><Relationship Id="rId4" Type="http://schemas.openxmlformats.org/officeDocument/2006/relationships/hyperlink" Target="http://docsouth.unc.edu/nc/omarsaid/support5.html"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pbs.org/wgbh/aia/part3/3h502.html"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http://docsouth.unc.edu/neh/bradford/frontis.html" TargetMode="External"/><Relationship Id="rId4" Type="http://schemas.openxmlformats.org/officeDocument/2006/relationships/hyperlink" Target="http://docsouth.unc.edu/neh/truth50/frontis.html"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docsouth.unc.edu/neh/scott/frontis.html"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B1CB02F8-EB86-43DF-ADC1-D2443C4565B0}"/>
              </a:ext>
            </a:extLst>
          </p:cNvPr>
          <p:cNvSpPr txBox="1">
            <a:spLocks/>
          </p:cNvSpPr>
          <p:nvPr/>
        </p:nvSpPr>
        <p:spPr>
          <a:xfrm>
            <a:off x="2767435" y="2199150"/>
            <a:ext cx="6657129" cy="712726"/>
          </a:xfrm>
          <a:prstGeom prst="rect">
            <a:avLst/>
          </a:prstGeom>
        </p:spPr>
        <p:txBody>
          <a:bodyPr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0"/>
              </a:spcBef>
              <a:defRPr/>
            </a:pPr>
            <a:r>
              <a:rPr lang="es-419" sz="4800" b="1" spc="-5" dirty="0">
                <a:solidFill>
                  <a:schemeClr val="accent1">
                    <a:lumMod val="50000"/>
                  </a:schemeClr>
                </a:solidFill>
                <a:latin typeface="Avenir"/>
              </a:rPr>
              <a:t>Del Olvido a la</a:t>
            </a:r>
            <a:r>
              <a:rPr lang="es-419" sz="4800" b="1" spc="-20" dirty="0">
                <a:solidFill>
                  <a:schemeClr val="accent1">
                    <a:lumMod val="50000"/>
                  </a:schemeClr>
                </a:solidFill>
                <a:latin typeface="Avenir"/>
              </a:rPr>
              <a:t> </a:t>
            </a:r>
            <a:r>
              <a:rPr lang="es-419" sz="4800" b="1" spc="-5" dirty="0">
                <a:solidFill>
                  <a:schemeClr val="accent1">
                    <a:lumMod val="50000"/>
                  </a:schemeClr>
                </a:solidFill>
                <a:latin typeface="Avenir"/>
              </a:rPr>
              <a:t>Memoria</a:t>
            </a:r>
            <a:endParaRPr lang="es-419" sz="4800" b="1" dirty="0">
              <a:solidFill>
                <a:schemeClr val="accent1">
                  <a:lumMod val="50000"/>
                </a:schemeClr>
              </a:solidFill>
              <a:latin typeface="Avenir"/>
            </a:endParaRPr>
          </a:p>
        </p:txBody>
      </p:sp>
      <p:sp>
        <p:nvSpPr>
          <p:cNvPr id="6" name="CuadroTexto 5">
            <a:extLst>
              <a:ext uri="{FF2B5EF4-FFF2-40B4-BE49-F238E27FC236}">
                <a16:creationId xmlns:a16="http://schemas.microsoft.com/office/drawing/2014/main" id="{1E750271-8E59-47DA-9AAF-27B000D3A3EF}"/>
              </a:ext>
            </a:extLst>
          </p:cNvPr>
          <p:cNvSpPr txBox="1"/>
          <p:nvPr/>
        </p:nvSpPr>
        <p:spPr>
          <a:xfrm>
            <a:off x="2616003" y="3384612"/>
            <a:ext cx="7001010" cy="1323439"/>
          </a:xfrm>
          <a:prstGeom prst="rect">
            <a:avLst/>
          </a:prstGeom>
          <a:noFill/>
        </p:spPr>
        <p:txBody>
          <a:bodyPr wrap="square" rtlCol="0">
            <a:spAutoFit/>
          </a:bodyPr>
          <a:lstStyle/>
          <a:p>
            <a:pPr algn="ctr"/>
            <a:r>
              <a:rPr lang="es-MX" sz="4000" dirty="0">
                <a:solidFill>
                  <a:schemeClr val="accent1">
                    <a:lumMod val="50000"/>
                  </a:schemeClr>
                </a:solidFill>
                <a:latin typeface="Avenir"/>
              </a:rPr>
              <a:t>Las voces de los esclavizados, los sonidos de la libertad….</a:t>
            </a:r>
            <a:endParaRPr lang="es-419" sz="4000" dirty="0">
              <a:solidFill>
                <a:schemeClr val="accent1">
                  <a:lumMod val="50000"/>
                </a:schemeClr>
              </a:solidFill>
              <a:latin typeface="Avenir"/>
            </a:endParaRPr>
          </a:p>
        </p:txBody>
      </p:sp>
    </p:spTree>
    <p:extLst>
      <p:ext uri="{BB962C8B-B14F-4D97-AF65-F5344CB8AC3E}">
        <p14:creationId xmlns:p14="http://schemas.microsoft.com/office/powerpoint/2010/main" val="361125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FD6495BF-1611-48D1-9990-F1A055653801}"/>
              </a:ext>
            </a:extLst>
          </p:cNvPr>
          <p:cNvSpPr txBox="1">
            <a:spLocks noChangeArrowheads="1"/>
          </p:cNvSpPr>
          <p:nvPr/>
        </p:nvSpPr>
        <p:spPr bwMode="auto">
          <a:xfrm>
            <a:off x="1322894" y="2895929"/>
            <a:ext cx="5211069" cy="2131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4013" indent="-342900">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algn="just" eaLnBrk="1" hangingPunct="1">
              <a:spcBef>
                <a:spcPct val="0"/>
              </a:spcBef>
            </a:pPr>
            <a:r>
              <a:rPr lang="es-PA" altLang="es-PA" dirty="0">
                <a:latin typeface="Avenir" panose="020B0503020203020204" pitchFamily="34" charset="0"/>
              </a:rPr>
              <a:t>Comenta los horrores  experimentados:</a:t>
            </a:r>
          </a:p>
          <a:p>
            <a:pPr algn="just" eaLnBrk="1" hangingPunct="1">
              <a:spcBef>
                <a:spcPts val="13"/>
              </a:spcBef>
            </a:pPr>
            <a:endParaRPr lang="es-PA" altLang="es-PA" dirty="0">
              <a:latin typeface="Avenir" panose="020B0503020203020204" pitchFamily="34" charset="0"/>
              <a:cs typeface="Times New Roman" panose="02020603050405020304" pitchFamily="18" charset="0"/>
            </a:endParaRPr>
          </a:p>
          <a:p>
            <a:pPr algn="just" eaLnBrk="1" hangingPunct="1">
              <a:spcBef>
                <a:spcPct val="0"/>
              </a:spcBef>
              <a:buClr>
                <a:srgbClr val="010000"/>
              </a:buClr>
              <a:buFontTx/>
              <a:buChar char="•"/>
            </a:pPr>
            <a:r>
              <a:rPr lang="es-PA" altLang="es-PA" dirty="0">
                <a:latin typeface="Avenir" panose="020B0503020203020204" pitchFamily="34" charset="0"/>
              </a:rPr>
              <a:t>Crueldad de los hombres  blancos que azotan.</a:t>
            </a:r>
          </a:p>
          <a:p>
            <a:pPr algn="just" eaLnBrk="1" hangingPunct="1">
              <a:spcBef>
                <a:spcPts val="475"/>
              </a:spcBef>
              <a:buClr>
                <a:srgbClr val="010000"/>
              </a:buClr>
              <a:buFontTx/>
              <a:buChar char="•"/>
            </a:pPr>
            <a:r>
              <a:rPr lang="es-PA" altLang="es-PA" dirty="0">
                <a:latin typeface="Avenir" panose="020B0503020203020204" pitchFamily="34" charset="0"/>
              </a:rPr>
              <a:t>Pestilencia en espera de ser  embarcados.</a:t>
            </a:r>
          </a:p>
          <a:p>
            <a:pPr algn="just" eaLnBrk="1" hangingPunct="1">
              <a:spcBef>
                <a:spcPts val="475"/>
              </a:spcBef>
              <a:buClr>
                <a:srgbClr val="010000"/>
              </a:buClr>
              <a:buFontTx/>
              <a:buChar char="•"/>
            </a:pPr>
            <a:r>
              <a:rPr lang="es-PA" altLang="es-PA" dirty="0">
                <a:latin typeface="Avenir" panose="020B0503020203020204" pitchFamily="34" charset="0"/>
              </a:rPr>
              <a:t>Multitud de personas negras  encadenadas.</a:t>
            </a:r>
          </a:p>
          <a:p>
            <a:pPr algn="just" eaLnBrk="1" hangingPunct="1">
              <a:spcBef>
                <a:spcPts val="475"/>
              </a:spcBef>
              <a:buClr>
                <a:srgbClr val="010000"/>
              </a:buClr>
              <a:buFontTx/>
              <a:buChar char="•"/>
            </a:pPr>
            <a:r>
              <a:rPr lang="es-PA" altLang="es-PA" dirty="0">
                <a:latin typeface="Avenir" panose="020B0503020203020204" pitchFamily="34" charset="0"/>
              </a:rPr>
              <a:t>Temor a pensar que serían  devorados por hombres  blancos.</a:t>
            </a:r>
          </a:p>
        </p:txBody>
      </p:sp>
      <p:sp>
        <p:nvSpPr>
          <p:cNvPr id="4" name="object 5">
            <a:extLst>
              <a:ext uri="{FF2B5EF4-FFF2-40B4-BE49-F238E27FC236}">
                <a16:creationId xmlns:a16="http://schemas.microsoft.com/office/drawing/2014/main" id="{D897083D-DBBB-4B7A-9676-F0B083244E5A}"/>
              </a:ext>
            </a:extLst>
          </p:cNvPr>
          <p:cNvSpPr txBox="1">
            <a:spLocks/>
          </p:cNvSpPr>
          <p:nvPr/>
        </p:nvSpPr>
        <p:spPr>
          <a:xfrm>
            <a:off x="0" y="781844"/>
            <a:ext cx="8420433" cy="1077912"/>
          </a:xfrm>
          <a:prstGeom prst="rect">
            <a:avLst/>
          </a:prstGeom>
        </p:spPr>
        <p:txBody>
          <a:bodyPr tIns="213360"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50825">
              <a:spcBef>
                <a:spcPts val="0"/>
              </a:spcBef>
              <a:defRPr/>
            </a:pPr>
            <a:r>
              <a:rPr lang="es-419" b="1" dirty="0">
                <a:solidFill>
                  <a:schemeClr val="accent1">
                    <a:lumMod val="50000"/>
                  </a:schemeClr>
                </a:solidFill>
                <a:latin typeface="Avenir" panose="020B0503020203020204" pitchFamily="34" charset="0"/>
              </a:rPr>
              <a:t>La Travesía: </a:t>
            </a:r>
            <a:r>
              <a:rPr lang="es-419" b="1" dirty="0" err="1">
                <a:solidFill>
                  <a:schemeClr val="accent1">
                    <a:lumMod val="50000"/>
                  </a:schemeClr>
                </a:solidFill>
                <a:latin typeface="Avenir" panose="020B0503020203020204" pitchFamily="34" charset="0"/>
              </a:rPr>
              <a:t>Olaudah</a:t>
            </a:r>
            <a:r>
              <a:rPr lang="es-419" b="1" dirty="0">
                <a:solidFill>
                  <a:schemeClr val="accent1">
                    <a:lumMod val="50000"/>
                  </a:schemeClr>
                </a:solidFill>
                <a:latin typeface="Avenir" panose="020B0503020203020204" pitchFamily="34" charset="0"/>
              </a:rPr>
              <a:t> </a:t>
            </a:r>
            <a:r>
              <a:rPr lang="es-419" b="1" dirty="0" err="1">
                <a:solidFill>
                  <a:schemeClr val="accent1">
                    <a:lumMod val="50000"/>
                  </a:schemeClr>
                </a:solidFill>
                <a:latin typeface="Avenir" panose="020B0503020203020204" pitchFamily="34" charset="0"/>
              </a:rPr>
              <a:t>Equiano</a:t>
            </a:r>
            <a:r>
              <a:rPr lang="es-419" b="1" dirty="0">
                <a:solidFill>
                  <a:schemeClr val="accent1">
                    <a:lumMod val="50000"/>
                  </a:schemeClr>
                </a:solidFill>
                <a:latin typeface="Avenir" panose="020B0503020203020204" pitchFamily="34" charset="0"/>
              </a:rPr>
              <a:t>, El</a:t>
            </a:r>
            <a:r>
              <a:rPr lang="es-419" b="1" spc="-100" dirty="0">
                <a:solidFill>
                  <a:schemeClr val="accent1">
                    <a:lumMod val="50000"/>
                  </a:schemeClr>
                </a:solidFill>
                <a:latin typeface="Avenir" panose="020B0503020203020204" pitchFamily="34" charset="0"/>
              </a:rPr>
              <a:t> </a:t>
            </a:r>
            <a:r>
              <a:rPr lang="es-419" b="1" dirty="0">
                <a:solidFill>
                  <a:schemeClr val="accent1">
                    <a:lumMod val="50000"/>
                  </a:schemeClr>
                </a:solidFill>
                <a:latin typeface="Avenir" panose="020B0503020203020204" pitchFamily="34" charset="0"/>
              </a:rPr>
              <a:t>Ibo</a:t>
            </a:r>
          </a:p>
        </p:txBody>
      </p:sp>
      <p:grpSp>
        <p:nvGrpSpPr>
          <p:cNvPr id="6" name="Grupo 5">
            <a:extLst>
              <a:ext uri="{FF2B5EF4-FFF2-40B4-BE49-F238E27FC236}">
                <a16:creationId xmlns:a16="http://schemas.microsoft.com/office/drawing/2014/main" id="{DF3F197A-81D9-46AA-ACB0-64F742D6205B}"/>
              </a:ext>
            </a:extLst>
          </p:cNvPr>
          <p:cNvGrpSpPr/>
          <p:nvPr/>
        </p:nvGrpSpPr>
        <p:grpSpPr>
          <a:xfrm>
            <a:off x="7369684" y="1847056"/>
            <a:ext cx="3031331" cy="4310856"/>
            <a:chOff x="7369684" y="1847056"/>
            <a:chExt cx="3031331" cy="4310856"/>
          </a:xfrm>
        </p:grpSpPr>
        <p:sp>
          <p:nvSpPr>
            <p:cNvPr id="2" name="object 2">
              <a:extLst>
                <a:ext uri="{FF2B5EF4-FFF2-40B4-BE49-F238E27FC236}">
                  <a16:creationId xmlns:a16="http://schemas.microsoft.com/office/drawing/2014/main" id="{59F914A2-75D5-4078-BAED-19F0376C8BE5}"/>
                </a:ext>
              </a:extLst>
            </p:cNvPr>
            <p:cNvSpPr>
              <a:spLocks noChangeArrowheads="1"/>
            </p:cNvSpPr>
            <p:nvPr/>
          </p:nvSpPr>
          <p:spPr bwMode="auto">
            <a:xfrm>
              <a:off x="7369684" y="1847056"/>
              <a:ext cx="2905125" cy="4229100"/>
            </a:xfrm>
            <a:prstGeom prst="round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s-PA" altLang="es-PA"/>
            </a:p>
          </p:txBody>
        </p:sp>
        <p:sp>
          <p:nvSpPr>
            <p:cNvPr id="5" name="object 6">
              <a:extLst>
                <a:ext uri="{FF2B5EF4-FFF2-40B4-BE49-F238E27FC236}">
                  <a16:creationId xmlns:a16="http://schemas.microsoft.com/office/drawing/2014/main" id="{05CC781F-DFD1-40C7-98DB-46FBDE7BE6ED}"/>
                </a:ext>
              </a:extLst>
            </p:cNvPr>
            <p:cNvSpPr txBox="1"/>
            <p:nvPr/>
          </p:nvSpPr>
          <p:spPr>
            <a:xfrm>
              <a:off x="10148603" y="5994399"/>
              <a:ext cx="252412" cy="163513"/>
            </a:xfrm>
            <a:prstGeom prst="rect">
              <a:avLst/>
            </a:prstGeom>
          </p:spPr>
          <p:txBody>
            <a:bodyPr lIns="0" tIns="0" rIns="0" bIns="0">
              <a:spAutoFit/>
            </a:bodyPr>
            <a:lstStyle/>
            <a:p>
              <a:pPr marL="12700" eaLnBrk="1" fontAlgn="auto" hangingPunct="1">
                <a:spcBef>
                  <a:spcPts val="0"/>
                </a:spcBef>
                <a:spcAft>
                  <a:spcPts val="0"/>
                </a:spcAft>
                <a:defRPr/>
              </a:pPr>
              <a:r>
                <a:rPr sz="1000" dirty="0">
                  <a:latin typeface="Arial"/>
                  <a:cs typeface="Arial"/>
                </a:rPr>
                <a:t>(</a:t>
              </a:r>
              <a:r>
                <a:rPr sz="1000" spc="-10" dirty="0">
                  <a:latin typeface="Arial"/>
                  <a:cs typeface="Arial"/>
                </a:rPr>
                <a:t>1</a:t>
              </a:r>
              <a:r>
                <a:rPr sz="1000" dirty="0">
                  <a:latin typeface="Arial"/>
                  <a:cs typeface="Arial"/>
                </a:rPr>
                <a:t>7)</a:t>
              </a:r>
            </a:p>
          </p:txBody>
        </p:sp>
      </p:grpSp>
    </p:spTree>
    <p:extLst>
      <p:ext uri="{BB962C8B-B14F-4D97-AF65-F5344CB8AC3E}">
        <p14:creationId xmlns:p14="http://schemas.microsoft.com/office/powerpoint/2010/main" val="1115292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4667382-5298-43B7-9807-864DCD0884B0}"/>
              </a:ext>
            </a:extLst>
          </p:cNvPr>
          <p:cNvSpPr txBox="1">
            <a:spLocks/>
          </p:cNvSpPr>
          <p:nvPr/>
        </p:nvSpPr>
        <p:spPr>
          <a:xfrm>
            <a:off x="131432" y="693281"/>
            <a:ext cx="8413128" cy="1077912"/>
          </a:xfrm>
          <a:prstGeom prst="rect">
            <a:avLst/>
          </a:prstGeom>
        </p:spPr>
        <p:txBody>
          <a:bodyPr tIns="213360"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50825">
              <a:spcBef>
                <a:spcPts val="0"/>
              </a:spcBef>
              <a:defRPr/>
            </a:pPr>
            <a:r>
              <a:rPr lang="es-419" b="1" dirty="0">
                <a:solidFill>
                  <a:schemeClr val="accent1">
                    <a:lumMod val="50000"/>
                  </a:schemeClr>
                </a:solidFill>
                <a:latin typeface="Avenir" panose="020B0503020203020204" pitchFamily="34" charset="0"/>
              </a:rPr>
              <a:t>La Travesía: </a:t>
            </a:r>
            <a:r>
              <a:rPr lang="es-419" b="1" dirty="0" err="1">
                <a:solidFill>
                  <a:schemeClr val="accent1">
                    <a:lumMod val="50000"/>
                  </a:schemeClr>
                </a:solidFill>
                <a:latin typeface="Avenir" panose="020B0503020203020204" pitchFamily="34" charset="0"/>
              </a:rPr>
              <a:t>Olaudah</a:t>
            </a:r>
            <a:r>
              <a:rPr lang="es-419" b="1" dirty="0">
                <a:solidFill>
                  <a:schemeClr val="accent1">
                    <a:lumMod val="50000"/>
                  </a:schemeClr>
                </a:solidFill>
                <a:latin typeface="Avenir" panose="020B0503020203020204" pitchFamily="34" charset="0"/>
              </a:rPr>
              <a:t> </a:t>
            </a:r>
            <a:r>
              <a:rPr lang="es-419" b="1" dirty="0" err="1">
                <a:solidFill>
                  <a:schemeClr val="accent1">
                    <a:lumMod val="50000"/>
                  </a:schemeClr>
                </a:solidFill>
                <a:latin typeface="Avenir" panose="020B0503020203020204" pitchFamily="34" charset="0"/>
              </a:rPr>
              <a:t>Equiano</a:t>
            </a:r>
            <a:r>
              <a:rPr lang="es-419" b="1" dirty="0">
                <a:solidFill>
                  <a:schemeClr val="accent1">
                    <a:lumMod val="50000"/>
                  </a:schemeClr>
                </a:solidFill>
                <a:latin typeface="Avenir" panose="020B0503020203020204" pitchFamily="34" charset="0"/>
              </a:rPr>
              <a:t>, El</a:t>
            </a:r>
            <a:r>
              <a:rPr lang="es-419" b="1" spc="-100" dirty="0">
                <a:solidFill>
                  <a:schemeClr val="accent1">
                    <a:lumMod val="50000"/>
                  </a:schemeClr>
                </a:solidFill>
                <a:latin typeface="Avenir" panose="020B0503020203020204" pitchFamily="34" charset="0"/>
              </a:rPr>
              <a:t> </a:t>
            </a:r>
            <a:r>
              <a:rPr lang="es-419" b="1" dirty="0">
                <a:solidFill>
                  <a:schemeClr val="accent1">
                    <a:lumMod val="50000"/>
                  </a:schemeClr>
                </a:solidFill>
                <a:latin typeface="Avenir" panose="020B0503020203020204" pitchFamily="34" charset="0"/>
              </a:rPr>
              <a:t>Ibo</a:t>
            </a:r>
          </a:p>
        </p:txBody>
      </p:sp>
      <p:sp>
        <p:nvSpPr>
          <p:cNvPr id="4" name="object 5">
            <a:extLst>
              <a:ext uri="{FF2B5EF4-FFF2-40B4-BE49-F238E27FC236}">
                <a16:creationId xmlns:a16="http://schemas.microsoft.com/office/drawing/2014/main" id="{7E156BCC-E96C-4BC7-A66C-7AD0BF91A68C}"/>
              </a:ext>
            </a:extLst>
          </p:cNvPr>
          <p:cNvSpPr txBox="1">
            <a:spLocks noChangeArrowheads="1"/>
          </p:cNvSpPr>
          <p:nvPr/>
        </p:nvSpPr>
        <p:spPr bwMode="auto">
          <a:xfrm>
            <a:off x="655693" y="2764938"/>
            <a:ext cx="5381979"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47638" indent="-61913">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algn="just" eaLnBrk="1" hangingPunct="1">
              <a:spcBef>
                <a:spcPct val="0"/>
              </a:spcBef>
            </a:pPr>
            <a:r>
              <a:rPr lang="es-PA" altLang="es-PA" dirty="0">
                <a:latin typeface="Avenir" panose="020B0503020203020204" pitchFamily="34" charset="0"/>
              </a:rPr>
              <a:t>“Fui llevado bajo cubierta,  donde mi nariz experimentó  la más terrible sensación  de toda mi vida:</a:t>
            </a:r>
          </a:p>
          <a:p>
            <a:pPr algn="ctr" eaLnBrk="1" hangingPunct="1">
              <a:spcBef>
                <a:spcPct val="0"/>
              </a:spcBef>
            </a:pPr>
            <a:r>
              <a:rPr lang="es-PA" altLang="es-PA" dirty="0">
                <a:latin typeface="Avenir" panose="020B0503020203020204" pitchFamily="34" charset="0"/>
              </a:rPr>
              <a:t>La suciedad, el mal olor  y el</a:t>
            </a:r>
          </a:p>
          <a:p>
            <a:pPr algn="ctr" eaLnBrk="1" hangingPunct="1">
              <a:spcBef>
                <a:spcPct val="0"/>
              </a:spcBef>
            </a:pPr>
            <a:r>
              <a:rPr lang="es-PA" altLang="es-PA" dirty="0">
                <a:latin typeface="Avenir" panose="020B0503020203020204" pitchFamily="34" charset="0"/>
              </a:rPr>
              <a:t>llanto juntos.</a:t>
            </a:r>
            <a:endParaRPr lang="es-PA" altLang="es-PA" dirty="0">
              <a:latin typeface="Avenir" panose="020B0503020203020204" pitchFamily="34" charset="0"/>
              <a:cs typeface="Times New Roman" panose="02020603050405020304" pitchFamily="18" charset="0"/>
            </a:endParaRPr>
          </a:p>
          <a:p>
            <a:pPr algn="just" eaLnBrk="1" hangingPunct="1">
              <a:spcBef>
                <a:spcPts val="1188"/>
              </a:spcBef>
            </a:pPr>
            <a:r>
              <a:rPr lang="es-PA" altLang="es-PA" dirty="0">
                <a:latin typeface="Avenir" panose="020B0503020203020204" pitchFamily="34" charset="0"/>
              </a:rPr>
              <a:t>Yo estaba tan enfermo y  me sentí tan deprimido  que no tuve el menor  deseo de probar algo, ni fui capaz de comer.</a:t>
            </a:r>
          </a:p>
        </p:txBody>
      </p:sp>
      <p:sp>
        <p:nvSpPr>
          <p:cNvPr id="5" name="object 6">
            <a:extLst>
              <a:ext uri="{FF2B5EF4-FFF2-40B4-BE49-F238E27FC236}">
                <a16:creationId xmlns:a16="http://schemas.microsoft.com/office/drawing/2014/main" id="{F5CACB58-DBCA-4A15-B44B-267BAE21D193}"/>
              </a:ext>
            </a:extLst>
          </p:cNvPr>
          <p:cNvSpPr txBox="1">
            <a:spLocks noChangeArrowheads="1"/>
          </p:cNvSpPr>
          <p:nvPr/>
        </p:nvSpPr>
        <p:spPr bwMode="auto">
          <a:xfrm>
            <a:off x="2093912" y="6128563"/>
            <a:ext cx="8004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algn="r" eaLnBrk="1" hangingPunct="1">
              <a:spcBef>
                <a:spcPct val="0"/>
              </a:spcBef>
            </a:pPr>
            <a:r>
              <a:rPr lang="es-PA" altLang="es-PA" i="1" dirty="0">
                <a:latin typeface="Arial" panose="020B0604020202020204" pitchFamily="34" charset="0"/>
              </a:rPr>
              <a:t>Anhelé por el último amigo, la muerte, que me librara de tal calvario</a:t>
            </a:r>
            <a:r>
              <a:rPr lang="es-PA" altLang="es-PA" dirty="0">
                <a:latin typeface="Arial" panose="020B0604020202020204" pitchFamily="34" charset="0"/>
              </a:rPr>
              <a:t>” (p.13-14).</a:t>
            </a:r>
          </a:p>
        </p:txBody>
      </p:sp>
      <p:grpSp>
        <p:nvGrpSpPr>
          <p:cNvPr id="7" name="Grupo 6">
            <a:extLst>
              <a:ext uri="{FF2B5EF4-FFF2-40B4-BE49-F238E27FC236}">
                <a16:creationId xmlns:a16="http://schemas.microsoft.com/office/drawing/2014/main" id="{4024271F-EE22-4837-8B6E-7FFAB51824C9}"/>
              </a:ext>
            </a:extLst>
          </p:cNvPr>
          <p:cNvGrpSpPr/>
          <p:nvPr/>
        </p:nvGrpSpPr>
        <p:grpSpPr>
          <a:xfrm>
            <a:off x="6561933" y="1661775"/>
            <a:ext cx="5040312" cy="4036119"/>
            <a:chOff x="6358733" y="1231106"/>
            <a:chExt cx="5040312" cy="4036119"/>
          </a:xfrm>
        </p:grpSpPr>
        <p:sp>
          <p:nvSpPr>
            <p:cNvPr id="3" name="object 3">
              <a:extLst>
                <a:ext uri="{FF2B5EF4-FFF2-40B4-BE49-F238E27FC236}">
                  <a16:creationId xmlns:a16="http://schemas.microsoft.com/office/drawing/2014/main" id="{34FB83AC-BD26-4D6E-932F-B4026923E78C}"/>
                </a:ext>
              </a:extLst>
            </p:cNvPr>
            <p:cNvSpPr>
              <a:spLocks noChangeArrowheads="1"/>
            </p:cNvSpPr>
            <p:nvPr/>
          </p:nvSpPr>
          <p:spPr bwMode="auto">
            <a:xfrm>
              <a:off x="6358733" y="1231106"/>
              <a:ext cx="5040312" cy="3963988"/>
            </a:xfrm>
            <a:prstGeom prst="round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s-PA" altLang="es-PA"/>
            </a:p>
          </p:txBody>
        </p:sp>
        <p:sp>
          <p:nvSpPr>
            <p:cNvPr id="6" name="object 6">
              <a:extLst>
                <a:ext uri="{FF2B5EF4-FFF2-40B4-BE49-F238E27FC236}">
                  <a16:creationId xmlns:a16="http://schemas.microsoft.com/office/drawing/2014/main" id="{F89FFD40-4502-4876-B6D5-03E218930AC4}"/>
                </a:ext>
              </a:extLst>
            </p:cNvPr>
            <p:cNvSpPr txBox="1"/>
            <p:nvPr/>
          </p:nvSpPr>
          <p:spPr>
            <a:xfrm>
              <a:off x="11146633" y="5113337"/>
              <a:ext cx="252412" cy="153888"/>
            </a:xfrm>
            <a:prstGeom prst="rect">
              <a:avLst/>
            </a:prstGeom>
          </p:spPr>
          <p:txBody>
            <a:bodyPr lIns="0" tIns="0" rIns="0" bIns="0">
              <a:spAutoFit/>
            </a:bodyPr>
            <a:lstStyle/>
            <a:p>
              <a:pPr marL="12700" eaLnBrk="1" fontAlgn="auto" hangingPunct="1">
                <a:spcBef>
                  <a:spcPts val="0"/>
                </a:spcBef>
                <a:spcAft>
                  <a:spcPts val="0"/>
                </a:spcAft>
                <a:defRPr/>
              </a:pPr>
              <a:r>
                <a:rPr sz="1000" dirty="0">
                  <a:latin typeface="Arial"/>
                  <a:cs typeface="Arial"/>
                </a:rPr>
                <a:t>(</a:t>
              </a:r>
              <a:r>
                <a:rPr sz="1000" spc="-10" dirty="0">
                  <a:latin typeface="Arial"/>
                  <a:cs typeface="Arial"/>
                </a:rPr>
                <a:t>1</a:t>
              </a:r>
              <a:r>
                <a:rPr lang="es-MX" sz="1000" dirty="0">
                  <a:latin typeface="Arial"/>
                  <a:cs typeface="Arial"/>
                </a:rPr>
                <a:t>8</a:t>
              </a:r>
              <a:r>
                <a:rPr sz="1000" dirty="0">
                  <a:latin typeface="Arial"/>
                  <a:cs typeface="Arial"/>
                </a:rPr>
                <a:t>)</a:t>
              </a:r>
            </a:p>
          </p:txBody>
        </p:sp>
      </p:grpSp>
    </p:spTree>
    <p:extLst>
      <p:ext uri="{BB962C8B-B14F-4D97-AF65-F5344CB8AC3E}">
        <p14:creationId xmlns:p14="http://schemas.microsoft.com/office/powerpoint/2010/main" val="4152438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35C6A679-AB1F-4031-A4A2-E29C7AF7AE9C}"/>
              </a:ext>
            </a:extLst>
          </p:cNvPr>
          <p:cNvSpPr txBox="1">
            <a:spLocks/>
          </p:cNvSpPr>
          <p:nvPr/>
        </p:nvSpPr>
        <p:spPr>
          <a:xfrm>
            <a:off x="184728" y="160264"/>
            <a:ext cx="8091054" cy="1520177"/>
          </a:xfrm>
          <a:prstGeom prst="rect">
            <a:avLst/>
          </a:prstGeom>
        </p:spPr>
        <p:txBody>
          <a:bodyPr tIns="213360"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50825">
              <a:spcBef>
                <a:spcPts val="0"/>
              </a:spcBef>
              <a:defRPr/>
            </a:pPr>
            <a:r>
              <a:rPr lang="es-419" b="1" dirty="0">
                <a:solidFill>
                  <a:schemeClr val="accent1">
                    <a:lumMod val="50000"/>
                  </a:schemeClr>
                </a:solidFill>
                <a:latin typeface="Avenir" panose="020B0503020203020204" pitchFamily="34" charset="0"/>
              </a:rPr>
              <a:t>La Travesía: </a:t>
            </a:r>
            <a:r>
              <a:rPr lang="es-419" b="1" dirty="0" err="1">
                <a:solidFill>
                  <a:schemeClr val="accent1">
                    <a:lumMod val="50000"/>
                  </a:schemeClr>
                </a:solidFill>
                <a:latin typeface="Avenir" panose="020B0503020203020204" pitchFamily="34" charset="0"/>
              </a:rPr>
              <a:t>Olaudah</a:t>
            </a:r>
            <a:r>
              <a:rPr lang="es-419" b="1" dirty="0">
                <a:solidFill>
                  <a:schemeClr val="accent1">
                    <a:lumMod val="50000"/>
                  </a:schemeClr>
                </a:solidFill>
                <a:latin typeface="Avenir" panose="020B0503020203020204" pitchFamily="34" charset="0"/>
              </a:rPr>
              <a:t> </a:t>
            </a:r>
            <a:r>
              <a:rPr lang="es-419" b="1" dirty="0" err="1">
                <a:solidFill>
                  <a:schemeClr val="accent1">
                    <a:lumMod val="50000"/>
                  </a:schemeClr>
                </a:solidFill>
                <a:latin typeface="Avenir" panose="020B0503020203020204" pitchFamily="34" charset="0"/>
              </a:rPr>
              <a:t>Equiano</a:t>
            </a:r>
            <a:r>
              <a:rPr lang="es-419" b="1" dirty="0">
                <a:solidFill>
                  <a:schemeClr val="accent1">
                    <a:lumMod val="50000"/>
                  </a:schemeClr>
                </a:solidFill>
                <a:latin typeface="Avenir" panose="020B0503020203020204" pitchFamily="34" charset="0"/>
              </a:rPr>
              <a:t>, El</a:t>
            </a:r>
            <a:r>
              <a:rPr lang="es-419" b="1" spc="-100" dirty="0">
                <a:solidFill>
                  <a:schemeClr val="accent1">
                    <a:lumMod val="50000"/>
                  </a:schemeClr>
                </a:solidFill>
                <a:latin typeface="Avenir" panose="020B0503020203020204" pitchFamily="34" charset="0"/>
              </a:rPr>
              <a:t> </a:t>
            </a:r>
            <a:r>
              <a:rPr lang="es-419" b="1" dirty="0">
                <a:solidFill>
                  <a:schemeClr val="accent1">
                    <a:lumMod val="50000"/>
                  </a:schemeClr>
                </a:solidFill>
                <a:latin typeface="Avenir" panose="020B0503020203020204" pitchFamily="34" charset="0"/>
              </a:rPr>
              <a:t>Ibo</a:t>
            </a:r>
          </a:p>
        </p:txBody>
      </p:sp>
      <p:sp>
        <p:nvSpPr>
          <p:cNvPr id="3" name="object 3">
            <a:extLst>
              <a:ext uri="{FF2B5EF4-FFF2-40B4-BE49-F238E27FC236}">
                <a16:creationId xmlns:a16="http://schemas.microsoft.com/office/drawing/2014/main" id="{D8459812-16C5-4597-87B6-FA923442B510}"/>
              </a:ext>
            </a:extLst>
          </p:cNvPr>
          <p:cNvSpPr txBox="1">
            <a:spLocks noChangeArrowheads="1"/>
          </p:cNvSpPr>
          <p:nvPr/>
        </p:nvSpPr>
        <p:spPr bwMode="auto">
          <a:xfrm>
            <a:off x="5578764" y="1986973"/>
            <a:ext cx="548207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r>
              <a:rPr lang="es-PA" altLang="es-PA" dirty="0">
                <a:latin typeface="Avenir" panose="020B0503020203020204" pitchFamily="34" charset="0"/>
              </a:rPr>
              <a:t>Y continúa:</a:t>
            </a:r>
          </a:p>
          <a:p>
            <a:pPr eaLnBrk="1" hangingPunct="1">
              <a:spcBef>
                <a:spcPts val="13"/>
              </a:spcBef>
            </a:pPr>
            <a:endParaRPr lang="es-PA" altLang="es-PA" dirty="0">
              <a:latin typeface="Avenir" panose="020B0503020203020204" pitchFamily="34" charset="0"/>
              <a:cs typeface="Times New Roman" panose="02020603050405020304" pitchFamily="18" charset="0"/>
            </a:endParaRPr>
          </a:p>
          <a:p>
            <a:pPr algn="just" eaLnBrk="1" hangingPunct="1">
              <a:spcBef>
                <a:spcPct val="0"/>
              </a:spcBef>
            </a:pPr>
            <a:r>
              <a:rPr lang="es-PA" altLang="es-PA" dirty="0">
                <a:latin typeface="Avenir" panose="020B0503020203020204" pitchFamily="34" charset="0"/>
              </a:rPr>
              <a:t>    “Ahora que el barco tenía toda su  carga confinada se volvió  absolutamente pestilente. El  enclaustramiento del lugar y lo  caluroso del clima, además del  inmenso número de personas  en un barco tan atestado, que  cada uno tenía apenas  espacio para darse vuelta,  hacían	que el ambiente fuera  sofocante” (p.14).</a:t>
            </a:r>
          </a:p>
        </p:txBody>
      </p:sp>
      <p:grpSp>
        <p:nvGrpSpPr>
          <p:cNvPr id="6" name="Grupo 5">
            <a:extLst>
              <a:ext uri="{FF2B5EF4-FFF2-40B4-BE49-F238E27FC236}">
                <a16:creationId xmlns:a16="http://schemas.microsoft.com/office/drawing/2014/main" id="{C6CA11AC-9D10-4451-A77F-987EE112CA1F}"/>
              </a:ext>
            </a:extLst>
          </p:cNvPr>
          <p:cNvGrpSpPr/>
          <p:nvPr/>
        </p:nvGrpSpPr>
        <p:grpSpPr>
          <a:xfrm>
            <a:off x="1131166" y="1680441"/>
            <a:ext cx="2983706" cy="4348956"/>
            <a:chOff x="1131166" y="1611889"/>
            <a:chExt cx="2983706" cy="4348956"/>
          </a:xfrm>
        </p:grpSpPr>
        <p:sp>
          <p:nvSpPr>
            <p:cNvPr id="4" name="object 4">
              <a:extLst>
                <a:ext uri="{FF2B5EF4-FFF2-40B4-BE49-F238E27FC236}">
                  <a16:creationId xmlns:a16="http://schemas.microsoft.com/office/drawing/2014/main" id="{FE6D0FA9-AF27-48FC-A84A-F038856D04E1}"/>
                </a:ext>
              </a:extLst>
            </p:cNvPr>
            <p:cNvSpPr>
              <a:spLocks noChangeArrowheads="1"/>
            </p:cNvSpPr>
            <p:nvPr/>
          </p:nvSpPr>
          <p:spPr bwMode="auto">
            <a:xfrm>
              <a:off x="1131166" y="1611889"/>
              <a:ext cx="2857500" cy="4267200"/>
            </a:xfrm>
            <a:prstGeom prst="round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s-PA" altLang="es-PA"/>
            </a:p>
          </p:txBody>
        </p:sp>
        <p:sp>
          <p:nvSpPr>
            <p:cNvPr id="5" name="object 6">
              <a:extLst>
                <a:ext uri="{FF2B5EF4-FFF2-40B4-BE49-F238E27FC236}">
                  <a16:creationId xmlns:a16="http://schemas.microsoft.com/office/drawing/2014/main" id="{DF1ABE01-FB3D-4C4A-B387-EA7A97A48408}"/>
                </a:ext>
              </a:extLst>
            </p:cNvPr>
            <p:cNvSpPr txBox="1"/>
            <p:nvPr/>
          </p:nvSpPr>
          <p:spPr>
            <a:xfrm>
              <a:off x="3862460" y="5797332"/>
              <a:ext cx="252412" cy="163513"/>
            </a:xfrm>
            <a:prstGeom prst="rect">
              <a:avLst/>
            </a:prstGeom>
          </p:spPr>
          <p:txBody>
            <a:bodyPr lIns="0" tIns="0" rIns="0" bIns="0">
              <a:spAutoFit/>
            </a:bodyPr>
            <a:lstStyle/>
            <a:p>
              <a:pPr marL="12700" eaLnBrk="1" fontAlgn="auto" hangingPunct="1">
                <a:spcBef>
                  <a:spcPts val="0"/>
                </a:spcBef>
                <a:spcAft>
                  <a:spcPts val="0"/>
                </a:spcAft>
                <a:defRPr/>
              </a:pPr>
              <a:r>
                <a:rPr sz="1000" dirty="0">
                  <a:latin typeface="Arial"/>
                  <a:cs typeface="Arial"/>
                </a:rPr>
                <a:t>(</a:t>
              </a:r>
              <a:r>
                <a:rPr sz="1000" spc="-10" dirty="0">
                  <a:latin typeface="Arial"/>
                  <a:cs typeface="Arial"/>
                </a:rPr>
                <a:t>1</a:t>
              </a:r>
              <a:r>
                <a:rPr sz="1000" dirty="0">
                  <a:latin typeface="Arial"/>
                  <a:cs typeface="Arial"/>
                </a:rPr>
                <a:t>9)</a:t>
              </a:r>
              <a:endParaRPr sz="1000">
                <a:latin typeface="Arial"/>
                <a:cs typeface="Arial"/>
              </a:endParaRPr>
            </a:p>
          </p:txBody>
        </p:sp>
      </p:grpSp>
    </p:spTree>
    <p:extLst>
      <p:ext uri="{BB962C8B-B14F-4D97-AF65-F5344CB8AC3E}">
        <p14:creationId xmlns:p14="http://schemas.microsoft.com/office/powerpoint/2010/main" val="1559398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9CE5A446-95E0-469F-8799-E84BB112EAF1}"/>
              </a:ext>
            </a:extLst>
          </p:cNvPr>
          <p:cNvSpPr txBox="1">
            <a:spLocks/>
          </p:cNvSpPr>
          <p:nvPr/>
        </p:nvSpPr>
        <p:spPr>
          <a:xfrm>
            <a:off x="1" y="417333"/>
            <a:ext cx="7767782" cy="1448412"/>
          </a:xfrm>
          <a:prstGeom prst="rect">
            <a:avLst/>
          </a:prstGeom>
        </p:spPr>
        <p:txBody>
          <a:bodyPr tIns="213360"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14375">
              <a:spcBef>
                <a:spcPts val="0"/>
              </a:spcBef>
              <a:defRPr/>
            </a:pPr>
            <a:r>
              <a:rPr lang="es-419" b="1" dirty="0">
                <a:solidFill>
                  <a:schemeClr val="accent1">
                    <a:lumMod val="50000"/>
                  </a:schemeClr>
                </a:solidFill>
                <a:latin typeface="Avenir" panose="020B0503020203020204" pitchFamily="34" charset="0"/>
              </a:rPr>
              <a:t>Fuera de África. La</a:t>
            </a:r>
            <a:r>
              <a:rPr lang="es-419" b="1" spc="-85" dirty="0">
                <a:solidFill>
                  <a:schemeClr val="accent1">
                    <a:lumMod val="50000"/>
                  </a:schemeClr>
                </a:solidFill>
                <a:latin typeface="Avenir" panose="020B0503020203020204" pitchFamily="34" charset="0"/>
              </a:rPr>
              <a:t> </a:t>
            </a:r>
            <a:r>
              <a:rPr lang="es-419" b="1" dirty="0">
                <a:solidFill>
                  <a:schemeClr val="accent1">
                    <a:lumMod val="50000"/>
                  </a:schemeClr>
                </a:solidFill>
                <a:latin typeface="Avenir" panose="020B0503020203020204" pitchFamily="34" charset="0"/>
              </a:rPr>
              <a:t>Travesía</a:t>
            </a:r>
          </a:p>
        </p:txBody>
      </p:sp>
      <p:sp>
        <p:nvSpPr>
          <p:cNvPr id="3" name="object 3">
            <a:extLst>
              <a:ext uri="{FF2B5EF4-FFF2-40B4-BE49-F238E27FC236}">
                <a16:creationId xmlns:a16="http://schemas.microsoft.com/office/drawing/2014/main" id="{19EA6865-3726-4E8E-BABA-5D13974C747D}"/>
              </a:ext>
            </a:extLst>
          </p:cNvPr>
          <p:cNvSpPr txBox="1">
            <a:spLocks noChangeArrowheads="1"/>
          </p:cNvSpPr>
          <p:nvPr/>
        </p:nvSpPr>
        <p:spPr bwMode="auto">
          <a:xfrm>
            <a:off x="782254" y="2383224"/>
            <a:ext cx="5758295" cy="26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r>
              <a:rPr lang="es-PA" altLang="es-PA" dirty="0" err="1">
                <a:latin typeface="Avenir" panose="020B0503020203020204" pitchFamily="34" charset="0"/>
              </a:rPr>
              <a:t>Ottobah</a:t>
            </a:r>
            <a:r>
              <a:rPr lang="es-PA" altLang="es-PA" dirty="0">
                <a:latin typeface="Avenir" panose="020B0503020203020204" pitchFamily="34" charset="0"/>
              </a:rPr>
              <a:t> </a:t>
            </a:r>
            <a:r>
              <a:rPr lang="es-PA" altLang="es-PA" dirty="0" err="1">
                <a:latin typeface="Avenir" panose="020B0503020203020204" pitchFamily="34" charset="0"/>
              </a:rPr>
              <a:t>Cugoano</a:t>
            </a:r>
            <a:r>
              <a:rPr lang="es-PA" altLang="es-PA" dirty="0">
                <a:latin typeface="Avenir" panose="020B0503020203020204" pitchFamily="34" charset="0"/>
              </a:rPr>
              <a:t>, El </a:t>
            </a:r>
            <a:r>
              <a:rPr lang="es-PA" altLang="es-PA" dirty="0" err="1">
                <a:latin typeface="Avenir" panose="020B0503020203020204" pitchFamily="34" charset="0"/>
              </a:rPr>
              <a:t>fanti</a:t>
            </a:r>
            <a:endParaRPr lang="es-PA" altLang="es-PA" dirty="0">
              <a:latin typeface="Avenir" panose="020B0503020203020204" pitchFamily="34" charset="0"/>
            </a:endParaRPr>
          </a:p>
          <a:p>
            <a:pPr eaLnBrk="1" hangingPunct="1">
              <a:spcBef>
                <a:spcPts val="38"/>
              </a:spcBef>
            </a:pPr>
            <a:endParaRPr lang="es-PA" altLang="es-PA" dirty="0">
              <a:latin typeface="Avenir" panose="020B0503020203020204" pitchFamily="34" charset="0"/>
              <a:cs typeface="Times New Roman" panose="02020603050405020304" pitchFamily="18" charset="0"/>
            </a:endParaRPr>
          </a:p>
          <a:p>
            <a:pPr eaLnBrk="1" hangingPunct="1">
              <a:lnSpc>
                <a:spcPts val="2163"/>
              </a:lnSpc>
              <a:spcBef>
                <a:spcPct val="0"/>
              </a:spcBef>
            </a:pPr>
            <a:r>
              <a:rPr lang="es-PA" altLang="es-PA" dirty="0">
                <a:latin typeface="Avenir" panose="020B0503020203020204" pitchFamily="34" charset="0"/>
              </a:rPr>
              <a:t>En 1787, se publican sus memorias en las que comenta:</a:t>
            </a:r>
          </a:p>
          <a:p>
            <a:pPr eaLnBrk="1" hangingPunct="1">
              <a:spcBef>
                <a:spcPts val="25"/>
              </a:spcBef>
            </a:pPr>
            <a:endParaRPr lang="es-PA" altLang="es-PA" dirty="0">
              <a:latin typeface="Avenir" panose="020B0503020203020204" pitchFamily="34" charset="0"/>
              <a:cs typeface="Times New Roman" panose="02020603050405020304" pitchFamily="18" charset="0"/>
            </a:endParaRPr>
          </a:p>
          <a:p>
            <a:pPr algn="just" eaLnBrk="1" hangingPunct="1">
              <a:lnSpc>
                <a:spcPct val="90000"/>
              </a:lnSpc>
              <a:spcBef>
                <a:spcPct val="0"/>
              </a:spcBef>
            </a:pPr>
            <a:r>
              <a:rPr lang="es-PA" altLang="es-PA" i="1" dirty="0">
                <a:latin typeface="Avenir" panose="020B0503020203020204" pitchFamily="34" charset="0"/>
              </a:rPr>
              <a:t>    “El Nivel de pobreza y miseria en  que vivían muchos habitantes  de África era menos severo  que el que se encuentra en las  inhóspitas regiones de miseria  en las Antillas Occidentales,  donde sus insensibles  capataces no respetan las  leyes de Dios ni la vida de los  hombres” </a:t>
            </a:r>
            <a:r>
              <a:rPr lang="es-PA" altLang="es-PA" dirty="0">
                <a:latin typeface="Avenir" panose="020B0503020203020204" pitchFamily="34" charset="0"/>
              </a:rPr>
              <a:t>(p.17)</a:t>
            </a:r>
          </a:p>
        </p:txBody>
      </p:sp>
      <p:grpSp>
        <p:nvGrpSpPr>
          <p:cNvPr id="6" name="Grupo 5">
            <a:extLst>
              <a:ext uri="{FF2B5EF4-FFF2-40B4-BE49-F238E27FC236}">
                <a16:creationId xmlns:a16="http://schemas.microsoft.com/office/drawing/2014/main" id="{D362E06A-6B97-48A4-ADDA-3A678B94B33F}"/>
              </a:ext>
            </a:extLst>
          </p:cNvPr>
          <p:cNvGrpSpPr/>
          <p:nvPr/>
        </p:nvGrpSpPr>
        <p:grpSpPr>
          <a:xfrm>
            <a:off x="7106854" y="1125141"/>
            <a:ext cx="3526631" cy="4607718"/>
            <a:chOff x="7378700" y="734219"/>
            <a:chExt cx="3526631" cy="4607718"/>
          </a:xfrm>
        </p:grpSpPr>
        <p:sp>
          <p:nvSpPr>
            <p:cNvPr id="4" name="object 4">
              <a:extLst>
                <a:ext uri="{FF2B5EF4-FFF2-40B4-BE49-F238E27FC236}">
                  <a16:creationId xmlns:a16="http://schemas.microsoft.com/office/drawing/2014/main" id="{D185B8C0-B490-4133-87DC-456710184B54}"/>
                </a:ext>
              </a:extLst>
            </p:cNvPr>
            <p:cNvSpPr>
              <a:spLocks noChangeArrowheads="1"/>
            </p:cNvSpPr>
            <p:nvPr/>
          </p:nvSpPr>
          <p:spPr bwMode="auto">
            <a:xfrm>
              <a:off x="7378700" y="734219"/>
              <a:ext cx="3400425" cy="4525962"/>
            </a:xfrm>
            <a:prstGeom prst="round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s-PA" altLang="es-PA"/>
            </a:p>
          </p:txBody>
        </p:sp>
        <p:sp>
          <p:nvSpPr>
            <p:cNvPr id="5" name="object 6">
              <a:extLst>
                <a:ext uri="{FF2B5EF4-FFF2-40B4-BE49-F238E27FC236}">
                  <a16:creationId xmlns:a16="http://schemas.microsoft.com/office/drawing/2014/main" id="{3EF0576C-5C26-4215-B506-CE74B371B1FB}"/>
                </a:ext>
              </a:extLst>
            </p:cNvPr>
            <p:cNvSpPr txBox="1"/>
            <p:nvPr/>
          </p:nvSpPr>
          <p:spPr>
            <a:xfrm>
              <a:off x="10652919" y="5178424"/>
              <a:ext cx="252412" cy="163513"/>
            </a:xfrm>
            <a:prstGeom prst="rect">
              <a:avLst/>
            </a:prstGeom>
          </p:spPr>
          <p:txBody>
            <a:bodyPr lIns="0" tIns="0" rIns="0" bIns="0">
              <a:spAutoFit/>
            </a:bodyPr>
            <a:lstStyle/>
            <a:p>
              <a:pPr marL="12700" eaLnBrk="1" fontAlgn="auto" hangingPunct="1">
                <a:spcBef>
                  <a:spcPts val="0"/>
                </a:spcBef>
                <a:spcAft>
                  <a:spcPts val="0"/>
                </a:spcAft>
                <a:defRPr/>
              </a:pPr>
              <a:r>
                <a:rPr sz="1000" dirty="0">
                  <a:latin typeface="Arial"/>
                  <a:cs typeface="Arial"/>
                </a:rPr>
                <a:t>(</a:t>
              </a:r>
              <a:r>
                <a:rPr sz="1000" spc="-10" dirty="0">
                  <a:latin typeface="Arial"/>
                  <a:cs typeface="Arial"/>
                </a:rPr>
                <a:t>2</a:t>
              </a:r>
              <a:r>
                <a:rPr sz="1000" dirty="0">
                  <a:latin typeface="Arial"/>
                  <a:cs typeface="Arial"/>
                </a:rPr>
                <a:t>0)</a:t>
              </a:r>
              <a:endParaRPr sz="1000">
                <a:latin typeface="Arial"/>
                <a:cs typeface="Arial"/>
              </a:endParaRPr>
            </a:p>
          </p:txBody>
        </p:sp>
      </p:grpSp>
    </p:spTree>
    <p:extLst>
      <p:ext uri="{BB962C8B-B14F-4D97-AF65-F5344CB8AC3E}">
        <p14:creationId xmlns:p14="http://schemas.microsoft.com/office/powerpoint/2010/main" val="3404156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E6EBA09F-8B23-4AE1-9536-971491350B32}"/>
              </a:ext>
            </a:extLst>
          </p:cNvPr>
          <p:cNvSpPr txBox="1">
            <a:spLocks/>
          </p:cNvSpPr>
          <p:nvPr/>
        </p:nvSpPr>
        <p:spPr>
          <a:xfrm>
            <a:off x="227443" y="378744"/>
            <a:ext cx="7403067" cy="646112"/>
          </a:xfrm>
          <a:prstGeom prst="rect">
            <a:avLst/>
          </a:prstGeom>
        </p:spPr>
        <p:txBody>
          <a:bodyPr tIns="213360"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14375">
              <a:spcBef>
                <a:spcPts val="0"/>
              </a:spcBef>
              <a:defRPr/>
            </a:pPr>
            <a:r>
              <a:rPr lang="es-419" b="1" dirty="0">
                <a:solidFill>
                  <a:schemeClr val="accent1">
                    <a:lumMod val="50000"/>
                  </a:schemeClr>
                </a:solidFill>
                <a:latin typeface="Avenir" panose="020B0503020203020204" pitchFamily="34" charset="0"/>
              </a:rPr>
              <a:t>Fuera de África. La</a:t>
            </a:r>
            <a:r>
              <a:rPr lang="es-419" b="1" spc="-85" dirty="0">
                <a:solidFill>
                  <a:schemeClr val="accent1">
                    <a:lumMod val="50000"/>
                  </a:schemeClr>
                </a:solidFill>
                <a:latin typeface="Avenir" panose="020B0503020203020204" pitchFamily="34" charset="0"/>
              </a:rPr>
              <a:t> </a:t>
            </a:r>
            <a:r>
              <a:rPr lang="es-419" b="1" dirty="0">
                <a:solidFill>
                  <a:schemeClr val="accent1">
                    <a:lumMod val="50000"/>
                  </a:schemeClr>
                </a:solidFill>
                <a:latin typeface="Avenir" panose="020B0503020203020204" pitchFamily="34" charset="0"/>
              </a:rPr>
              <a:t>Travesía</a:t>
            </a:r>
          </a:p>
        </p:txBody>
      </p:sp>
      <p:grpSp>
        <p:nvGrpSpPr>
          <p:cNvPr id="4" name="Grupo 3">
            <a:extLst>
              <a:ext uri="{FF2B5EF4-FFF2-40B4-BE49-F238E27FC236}">
                <a16:creationId xmlns:a16="http://schemas.microsoft.com/office/drawing/2014/main" id="{BCA019BD-00AE-48B1-8B24-CD2589A32A7F}"/>
              </a:ext>
            </a:extLst>
          </p:cNvPr>
          <p:cNvGrpSpPr/>
          <p:nvPr/>
        </p:nvGrpSpPr>
        <p:grpSpPr>
          <a:xfrm>
            <a:off x="1815573" y="2059455"/>
            <a:ext cx="4035425" cy="3461542"/>
            <a:chOff x="612774" y="1770064"/>
            <a:chExt cx="4035425" cy="3461542"/>
          </a:xfrm>
        </p:grpSpPr>
        <p:sp>
          <p:nvSpPr>
            <p:cNvPr id="5" name="object 3">
              <a:extLst>
                <a:ext uri="{FF2B5EF4-FFF2-40B4-BE49-F238E27FC236}">
                  <a16:creationId xmlns:a16="http://schemas.microsoft.com/office/drawing/2014/main" id="{704C56C0-1EDB-47F3-9D74-100B7B2D676C}"/>
                </a:ext>
              </a:extLst>
            </p:cNvPr>
            <p:cNvSpPr>
              <a:spLocks noChangeArrowheads="1"/>
            </p:cNvSpPr>
            <p:nvPr/>
          </p:nvSpPr>
          <p:spPr bwMode="auto">
            <a:xfrm>
              <a:off x="612774" y="1770064"/>
              <a:ext cx="4035425" cy="3186112"/>
            </a:xfrm>
            <a:prstGeom prst="round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s-PA" altLang="es-PA"/>
            </a:p>
          </p:txBody>
        </p:sp>
        <p:sp>
          <p:nvSpPr>
            <p:cNvPr id="6" name="object 7">
              <a:extLst>
                <a:ext uri="{FF2B5EF4-FFF2-40B4-BE49-F238E27FC236}">
                  <a16:creationId xmlns:a16="http://schemas.microsoft.com/office/drawing/2014/main" id="{9F99D7B2-4DB0-41D2-A74A-BB18FE69A6D1}"/>
                </a:ext>
              </a:extLst>
            </p:cNvPr>
            <p:cNvSpPr txBox="1"/>
            <p:nvPr/>
          </p:nvSpPr>
          <p:spPr>
            <a:xfrm>
              <a:off x="4395786" y="5068094"/>
              <a:ext cx="252413" cy="163512"/>
            </a:xfrm>
            <a:prstGeom prst="rect">
              <a:avLst/>
            </a:prstGeom>
          </p:spPr>
          <p:txBody>
            <a:bodyPr lIns="0" tIns="0" rIns="0" bIns="0">
              <a:spAutoFit/>
            </a:bodyPr>
            <a:lstStyle/>
            <a:p>
              <a:pPr marL="12700" eaLnBrk="1" fontAlgn="auto" hangingPunct="1">
                <a:spcBef>
                  <a:spcPts val="0"/>
                </a:spcBef>
                <a:spcAft>
                  <a:spcPts val="0"/>
                </a:spcAft>
                <a:defRPr/>
              </a:pPr>
              <a:r>
                <a:rPr sz="1000" dirty="0">
                  <a:latin typeface="Arial"/>
                  <a:cs typeface="Arial"/>
                </a:rPr>
                <a:t>(</a:t>
              </a:r>
              <a:r>
                <a:rPr sz="1000" spc="-10" dirty="0">
                  <a:latin typeface="Arial"/>
                  <a:cs typeface="Arial"/>
                </a:rPr>
                <a:t>2</a:t>
              </a:r>
              <a:r>
                <a:rPr sz="1000" dirty="0">
                  <a:latin typeface="Arial"/>
                  <a:cs typeface="Arial"/>
                </a:rPr>
                <a:t>1)</a:t>
              </a:r>
            </a:p>
          </p:txBody>
        </p:sp>
      </p:grpSp>
      <p:sp>
        <p:nvSpPr>
          <p:cNvPr id="7" name="object 8">
            <a:extLst>
              <a:ext uri="{FF2B5EF4-FFF2-40B4-BE49-F238E27FC236}">
                <a16:creationId xmlns:a16="http://schemas.microsoft.com/office/drawing/2014/main" id="{11B99BE5-FFDF-4C34-8A7C-5C99BB0A6E32}"/>
              </a:ext>
            </a:extLst>
          </p:cNvPr>
          <p:cNvSpPr txBox="1">
            <a:spLocks noChangeArrowheads="1"/>
          </p:cNvSpPr>
          <p:nvPr/>
        </p:nvSpPr>
        <p:spPr bwMode="auto">
          <a:xfrm>
            <a:off x="2477293" y="5862654"/>
            <a:ext cx="7237413" cy="52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484313" indent="-1473200">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0" indent="11113" algn="ctr" eaLnBrk="1" hangingPunct="1">
              <a:lnSpc>
                <a:spcPts val="1950"/>
              </a:lnSpc>
              <a:spcBef>
                <a:spcPct val="0"/>
              </a:spcBef>
            </a:pPr>
            <a:r>
              <a:rPr lang="es-PA" altLang="es-PA" sz="2000" dirty="0" err="1">
                <a:latin typeface="Avenir" panose="020B0503020203020204" pitchFamily="34" charset="0"/>
              </a:rPr>
              <a:t>Cugoano</a:t>
            </a:r>
            <a:r>
              <a:rPr lang="es-PA" altLang="es-PA" sz="2000" dirty="0">
                <a:latin typeface="Avenir" panose="020B0503020203020204" pitchFamily="34" charset="0"/>
              </a:rPr>
              <a:t> cuenta que había africanos implicados en el rapto y venta de  personas esclavizadas en dirección a América.</a:t>
            </a:r>
          </a:p>
        </p:txBody>
      </p:sp>
      <p:grpSp>
        <p:nvGrpSpPr>
          <p:cNvPr id="8" name="Grupo 7">
            <a:extLst>
              <a:ext uri="{FF2B5EF4-FFF2-40B4-BE49-F238E27FC236}">
                <a16:creationId xmlns:a16="http://schemas.microsoft.com/office/drawing/2014/main" id="{625AD7DA-BF88-41A5-8075-0752D7B2243B}"/>
              </a:ext>
            </a:extLst>
          </p:cNvPr>
          <p:cNvGrpSpPr/>
          <p:nvPr/>
        </p:nvGrpSpPr>
        <p:grpSpPr>
          <a:xfrm>
            <a:off x="7211683" y="2102317"/>
            <a:ext cx="2732702" cy="3375819"/>
            <a:chOff x="5562600" y="1765301"/>
            <a:chExt cx="2732702" cy="3375819"/>
          </a:xfrm>
        </p:grpSpPr>
        <p:sp>
          <p:nvSpPr>
            <p:cNvPr id="9" name="object 5">
              <a:extLst>
                <a:ext uri="{FF2B5EF4-FFF2-40B4-BE49-F238E27FC236}">
                  <a16:creationId xmlns:a16="http://schemas.microsoft.com/office/drawing/2014/main" id="{A1E3B919-13C4-495B-BCE3-B90AA9C6A333}"/>
                </a:ext>
              </a:extLst>
            </p:cNvPr>
            <p:cNvSpPr>
              <a:spLocks noChangeArrowheads="1"/>
            </p:cNvSpPr>
            <p:nvPr/>
          </p:nvSpPr>
          <p:spPr bwMode="auto">
            <a:xfrm>
              <a:off x="5562600" y="1765301"/>
              <a:ext cx="2713037" cy="3195638"/>
            </a:xfrm>
            <a:prstGeom prst="round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s-PA" altLang="es-PA" dirty="0"/>
            </a:p>
          </p:txBody>
        </p:sp>
        <p:sp>
          <p:nvSpPr>
            <p:cNvPr id="10" name="object 9">
              <a:extLst>
                <a:ext uri="{FF2B5EF4-FFF2-40B4-BE49-F238E27FC236}">
                  <a16:creationId xmlns:a16="http://schemas.microsoft.com/office/drawing/2014/main" id="{1F042390-049B-4512-ABEB-38440A7522F9}"/>
                </a:ext>
              </a:extLst>
            </p:cNvPr>
            <p:cNvSpPr txBox="1"/>
            <p:nvPr/>
          </p:nvSpPr>
          <p:spPr>
            <a:xfrm>
              <a:off x="8042890" y="4977608"/>
              <a:ext cx="252412" cy="163512"/>
            </a:xfrm>
            <a:prstGeom prst="rect">
              <a:avLst/>
            </a:prstGeom>
          </p:spPr>
          <p:txBody>
            <a:bodyPr lIns="0" tIns="0" rIns="0" bIns="0">
              <a:spAutoFit/>
            </a:bodyPr>
            <a:lstStyle/>
            <a:p>
              <a:pPr marL="12700" eaLnBrk="1" fontAlgn="auto" hangingPunct="1">
                <a:spcBef>
                  <a:spcPts val="0"/>
                </a:spcBef>
                <a:spcAft>
                  <a:spcPts val="0"/>
                </a:spcAft>
                <a:defRPr/>
              </a:pPr>
              <a:r>
                <a:rPr sz="1000" dirty="0">
                  <a:latin typeface="Arial"/>
                  <a:cs typeface="Arial"/>
                </a:rPr>
                <a:t>(</a:t>
              </a:r>
              <a:r>
                <a:rPr sz="1000" spc="-10" dirty="0">
                  <a:latin typeface="Arial"/>
                  <a:cs typeface="Arial"/>
                </a:rPr>
                <a:t>2</a:t>
              </a:r>
              <a:r>
                <a:rPr sz="1000" dirty="0">
                  <a:latin typeface="Arial"/>
                  <a:cs typeface="Arial"/>
                </a:rPr>
                <a:t>2)</a:t>
              </a:r>
              <a:endParaRPr sz="1000">
                <a:latin typeface="Arial"/>
                <a:cs typeface="Arial"/>
              </a:endParaRPr>
            </a:p>
          </p:txBody>
        </p:sp>
      </p:grpSp>
    </p:spTree>
    <p:extLst>
      <p:ext uri="{BB962C8B-B14F-4D97-AF65-F5344CB8AC3E}">
        <p14:creationId xmlns:p14="http://schemas.microsoft.com/office/powerpoint/2010/main" val="2407899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FC2A297B-80E4-498C-A391-581C66DE1DDC}"/>
              </a:ext>
            </a:extLst>
          </p:cNvPr>
          <p:cNvSpPr txBox="1">
            <a:spLocks/>
          </p:cNvSpPr>
          <p:nvPr/>
        </p:nvSpPr>
        <p:spPr>
          <a:xfrm>
            <a:off x="0" y="753955"/>
            <a:ext cx="8386817" cy="855168"/>
          </a:xfrm>
          <a:prstGeom prst="rect">
            <a:avLst/>
          </a:prstGeom>
        </p:spPr>
        <p:txBody>
          <a:bodyPr tIns="213360"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82650">
              <a:spcBef>
                <a:spcPts val="0"/>
              </a:spcBef>
              <a:defRPr/>
            </a:pPr>
            <a:r>
              <a:rPr lang="es-419" b="1" dirty="0">
                <a:solidFill>
                  <a:schemeClr val="accent1">
                    <a:lumMod val="50000"/>
                  </a:schemeClr>
                </a:solidFill>
                <a:latin typeface="Avenir" panose="020B0503020203020204" pitchFamily="34" charset="0"/>
              </a:rPr>
              <a:t>El Príncipe Zamba del</a:t>
            </a:r>
            <a:r>
              <a:rPr lang="es-419" b="1" spc="-85" dirty="0">
                <a:solidFill>
                  <a:schemeClr val="accent1">
                    <a:lumMod val="50000"/>
                  </a:schemeClr>
                </a:solidFill>
                <a:latin typeface="Avenir" panose="020B0503020203020204" pitchFamily="34" charset="0"/>
              </a:rPr>
              <a:t> </a:t>
            </a:r>
            <a:r>
              <a:rPr lang="es-419" b="1" dirty="0">
                <a:solidFill>
                  <a:schemeClr val="accent1">
                    <a:lumMod val="50000"/>
                  </a:schemeClr>
                </a:solidFill>
                <a:latin typeface="Avenir" panose="020B0503020203020204" pitchFamily="34" charset="0"/>
              </a:rPr>
              <a:t>Congo</a:t>
            </a:r>
          </a:p>
        </p:txBody>
      </p:sp>
      <p:sp>
        <p:nvSpPr>
          <p:cNvPr id="3" name="object 3">
            <a:extLst>
              <a:ext uri="{FF2B5EF4-FFF2-40B4-BE49-F238E27FC236}">
                <a16:creationId xmlns:a16="http://schemas.microsoft.com/office/drawing/2014/main" id="{64475368-7E20-4D1E-903D-50A8ED86A6E3}"/>
              </a:ext>
            </a:extLst>
          </p:cNvPr>
          <p:cNvSpPr txBox="1">
            <a:spLocks noChangeArrowheads="1"/>
          </p:cNvSpPr>
          <p:nvPr/>
        </p:nvSpPr>
        <p:spPr bwMode="auto">
          <a:xfrm>
            <a:off x="1257026" y="2036461"/>
            <a:ext cx="4048071"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algn="just" eaLnBrk="1" hangingPunct="1">
              <a:spcBef>
                <a:spcPct val="0"/>
              </a:spcBef>
            </a:pPr>
            <a:r>
              <a:rPr lang="es-PA" altLang="es-PA" sz="2000" dirty="0">
                <a:latin typeface="Avenir" panose="020B0503020203020204" pitchFamily="34" charset="0"/>
              </a:rPr>
              <a:t>Cuando el príncipe zamba  decidió expandir sus  horizontes y conocer  América pidió al capitán  </a:t>
            </a:r>
            <a:r>
              <a:rPr lang="es-PA" altLang="es-PA" sz="2000" dirty="0" err="1">
                <a:latin typeface="Avenir" panose="020B0503020203020204" pitchFamily="34" charset="0"/>
              </a:rPr>
              <a:t>Winton</a:t>
            </a:r>
            <a:r>
              <a:rPr lang="es-PA" altLang="es-PA" sz="2000" dirty="0">
                <a:latin typeface="Avenir" panose="020B0503020203020204" pitchFamily="34" charset="0"/>
              </a:rPr>
              <a:t> que le llevara:</a:t>
            </a:r>
          </a:p>
        </p:txBody>
      </p:sp>
      <p:sp>
        <p:nvSpPr>
          <p:cNvPr id="4" name="object 4">
            <a:extLst>
              <a:ext uri="{FF2B5EF4-FFF2-40B4-BE49-F238E27FC236}">
                <a16:creationId xmlns:a16="http://schemas.microsoft.com/office/drawing/2014/main" id="{87B1B042-9C28-4FF0-A32F-7EC19FE94B6B}"/>
              </a:ext>
            </a:extLst>
          </p:cNvPr>
          <p:cNvSpPr txBox="1">
            <a:spLocks noChangeArrowheads="1"/>
          </p:cNvSpPr>
          <p:nvPr/>
        </p:nvSpPr>
        <p:spPr bwMode="auto">
          <a:xfrm>
            <a:off x="1257026" y="3429000"/>
            <a:ext cx="4048071"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indent="61913">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algn="just" eaLnBrk="1" hangingPunct="1">
              <a:spcBef>
                <a:spcPct val="0"/>
              </a:spcBef>
            </a:pPr>
            <a:r>
              <a:rPr lang="es-PA" altLang="es-PA" sz="2000" i="1" dirty="0">
                <a:latin typeface="Avenir" panose="020B0503020203020204" pitchFamily="34" charset="0"/>
              </a:rPr>
              <a:t>“El Capitán aceptó rápidamente la petición y lo llevó como pasajero, con toda la cortesía y elegancia  que le era posible en su navío esclavista, pero una vez que el barco se acercó a Charleston, en lo que es hoy  Estados Unidos, lo apresó y  lo vendió” </a:t>
            </a:r>
            <a:r>
              <a:rPr lang="es-PA" altLang="es-PA" sz="2000" dirty="0">
                <a:latin typeface="Avenir" panose="020B0503020203020204" pitchFamily="34" charset="0"/>
              </a:rPr>
              <a:t>(p. 18).</a:t>
            </a:r>
          </a:p>
        </p:txBody>
      </p:sp>
      <p:sp>
        <p:nvSpPr>
          <p:cNvPr id="5" name="object 7">
            <a:extLst>
              <a:ext uri="{FF2B5EF4-FFF2-40B4-BE49-F238E27FC236}">
                <a16:creationId xmlns:a16="http://schemas.microsoft.com/office/drawing/2014/main" id="{1E2A4A6A-9784-46E9-ADF1-1A54AC7AABA2}"/>
              </a:ext>
            </a:extLst>
          </p:cNvPr>
          <p:cNvSpPr txBox="1">
            <a:spLocks noChangeArrowheads="1"/>
          </p:cNvSpPr>
          <p:nvPr/>
        </p:nvSpPr>
        <p:spPr bwMode="auto">
          <a:xfrm>
            <a:off x="5874544" y="5778555"/>
            <a:ext cx="4722812"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1113">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algn="ctr" eaLnBrk="1" hangingPunct="1">
              <a:spcBef>
                <a:spcPct val="0"/>
              </a:spcBef>
            </a:pPr>
            <a:r>
              <a:rPr lang="es-PA" altLang="es-PA" dirty="0">
                <a:latin typeface="Arial" panose="020B0604020202020204" pitchFamily="34" charset="0"/>
              </a:rPr>
              <a:t>El príncipe zamba pasó de ser príncipe  traficante, a esclavo, por traición de su cliente,  el </a:t>
            </a:r>
            <a:r>
              <a:rPr lang="es-PA" altLang="es-PA" dirty="0" err="1">
                <a:latin typeface="Arial" panose="020B0604020202020204" pitchFamily="34" charset="0"/>
              </a:rPr>
              <a:t>Capitan</a:t>
            </a:r>
            <a:r>
              <a:rPr lang="es-PA" altLang="es-PA" dirty="0">
                <a:latin typeface="Arial" panose="020B0604020202020204" pitchFamily="34" charset="0"/>
              </a:rPr>
              <a:t> </a:t>
            </a:r>
            <a:r>
              <a:rPr lang="es-PA" altLang="es-PA" dirty="0" err="1">
                <a:latin typeface="Arial" panose="020B0604020202020204" pitchFamily="34" charset="0"/>
              </a:rPr>
              <a:t>Winton</a:t>
            </a:r>
            <a:r>
              <a:rPr lang="es-PA" altLang="es-PA" dirty="0">
                <a:latin typeface="Arial" panose="020B0604020202020204" pitchFamily="34" charset="0"/>
              </a:rPr>
              <a:t>.</a:t>
            </a:r>
          </a:p>
        </p:txBody>
      </p:sp>
      <p:grpSp>
        <p:nvGrpSpPr>
          <p:cNvPr id="6" name="Grupo 5">
            <a:extLst>
              <a:ext uri="{FF2B5EF4-FFF2-40B4-BE49-F238E27FC236}">
                <a16:creationId xmlns:a16="http://schemas.microsoft.com/office/drawing/2014/main" id="{B5E0D946-80A3-4C5F-9B9B-97B306A49E7D}"/>
              </a:ext>
            </a:extLst>
          </p:cNvPr>
          <p:cNvGrpSpPr/>
          <p:nvPr/>
        </p:nvGrpSpPr>
        <p:grpSpPr>
          <a:xfrm>
            <a:off x="6781800" y="1698652"/>
            <a:ext cx="3034506" cy="3979862"/>
            <a:chOff x="4419600" y="1169988"/>
            <a:chExt cx="3034506" cy="3979862"/>
          </a:xfrm>
        </p:grpSpPr>
        <p:sp>
          <p:nvSpPr>
            <p:cNvPr id="7" name="object 5">
              <a:extLst>
                <a:ext uri="{FF2B5EF4-FFF2-40B4-BE49-F238E27FC236}">
                  <a16:creationId xmlns:a16="http://schemas.microsoft.com/office/drawing/2014/main" id="{8EB0891F-1A78-4159-BDCB-E74860A01873}"/>
                </a:ext>
              </a:extLst>
            </p:cNvPr>
            <p:cNvSpPr>
              <a:spLocks noChangeArrowheads="1"/>
            </p:cNvSpPr>
            <p:nvPr/>
          </p:nvSpPr>
          <p:spPr bwMode="auto">
            <a:xfrm>
              <a:off x="4419600" y="1169988"/>
              <a:ext cx="2908300" cy="3816350"/>
            </a:xfrm>
            <a:prstGeom prst="round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s-PA" altLang="es-PA"/>
            </a:p>
          </p:txBody>
        </p:sp>
        <p:sp>
          <p:nvSpPr>
            <p:cNvPr id="8" name="object 8">
              <a:extLst>
                <a:ext uri="{FF2B5EF4-FFF2-40B4-BE49-F238E27FC236}">
                  <a16:creationId xmlns:a16="http://schemas.microsoft.com/office/drawing/2014/main" id="{46D509F7-F0FC-47D3-A0A1-32262B8703D7}"/>
                </a:ext>
              </a:extLst>
            </p:cNvPr>
            <p:cNvSpPr txBox="1"/>
            <p:nvPr/>
          </p:nvSpPr>
          <p:spPr>
            <a:xfrm>
              <a:off x="7201694" y="4986338"/>
              <a:ext cx="252412" cy="163512"/>
            </a:xfrm>
            <a:prstGeom prst="rect">
              <a:avLst/>
            </a:prstGeom>
          </p:spPr>
          <p:txBody>
            <a:bodyPr lIns="0" tIns="0" rIns="0" bIns="0">
              <a:spAutoFit/>
            </a:bodyPr>
            <a:lstStyle/>
            <a:p>
              <a:pPr marL="12700" eaLnBrk="1" fontAlgn="auto" hangingPunct="1">
                <a:spcBef>
                  <a:spcPts val="0"/>
                </a:spcBef>
                <a:spcAft>
                  <a:spcPts val="0"/>
                </a:spcAft>
                <a:defRPr/>
              </a:pPr>
              <a:r>
                <a:rPr sz="1000" dirty="0">
                  <a:latin typeface="Arial"/>
                  <a:cs typeface="Arial"/>
                </a:rPr>
                <a:t>(</a:t>
              </a:r>
              <a:r>
                <a:rPr sz="1000" spc="-10" dirty="0">
                  <a:latin typeface="Arial"/>
                  <a:cs typeface="Arial"/>
                </a:rPr>
                <a:t>2</a:t>
              </a:r>
              <a:r>
                <a:rPr sz="1000" dirty="0">
                  <a:latin typeface="Arial"/>
                  <a:cs typeface="Arial"/>
                </a:rPr>
                <a:t>3)</a:t>
              </a:r>
            </a:p>
          </p:txBody>
        </p:sp>
      </p:grpSp>
    </p:spTree>
    <p:extLst>
      <p:ext uri="{BB962C8B-B14F-4D97-AF65-F5344CB8AC3E}">
        <p14:creationId xmlns:p14="http://schemas.microsoft.com/office/powerpoint/2010/main" val="139574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E5683631-4765-46DA-B2BE-ECAB07DD5577}"/>
              </a:ext>
            </a:extLst>
          </p:cNvPr>
          <p:cNvSpPr txBox="1">
            <a:spLocks/>
          </p:cNvSpPr>
          <p:nvPr/>
        </p:nvSpPr>
        <p:spPr>
          <a:xfrm>
            <a:off x="-1" y="337591"/>
            <a:ext cx="8429297" cy="646112"/>
          </a:xfrm>
          <a:prstGeom prst="rect">
            <a:avLst/>
          </a:prstGeom>
        </p:spPr>
        <p:txBody>
          <a:bodyPr tIns="213360"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82650">
              <a:spcBef>
                <a:spcPts val="0"/>
              </a:spcBef>
              <a:defRPr/>
            </a:pPr>
            <a:r>
              <a:rPr lang="es-419" b="1" dirty="0">
                <a:solidFill>
                  <a:schemeClr val="accent1">
                    <a:lumMod val="50000"/>
                  </a:schemeClr>
                </a:solidFill>
                <a:latin typeface="Avenir" panose="020B0503020203020204" pitchFamily="34" charset="0"/>
              </a:rPr>
              <a:t>El Príncipe Zamba del</a:t>
            </a:r>
            <a:r>
              <a:rPr lang="es-419" b="1" spc="-85" dirty="0">
                <a:solidFill>
                  <a:schemeClr val="accent1">
                    <a:lumMod val="50000"/>
                  </a:schemeClr>
                </a:solidFill>
                <a:latin typeface="Avenir" panose="020B0503020203020204" pitchFamily="34" charset="0"/>
              </a:rPr>
              <a:t> </a:t>
            </a:r>
            <a:r>
              <a:rPr lang="es-419" b="1" dirty="0">
                <a:solidFill>
                  <a:schemeClr val="accent1">
                    <a:lumMod val="50000"/>
                  </a:schemeClr>
                </a:solidFill>
                <a:latin typeface="Avenir" panose="020B0503020203020204" pitchFamily="34" charset="0"/>
              </a:rPr>
              <a:t>Congo</a:t>
            </a:r>
          </a:p>
        </p:txBody>
      </p:sp>
      <p:sp>
        <p:nvSpPr>
          <p:cNvPr id="3" name="object 3">
            <a:extLst>
              <a:ext uri="{FF2B5EF4-FFF2-40B4-BE49-F238E27FC236}">
                <a16:creationId xmlns:a16="http://schemas.microsoft.com/office/drawing/2014/main" id="{18325C35-71F4-4D8B-AA94-C5A16F5FF154}"/>
              </a:ext>
            </a:extLst>
          </p:cNvPr>
          <p:cNvSpPr txBox="1">
            <a:spLocks noChangeArrowheads="1"/>
          </p:cNvSpPr>
          <p:nvPr/>
        </p:nvSpPr>
        <p:spPr bwMode="auto">
          <a:xfrm>
            <a:off x="6484883" y="1571724"/>
            <a:ext cx="4811603" cy="34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algn="just" eaLnBrk="1" hangingPunct="1">
              <a:spcBef>
                <a:spcPct val="0"/>
              </a:spcBef>
            </a:pPr>
            <a:r>
              <a:rPr lang="es-PA" altLang="es-PA" sz="2000" i="1" dirty="0">
                <a:latin typeface="Avenir" panose="020B0503020203020204" pitchFamily="34" charset="0"/>
              </a:rPr>
              <a:t>Comenta:</a:t>
            </a:r>
          </a:p>
          <a:p>
            <a:pPr algn="just" eaLnBrk="1" hangingPunct="1">
              <a:lnSpc>
                <a:spcPct val="90000"/>
              </a:lnSpc>
              <a:spcBef>
                <a:spcPts val="475"/>
              </a:spcBef>
            </a:pPr>
            <a:r>
              <a:rPr lang="es-PA" altLang="es-PA" sz="2000" dirty="0">
                <a:latin typeface="Avenir" panose="020B0503020203020204" pitchFamily="34" charset="0"/>
              </a:rPr>
              <a:t>     “</a:t>
            </a:r>
            <a:r>
              <a:rPr lang="es-PA" altLang="es-PA" sz="2000" i="1" dirty="0">
                <a:latin typeface="Avenir" panose="020B0503020203020204" pitchFamily="34" charset="0"/>
              </a:rPr>
              <a:t>He visto llegar un barco de África  con su carga de carne y  sangre en tales condiciones  que ninguna alma mortal se  atrevería a meter la cabeza  bajo la escotilla (…).</a:t>
            </a:r>
            <a:endParaRPr lang="es-PA" altLang="es-PA" sz="2000" dirty="0">
              <a:latin typeface="Avenir" panose="020B0503020203020204" pitchFamily="34" charset="0"/>
            </a:endParaRPr>
          </a:p>
          <a:p>
            <a:pPr algn="just" eaLnBrk="1" hangingPunct="1">
              <a:lnSpc>
                <a:spcPct val="90000"/>
              </a:lnSpc>
              <a:spcBef>
                <a:spcPts val="475"/>
              </a:spcBef>
            </a:pPr>
            <a:r>
              <a:rPr lang="es-PA" altLang="es-PA" sz="2000" i="1" dirty="0">
                <a:latin typeface="Avenir" panose="020B0503020203020204" pitchFamily="34" charset="0"/>
              </a:rPr>
              <a:t>     Con frecuencia escuché de buena  fuente, que a bordo de tales  barcos hacinados no era  extraño que el capitán  ordenara lanzar al mar,  durante la noche, a los  esclavos moribundos con el  pulso aún latiéndoles!”.</a:t>
            </a:r>
            <a:endParaRPr lang="es-PA" altLang="es-PA" sz="2000" dirty="0">
              <a:latin typeface="Avenir" panose="020B0503020203020204" pitchFamily="34" charset="0"/>
            </a:endParaRPr>
          </a:p>
        </p:txBody>
      </p:sp>
      <p:grpSp>
        <p:nvGrpSpPr>
          <p:cNvPr id="4" name="Grupo 3">
            <a:extLst>
              <a:ext uri="{FF2B5EF4-FFF2-40B4-BE49-F238E27FC236}">
                <a16:creationId xmlns:a16="http://schemas.microsoft.com/office/drawing/2014/main" id="{42230060-921A-4088-86B8-A9B5F1C7B54D}"/>
              </a:ext>
            </a:extLst>
          </p:cNvPr>
          <p:cNvGrpSpPr/>
          <p:nvPr/>
        </p:nvGrpSpPr>
        <p:grpSpPr>
          <a:xfrm>
            <a:off x="1095211" y="1715293"/>
            <a:ext cx="4089400" cy="3427413"/>
            <a:chOff x="325438" y="1990725"/>
            <a:chExt cx="4089400" cy="3427413"/>
          </a:xfrm>
        </p:grpSpPr>
        <p:sp>
          <p:nvSpPr>
            <p:cNvPr id="5" name="object 4">
              <a:extLst>
                <a:ext uri="{FF2B5EF4-FFF2-40B4-BE49-F238E27FC236}">
                  <a16:creationId xmlns:a16="http://schemas.microsoft.com/office/drawing/2014/main" id="{DEE22AE2-5450-4FFA-838F-80575104B2DF}"/>
                </a:ext>
              </a:extLst>
            </p:cNvPr>
            <p:cNvSpPr>
              <a:spLocks noChangeArrowheads="1"/>
            </p:cNvSpPr>
            <p:nvPr/>
          </p:nvSpPr>
          <p:spPr bwMode="auto">
            <a:xfrm>
              <a:off x="325438" y="1990725"/>
              <a:ext cx="4032250" cy="3263900"/>
            </a:xfrm>
            <a:prstGeom prst="round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s-PA" altLang="es-PA"/>
            </a:p>
          </p:txBody>
        </p:sp>
        <p:sp>
          <p:nvSpPr>
            <p:cNvPr id="6" name="object 6">
              <a:extLst>
                <a:ext uri="{FF2B5EF4-FFF2-40B4-BE49-F238E27FC236}">
                  <a16:creationId xmlns:a16="http://schemas.microsoft.com/office/drawing/2014/main" id="{776C6116-2AFA-49E1-B6A2-A45B4D42E1DD}"/>
                </a:ext>
              </a:extLst>
            </p:cNvPr>
            <p:cNvSpPr txBox="1"/>
            <p:nvPr/>
          </p:nvSpPr>
          <p:spPr>
            <a:xfrm>
              <a:off x="4162425" y="5254625"/>
              <a:ext cx="252413" cy="163513"/>
            </a:xfrm>
            <a:prstGeom prst="rect">
              <a:avLst/>
            </a:prstGeom>
          </p:spPr>
          <p:txBody>
            <a:bodyPr lIns="0" tIns="0" rIns="0" bIns="0">
              <a:spAutoFit/>
            </a:bodyPr>
            <a:lstStyle/>
            <a:p>
              <a:pPr marL="12700" eaLnBrk="1" fontAlgn="auto" hangingPunct="1">
                <a:spcBef>
                  <a:spcPts val="0"/>
                </a:spcBef>
                <a:spcAft>
                  <a:spcPts val="0"/>
                </a:spcAft>
                <a:defRPr/>
              </a:pPr>
              <a:r>
                <a:rPr sz="1000" dirty="0">
                  <a:latin typeface="Arial"/>
                  <a:cs typeface="Arial"/>
                </a:rPr>
                <a:t>(</a:t>
              </a:r>
              <a:r>
                <a:rPr sz="1000" spc="-10" dirty="0">
                  <a:latin typeface="Arial"/>
                  <a:cs typeface="Arial"/>
                </a:rPr>
                <a:t>2</a:t>
              </a:r>
              <a:r>
                <a:rPr sz="1000" dirty="0">
                  <a:latin typeface="Arial"/>
                  <a:cs typeface="Arial"/>
                </a:rPr>
                <a:t>4)</a:t>
              </a:r>
            </a:p>
          </p:txBody>
        </p:sp>
      </p:grpSp>
    </p:spTree>
    <p:extLst>
      <p:ext uri="{BB962C8B-B14F-4D97-AF65-F5344CB8AC3E}">
        <p14:creationId xmlns:p14="http://schemas.microsoft.com/office/powerpoint/2010/main" val="3165892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26DC1E7-FD4B-4A71-9499-9DF1382BC13B}"/>
              </a:ext>
            </a:extLst>
          </p:cNvPr>
          <p:cNvSpPr txBox="1">
            <a:spLocks/>
          </p:cNvSpPr>
          <p:nvPr/>
        </p:nvSpPr>
        <p:spPr>
          <a:xfrm>
            <a:off x="0" y="419786"/>
            <a:ext cx="7169294" cy="908924"/>
          </a:xfrm>
          <a:prstGeom prst="rect">
            <a:avLst/>
          </a:prstGeom>
        </p:spPr>
        <p:txBody>
          <a:bodyPr tIns="213360"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379220">
              <a:spcBef>
                <a:spcPts val="0"/>
              </a:spcBef>
              <a:defRPr/>
            </a:pPr>
            <a:r>
              <a:rPr lang="es-419" b="1" dirty="0">
                <a:solidFill>
                  <a:schemeClr val="accent1">
                    <a:lumMod val="50000"/>
                  </a:schemeClr>
                </a:solidFill>
                <a:latin typeface="Avenir" panose="020B0503020203020204" pitchFamily="34" charset="0"/>
              </a:rPr>
              <a:t>Críticas a la</a:t>
            </a:r>
            <a:r>
              <a:rPr lang="es-419" b="1" spc="-105" dirty="0">
                <a:solidFill>
                  <a:schemeClr val="accent1">
                    <a:lumMod val="50000"/>
                  </a:schemeClr>
                </a:solidFill>
                <a:latin typeface="Avenir" panose="020B0503020203020204" pitchFamily="34" charset="0"/>
              </a:rPr>
              <a:t> </a:t>
            </a:r>
            <a:r>
              <a:rPr lang="es-419" b="1" dirty="0">
                <a:solidFill>
                  <a:schemeClr val="accent1">
                    <a:lumMod val="50000"/>
                  </a:schemeClr>
                </a:solidFill>
                <a:latin typeface="Avenir" panose="020B0503020203020204" pitchFamily="34" charset="0"/>
              </a:rPr>
              <a:t>esclavitud</a:t>
            </a:r>
          </a:p>
        </p:txBody>
      </p:sp>
      <p:sp>
        <p:nvSpPr>
          <p:cNvPr id="3" name="object 3">
            <a:extLst>
              <a:ext uri="{FF2B5EF4-FFF2-40B4-BE49-F238E27FC236}">
                <a16:creationId xmlns:a16="http://schemas.microsoft.com/office/drawing/2014/main" id="{437AD82C-BF61-4452-846B-4AA35C04A95E}"/>
              </a:ext>
            </a:extLst>
          </p:cNvPr>
          <p:cNvSpPr txBox="1">
            <a:spLocks noChangeArrowheads="1"/>
          </p:cNvSpPr>
          <p:nvPr/>
        </p:nvSpPr>
        <p:spPr bwMode="auto">
          <a:xfrm>
            <a:off x="868964" y="2492732"/>
            <a:ext cx="4517313" cy="306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4013" indent="-342900">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0" indent="11113" algn="just" eaLnBrk="1" hangingPunct="1">
              <a:lnSpc>
                <a:spcPts val="1738"/>
              </a:lnSpc>
              <a:spcBef>
                <a:spcPct val="0"/>
              </a:spcBef>
            </a:pPr>
            <a:r>
              <a:rPr lang="es-PA" altLang="es-PA" sz="2000" b="1" i="1" dirty="0">
                <a:latin typeface="Avenir" panose="020B0503020203020204" pitchFamily="34" charset="0"/>
              </a:rPr>
              <a:t>¿Cómo pueden los esclavos ser felices  con el cepo alrededor del cuello y los  látigos en sus espaldas? (p.25).</a:t>
            </a:r>
          </a:p>
          <a:p>
            <a:pPr algn="just" eaLnBrk="1" hangingPunct="1">
              <a:spcBef>
                <a:spcPts val="175"/>
              </a:spcBef>
            </a:pPr>
            <a:r>
              <a:rPr lang="es-PA" altLang="es-PA" sz="2000" dirty="0">
                <a:latin typeface="Avenir" panose="020B0503020203020204" pitchFamily="34" charset="0"/>
              </a:rPr>
              <a:t>Mary Prince</a:t>
            </a:r>
          </a:p>
          <a:p>
            <a:pPr algn="just" eaLnBrk="1" hangingPunct="1">
              <a:spcBef>
                <a:spcPct val="0"/>
              </a:spcBef>
            </a:pPr>
            <a:endParaRPr lang="es-PA" altLang="es-PA" sz="2000" dirty="0">
              <a:latin typeface="Avenir" panose="020B0503020203020204" pitchFamily="34" charset="0"/>
              <a:cs typeface="Times New Roman" panose="02020603050405020304" pitchFamily="18" charset="0"/>
            </a:endParaRPr>
          </a:p>
          <a:p>
            <a:pPr algn="just" eaLnBrk="1" hangingPunct="1">
              <a:lnSpc>
                <a:spcPts val="1738"/>
              </a:lnSpc>
              <a:spcBef>
                <a:spcPct val="0"/>
              </a:spcBef>
            </a:pPr>
            <a:r>
              <a:rPr lang="es-PA" altLang="es-PA" sz="2000" dirty="0">
                <a:latin typeface="Avenir" panose="020B0503020203020204" pitchFamily="34" charset="0"/>
              </a:rPr>
              <a:t>Linda Brent denunciaba la esclavización  de la mujeres:</a:t>
            </a:r>
          </a:p>
          <a:p>
            <a:pPr algn="just" eaLnBrk="1" hangingPunct="1">
              <a:spcBef>
                <a:spcPts val="175"/>
              </a:spcBef>
              <a:buClr>
                <a:srgbClr val="010000"/>
              </a:buClr>
              <a:buFontTx/>
              <a:buChar char="•"/>
            </a:pPr>
            <a:r>
              <a:rPr lang="es-PA" altLang="es-PA" sz="2000" dirty="0">
                <a:latin typeface="Avenir" panose="020B0503020203020204" pitchFamily="34" charset="0"/>
              </a:rPr>
              <a:t>abuso sexual,</a:t>
            </a:r>
          </a:p>
          <a:p>
            <a:pPr algn="just" eaLnBrk="1" hangingPunct="1">
              <a:spcBef>
                <a:spcPts val="200"/>
              </a:spcBef>
              <a:buClr>
                <a:srgbClr val="010000"/>
              </a:buClr>
              <a:buFontTx/>
              <a:buChar char="•"/>
            </a:pPr>
            <a:r>
              <a:rPr lang="es-PA" altLang="es-PA" sz="2000" dirty="0">
                <a:latin typeface="Avenir" panose="020B0503020203020204" pitchFamily="34" charset="0"/>
              </a:rPr>
              <a:t>destrucción familiar,</a:t>
            </a:r>
          </a:p>
          <a:p>
            <a:pPr algn="just" eaLnBrk="1" hangingPunct="1">
              <a:spcBef>
                <a:spcPts val="200"/>
              </a:spcBef>
              <a:buClr>
                <a:srgbClr val="010000"/>
              </a:buClr>
              <a:buFontTx/>
              <a:buChar char="•"/>
            </a:pPr>
            <a:r>
              <a:rPr lang="es-PA" altLang="es-PA" sz="2000" dirty="0">
                <a:latin typeface="Avenir" panose="020B0503020203020204" pitchFamily="34" charset="0"/>
              </a:rPr>
              <a:t>destrucción de lazos emocionales,</a:t>
            </a:r>
          </a:p>
          <a:p>
            <a:pPr algn="just" eaLnBrk="1" hangingPunct="1">
              <a:spcBef>
                <a:spcPts val="200"/>
              </a:spcBef>
              <a:buClr>
                <a:srgbClr val="010000"/>
              </a:buClr>
              <a:buFontTx/>
              <a:buChar char="•"/>
            </a:pPr>
            <a:r>
              <a:rPr lang="es-PA" altLang="es-PA" sz="2000" dirty="0">
                <a:latin typeface="Avenir" panose="020B0503020203020204" pitchFamily="34" charset="0"/>
              </a:rPr>
              <a:t>falta de respeto.</a:t>
            </a:r>
          </a:p>
        </p:txBody>
      </p:sp>
      <p:grpSp>
        <p:nvGrpSpPr>
          <p:cNvPr id="10" name="Grupo 9">
            <a:extLst>
              <a:ext uri="{FF2B5EF4-FFF2-40B4-BE49-F238E27FC236}">
                <a16:creationId xmlns:a16="http://schemas.microsoft.com/office/drawing/2014/main" id="{D8F707A9-228B-4C0C-B720-928D66374FEC}"/>
              </a:ext>
            </a:extLst>
          </p:cNvPr>
          <p:cNvGrpSpPr/>
          <p:nvPr/>
        </p:nvGrpSpPr>
        <p:grpSpPr>
          <a:xfrm>
            <a:off x="6311739" y="1328710"/>
            <a:ext cx="3981943" cy="5226933"/>
            <a:chOff x="6805725" y="1171055"/>
            <a:chExt cx="3981943" cy="5226933"/>
          </a:xfrm>
        </p:grpSpPr>
        <p:grpSp>
          <p:nvGrpSpPr>
            <p:cNvPr id="9" name="Grupo 8">
              <a:extLst>
                <a:ext uri="{FF2B5EF4-FFF2-40B4-BE49-F238E27FC236}">
                  <a16:creationId xmlns:a16="http://schemas.microsoft.com/office/drawing/2014/main" id="{FAEC4AC7-CDD9-463B-8614-3DEEB61828DD}"/>
                </a:ext>
              </a:extLst>
            </p:cNvPr>
            <p:cNvGrpSpPr/>
            <p:nvPr/>
          </p:nvGrpSpPr>
          <p:grpSpPr>
            <a:xfrm>
              <a:off x="6805725" y="1171055"/>
              <a:ext cx="2339851" cy="4717523"/>
              <a:chOff x="6805725" y="1171055"/>
              <a:chExt cx="2339851" cy="4717523"/>
            </a:xfrm>
          </p:grpSpPr>
          <p:sp>
            <p:nvSpPr>
              <p:cNvPr id="4" name="object 4">
                <a:extLst>
                  <a:ext uri="{FF2B5EF4-FFF2-40B4-BE49-F238E27FC236}">
                    <a16:creationId xmlns:a16="http://schemas.microsoft.com/office/drawing/2014/main" id="{9EE00E67-B149-4AA3-8EDC-E732004C20C1}"/>
                  </a:ext>
                </a:extLst>
              </p:cNvPr>
              <p:cNvSpPr>
                <a:spLocks noChangeArrowheads="1"/>
              </p:cNvSpPr>
              <p:nvPr/>
            </p:nvSpPr>
            <p:spPr bwMode="auto">
              <a:xfrm>
                <a:off x="6805725" y="1171055"/>
                <a:ext cx="2339851" cy="4515890"/>
              </a:xfrm>
              <a:prstGeom prst="round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s-PA" altLang="es-PA"/>
              </a:p>
            </p:txBody>
          </p:sp>
          <p:sp>
            <p:nvSpPr>
              <p:cNvPr id="6" name="object 6">
                <a:extLst>
                  <a:ext uri="{FF2B5EF4-FFF2-40B4-BE49-F238E27FC236}">
                    <a16:creationId xmlns:a16="http://schemas.microsoft.com/office/drawing/2014/main" id="{20F3507A-34E8-431C-8C3E-C32CED32CF7A}"/>
                  </a:ext>
                </a:extLst>
              </p:cNvPr>
              <p:cNvSpPr txBox="1"/>
              <p:nvPr/>
            </p:nvSpPr>
            <p:spPr>
              <a:xfrm>
                <a:off x="6805725" y="5734690"/>
                <a:ext cx="252413" cy="153888"/>
              </a:xfrm>
              <a:prstGeom prst="rect">
                <a:avLst/>
              </a:prstGeom>
            </p:spPr>
            <p:txBody>
              <a:bodyPr lIns="0" tIns="0" rIns="0" bIns="0">
                <a:spAutoFit/>
              </a:bodyPr>
              <a:lstStyle/>
              <a:p>
                <a:pPr marL="12700" eaLnBrk="1" fontAlgn="auto" hangingPunct="1">
                  <a:spcBef>
                    <a:spcPts val="0"/>
                  </a:spcBef>
                  <a:spcAft>
                    <a:spcPts val="0"/>
                  </a:spcAft>
                  <a:defRPr/>
                </a:pPr>
                <a:r>
                  <a:rPr sz="1000" dirty="0">
                    <a:latin typeface="Arial"/>
                    <a:cs typeface="Arial"/>
                  </a:rPr>
                  <a:t>(</a:t>
                </a:r>
                <a:r>
                  <a:rPr sz="1000" spc="-10" dirty="0">
                    <a:latin typeface="Arial"/>
                    <a:cs typeface="Arial"/>
                  </a:rPr>
                  <a:t>2</a:t>
                </a:r>
                <a:r>
                  <a:rPr lang="es-MX" sz="1000" spc="-10" dirty="0">
                    <a:latin typeface="Arial"/>
                    <a:cs typeface="Arial"/>
                  </a:rPr>
                  <a:t>5</a:t>
                </a:r>
                <a:r>
                  <a:rPr sz="1000" dirty="0">
                    <a:latin typeface="Arial"/>
                    <a:cs typeface="Arial"/>
                  </a:rPr>
                  <a:t>)</a:t>
                </a:r>
              </a:p>
            </p:txBody>
          </p:sp>
        </p:grpSp>
        <p:grpSp>
          <p:nvGrpSpPr>
            <p:cNvPr id="8" name="Grupo 7">
              <a:extLst>
                <a:ext uri="{FF2B5EF4-FFF2-40B4-BE49-F238E27FC236}">
                  <a16:creationId xmlns:a16="http://schemas.microsoft.com/office/drawing/2014/main" id="{A4943E31-DC2A-42F5-BC74-1ABFEFF1B554}"/>
                </a:ext>
              </a:extLst>
            </p:cNvPr>
            <p:cNvGrpSpPr/>
            <p:nvPr/>
          </p:nvGrpSpPr>
          <p:grpSpPr>
            <a:xfrm>
              <a:off x="8494332" y="3429000"/>
              <a:ext cx="2293336" cy="2968988"/>
              <a:chOff x="8494332" y="3429000"/>
              <a:chExt cx="2293336" cy="2968988"/>
            </a:xfrm>
          </p:grpSpPr>
          <p:sp>
            <p:nvSpPr>
              <p:cNvPr id="5" name="object 5">
                <a:extLst>
                  <a:ext uri="{FF2B5EF4-FFF2-40B4-BE49-F238E27FC236}">
                    <a16:creationId xmlns:a16="http://schemas.microsoft.com/office/drawing/2014/main" id="{732F5AE6-7C2A-45C9-AAB3-8C651D205D16}"/>
                  </a:ext>
                </a:extLst>
              </p:cNvPr>
              <p:cNvSpPr>
                <a:spLocks noChangeArrowheads="1"/>
              </p:cNvSpPr>
              <p:nvPr/>
            </p:nvSpPr>
            <p:spPr bwMode="auto">
              <a:xfrm>
                <a:off x="8494332" y="3429000"/>
                <a:ext cx="2293336" cy="2815100"/>
              </a:xfrm>
              <a:prstGeom prst="round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s-PA" altLang="es-PA"/>
              </a:p>
            </p:txBody>
          </p:sp>
          <p:sp>
            <p:nvSpPr>
              <p:cNvPr id="7" name="object 6">
                <a:extLst>
                  <a:ext uri="{FF2B5EF4-FFF2-40B4-BE49-F238E27FC236}">
                    <a16:creationId xmlns:a16="http://schemas.microsoft.com/office/drawing/2014/main" id="{AF482556-130E-45F6-AE5C-9B984A008164}"/>
                  </a:ext>
                </a:extLst>
              </p:cNvPr>
              <p:cNvSpPr txBox="1"/>
              <p:nvPr/>
            </p:nvSpPr>
            <p:spPr>
              <a:xfrm>
                <a:off x="10512567" y="6244100"/>
                <a:ext cx="252413" cy="153888"/>
              </a:xfrm>
              <a:prstGeom prst="rect">
                <a:avLst/>
              </a:prstGeom>
            </p:spPr>
            <p:txBody>
              <a:bodyPr lIns="0" tIns="0" rIns="0" bIns="0">
                <a:spAutoFit/>
              </a:bodyPr>
              <a:lstStyle/>
              <a:p>
                <a:pPr marL="12700" eaLnBrk="1" fontAlgn="auto" hangingPunct="1">
                  <a:spcBef>
                    <a:spcPts val="0"/>
                  </a:spcBef>
                  <a:spcAft>
                    <a:spcPts val="0"/>
                  </a:spcAft>
                  <a:defRPr/>
                </a:pPr>
                <a:r>
                  <a:rPr sz="1000" dirty="0">
                    <a:latin typeface="Arial"/>
                    <a:cs typeface="Arial"/>
                  </a:rPr>
                  <a:t>(</a:t>
                </a:r>
                <a:r>
                  <a:rPr sz="1000" spc="-10" dirty="0">
                    <a:latin typeface="Arial"/>
                    <a:cs typeface="Arial"/>
                  </a:rPr>
                  <a:t>2</a:t>
                </a:r>
                <a:r>
                  <a:rPr lang="es-MX" sz="1000" spc="-10" dirty="0">
                    <a:latin typeface="Arial"/>
                    <a:cs typeface="Arial"/>
                  </a:rPr>
                  <a:t>6</a:t>
                </a:r>
                <a:r>
                  <a:rPr sz="1000" dirty="0">
                    <a:latin typeface="Arial"/>
                    <a:cs typeface="Arial"/>
                  </a:rPr>
                  <a:t>)</a:t>
                </a:r>
              </a:p>
            </p:txBody>
          </p:sp>
        </p:grpSp>
      </p:grpSp>
    </p:spTree>
    <p:extLst>
      <p:ext uri="{BB962C8B-B14F-4D97-AF65-F5344CB8AC3E}">
        <p14:creationId xmlns:p14="http://schemas.microsoft.com/office/powerpoint/2010/main" val="679541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EBA35996-8C52-4272-BAEC-70AF583E5AB3}"/>
              </a:ext>
            </a:extLst>
          </p:cNvPr>
          <p:cNvSpPr txBox="1">
            <a:spLocks/>
          </p:cNvSpPr>
          <p:nvPr/>
        </p:nvSpPr>
        <p:spPr>
          <a:xfrm>
            <a:off x="0" y="316569"/>
            <a:ext cx="7073462" cy="692423"/>
          </a:xfrm>
          <a:prstGeom prst="rect">
            <a:avLst/>
          </a:prstGeom>
        </p:spPr>
        <p:txBody>
          <a:bodyPr tIns="213360"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379220">
              <a:spcBef>
                <a:spcPts val="0"/>
              </a:spcBef>
              <a:defRPr/>
            </a:pPr>
            <a:r>
              <a:rPr lang="es-419" b="1" dirty="0">
                <a:solidFill>
                  <a:schemeClr val="accent1">
                    <a:lumMod val="50000"/>
                  </a:schemeClr>
                </a:solidFill>
                <a:latin typeface="Avenir" panose="020B0503020203020204" pitchFamily="34" charset="0"/>
              </a:rPr>
              <a:t>Críticas a la</a:t>
            </a:r>
            <a:r>
              <a:rPr lang="es-419" b="1" spc="-105" dirty="0">
                <a:solidFill>
                  <a:schemeClr val="accent1">
                    <a:lumMod val="50000"/>
                  </a:schemeClr>
                </a:solidFill>
                <a:latin typeface="Avenir" panose="020B0503020203020204" pitchFamily="34" charset="0"/>
              </a:rPr>
              <a:t> </a:t>
            </a:r>
            <a:r>
              <a:rPr lang="es-419" b="1" dirty="0">
                <a:solidFill>
                  <a:schemeClr val="accent1">
                    <a:lumMod val="50000"/>
                  </a:schemeClr>
                </a:solidFill>
                <a:latin typeface="Avenir" panose="020B0503020203020204" pitchFamily="34" charset="0"/>
              </a:rPr>
              <a:t>esclavitud</a:t>
            </a:r>
          </a:p>
        </p:txBody>
      </p:sp>
      <p:sp>
        <p:nvSpPr>
          <p:cNvPr id="3" name="object 3">
            <a:extLst>
              <a:ext uri="{FF2B5EF4-FFF2-40B4-BE49-F238E27FC236}">
                <a16:creationId xmlns:a16="http://schemas.microsoft.com/office/drawing/2014/main" id="{A9362225-52B3-42CE-814B-A371288BA43B}"/>
              </a:ext>
            </a:extLst>
          </p:cNvPr>
          <p:cNvSpPr txBox="1">
            <a:spLocks noChangeArrowheads="1"/>
          </p:cNvSpPr>
          <p:nvPr/>
        </p:nvSpPr>
        <p:spPr bwMode="auto">
          <a:xfrm>
            <a:off x="6096000" y="2307665"/>
            <a:ext cx="4818501" cy="382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5600" indent="-342900">
              <a:spcBef>
                <a:spcPct val="20000"/>
              </a:spcBef>
              <a:tabLst>
                <a:tab pos="355600" algn="l"/>
              </a:tabLst>
              <a:defRPr>
                <a:solidFill>
                  <a:schemeClr val="tx1"/>
                </a:solidFill>
                <a:latin typeface="Calibri" panose="020F0502020204030204" pitchFamily="34" charset="0"/>
              </a:defRPr>
            </a:lvl1pPr>
            <a:lvl2pPr marL="742950" indent="-285750">
              <a:spcBef>
                <a:spcPct val="20000"/>
              </a:spcBef>
              <a:tabLst>
                <a:tab pos="355600" algn="l"/>
              </a:tabLst>
              <a:defRPr>
                <a:solidFill>
                  <a:schemeClr val="tx1"/>
                </a:solidFill>
                <a:latin typeface="Calibri" panose="020F0502020204030204" pitchFamily="34" charset="0"/>
              </a:defRPr>
            </a:lvl2pPr>
            <a:lvl3pPr marL="1143000" indent="-228600">
              <a:spcBef>
                <a:spcPct val="20000"/>
              </a:spcBef>
              <a:tabLst>
                <a:tab pos="355600" algn="l"/>
              </a:tabLst>
              <a:defRPr>
                <a:solidFill>
                  <a:schemeClr val="tx1"/>
                </a:solidFill>
                <a:latin typeface="Calibri" panose="020F0502020204030204" pitchFamily="34" charset="0"/>
              </a:defRPr>
            </a:lvl3pPr>
            <a:lvl4pPr marL="1600200" indent="-228600">
              <a:spcBef>
                <a:spcPct val="20000"/>
              </a:spcBef>
              <a:tabLst>
                <a:tab pos="355600" algn="l"/>
              </a:tabLst>
              <a:defRPr>
                <a:solidFill>
                  <a:schemeClr val="tx1"/>
                </a:solidFill>
                <a:latin typeface="Calibri" panose="020F0502020204030204" pitchFamily="34" charset="0"/>
              </a:defRPr>
            </a:lvl4pPr>
            <a:lvl5pPr marL="2057400" indent="-228600">
              <a:spcBef>
                <a:spcPct val="20000"/>
              </a:spcBef>
              <a:tabLst>
                <a:tab pos="3556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tabLst>
                <a:tab pos="3556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tabLst>
                <a:tab pos="3556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tabLst>
                <a:tab pos="3556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tabLst>
                <a:tab pos="355600" algn="l"/>
              </a:tabLst>
              <a:defRPr>
                <a:solidFill>
                  <a:schemeClr val="tx1"/>
                </a:solidFill>
                <a:latin typeface="Calibri" panose="020F0502020204030204" pitchFamily="34" charset="0"/>
              </a:defRPr>
            </a:lvl9pPr>
          </a:lstStyle>
          <a:p>
            <a:pPr algn="just" eaLnBrk="1" hangingPunct="1">
              <a:lnSpc>
                <a:spcPct val="80000"/>
              </a:lnSpc>
              <a:spcBef>
                <a:spcPct val="0"/>
              </a:spcBef>
              <a:buClr>
                <a:srgbClr val="010000"/>
              </a:buClr>
              <a:buFontTx/>
              <a:buChar char="•"/>
            </a:pPr>
            <a:r>
              <a:rPr lang="es-PA" altLang="es-PA" sz="2000" b="1" dirty="0">
                <a:latin typeface="Avenir" panose="020B0503020203020204" pitchFamily="34" charset="0"/>
              </a:rPr>
              <a:t>Omar Ibn </a:t>
            </a:r>
            <a:r>
              <a:rPr lang="es-PA" altLang="es-PA" sz="2000" b="1" dirty="0" err="1">
                <a:latin typeface="Avenir" panose="020B0503020203020204" pitchFamily="34" charset="0"/>
              </a:rPr>
              <a:t>Seid</a:t>
            </a:r>
            <a:r>
              <a:rPr lang="es-PA" altLang="es-PA" sz="2000" dirty="0">
                <a:latin typeface="Avenir" panose="020B0503020203020204" pitchFamily="34" charset="0"/>
              </a:rPr>
              <a:t>: musulmán  esclavizado en Charleston  Virginia.</a:t>
            </a:r>
          </a:p>
          <a:p>
            <a:pPr algn="just" eaLnBrk="1" hangingPunct="1">
              <a:lnSpc>
                <a:spcPct val="80000"/>
              </a:lnSpc>
              <a:spcBef>
                <a:spcPts val="438"/>
              </a:spcBef>
              <a:buClr>
                <a:srgbClr val="010000"/>
              </a:buClr>
              <a:buFontTx/>
              <a:buChar char="•"/>
            </a:pPr>
            <a:r>
              <a:rPr lang="es-PA" altLang="es-PA" sz="2000" dirty="0">
                <a:latin typeface="Avenir" panose="020B0503020203020204" pitchFamily="34" charset="0"/>
              </a:rPr>
              <a:t>Había sido educado en las  enseñanzas y la filosofía del  profeta Mahoma:</a:t>
            </a:r>
          </a:p>
          <a:p>
            <a:pPr algn="just" eaLnBrk="1" hangingPunct="1">
              <a:spcBef>
                <a:spcPts val="13"/>
              </a:spcBef>
            </a:pPr>
            <a:endParaRPr lang="es-PA" altLang="es-PA" sz="2000" dirty="0">
              <a:latin typeface="Avenir" panose="020B0503020203020204" pitchFamily="34" charset="0"/>
              <a:cs typeface="Times New Roman" panose="02020603050405020304" pitchFamily="18" charset="0"/>
            </a:endParaRPr>
          </a:p>
          <a:p>
            <a:pPr algn="just" eaLnBrk="1" hangingPunct="1">
              <a:lnSpc>
                <a:spcPct val="80000"/>
              </a:lnSpc>
              <a:spcBef>
                <a:spcPct val="0"/>
              </a:spcBef>
            </a:pPr>
            <a:r>
              <a:rPr lang="es-PA" altLang="es-PA" sz="2000" i="1" dirty="0">
                <a:latin typeface="Avenir" panose="020B0503020203020204" pitchFamily="34" charset="0"/>
              </a:rPr>
              <a:t>    “Me vendieron a los cristianos,  quienes me ataron y me pusieron  a bordo de un barco que estuvo  navegando durante mes y medio  hasta que llegamos a un lugar  llamado Charleston, en lengua  cristiana. Allí me vendieron a un  hombre pequeño, débil y malvado  llamado Johnson, un completo  infiel que no tenía ningún temor a  Dios” (p.29).</a:t>
            </a:r>
            <a:endParaRPr lang="es-PA" altLang="es-PA" sz="2000" dirty="0">
              <a:latin typeface="Avenir" panose="020B0503020203020204" pitchFamily="34" charset="0"/>
            </a:endParaRPr>
          </a:p>
        </p:txBody>
      </p:sp>
      <p:grpSp>
        <p:nvGrpSpPr>
          <p:cNvPr id="4" name="Grupo 3">
            <a:extLst>
              <a:ext uri="{FF2B5EF4-FFF2-40B4-BE49-F238E27FC236}">
                <a16:creationId xmlns:a16="http://schemas.microsoft.com/office/drawing/2014/main" id="{9849A31A-355E-4C0A-AA66-BDF997B49816}"/>
              </a:ext>
            </a:extLst>
          </p:cNvPr>
          <p:cNvGrpSpPr/>
          <p:nvPr/>
        </p:nvGrpSpPr>
        <p:grpSpPr>
          <a:xfrm>
            <a:off x="1277499" y="1601788"/>
            <a:ext cx="3868251" cy="4525962"/>
            <a:chOff x="571500" y="1601788"/>
            <a:chExt cx="3868251" cy="4525962"/>
          </a:xfrm>
        </p:grpSpPr>
        <p:sp>
          <p:nvSpPr>
            <p:cNvPr id="5" name="object 4">
              <a:extLst>
                <a:ext uri="{FF2B5EF4-FFF2-40B4-BE49-F238E27FC236}">
                  <a16:creationId xmlns:a16="http://schemas.microsoft.com/office/drawing/2014/main" id="{810475DB-6AE5-43D5-AF0C-7A12654B588A}"/>
                </a:ext>
              </a:extLst>
            </p:cNvPr>
            <p:cNvSpPr>
              <a:spLocks noChangeArrowheads="1"/>
            </p:cNvSpPr>
            <p:nvPr/>
          </p:nvSpPr>
          <p:spPr bwMode="auto">
            <a:xfrm>
              <a:off x="571500" y="1601788"/>
              <a:ext cx="3811588" cy="4525962"/>
            </a:xfrm>
            <a:prstGeom prst="round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s-PA" altLang="es-PA"/>
            </a:p>
          </p:txBody>
        </p:sp>
        <p:sp>
          <p:nvSpPr>
            <p:cNvPr id="6" name="object 6">
              <a:extLst>
                <a:ext uri="{FF2B5EF4-FFF2-40B4-BE49-F238E27FC236}">
                  <a16:creationId xmlns:a16="http://schemas.microsoft.com/office/drawing/2014/main" id="{D8C3A1FF-0EE5-4572-A60E-ED0556A2498F}"/>
                </a:ext>
              </a:extLst>
            </p:cNvPr>
            <p:cNvSpPr txBox="1"/>
            <p:nvPr/>
          </p:nvSpPr>
          <p:spPr>
            <a:xfrm>
              <a:off x="4187339" y="5964237"/>
              <a:ext cx="252412" cy="163513"/>
            </a:xfrm>
            <a:prstGeom prst="rect">
              <a:avLst/>
            </a:prstGeom>
          </p:spPr>
          <p:txBody>
            <a:bodyPr lIns="0" tIns="0" rIns="0" bIns="0">
              <a:spAutoFit/>
            </a:bodyPr>
            <a:lstStyle/>
            <a:p>
              <a:pPr marL="12700" eaLnBrk="1" fontAlgn="auto" hangingPunct="1">
                <a:spcBef>
                  <a:spcPts val="0"/>
                </a:spcBef>
                <a:spcAft>
                  <a:spcPts val="0"/>
                </a:spcAft>
                <a:defRPr/>
              </a:pPr>
              <a:r>
                <a:rPr sz="1000" dirty="0">
                  <a:latin typeface="Arial"/>
                  <a:cs typeface="Arial"/>
                </a:rPr>
                <a:t>(</a:t>
              </a:r>
              <a:r>
                <a:rPr sz="1000" spc="-10" dirty="0">
                  <a:latin typeface="Arial"/>
                  <a:cs typeface="Arial"/>
                </a:rPr>
                <a:t>2</a:t>
              </a:r>
              <a:r>
                <a:rPr sz="1000" dirty="0">
                  <a:latin typeface="Arial"/>
                  <a:cs typeface="Arial"/>
                </a:rPr>
                <a:t>7)</a:t>
              </a:r>
              <a:endParaRPr sz="1000">
                <a:latin typeface="Arial"/>
                <a:cs typeface="Arial"/>
              </a:endParaRPr>
            </a:p>
          </p:txBody>
        </p:sp>
      </p:grpSp>
    </p:spTree>
    <p:extLst>
      <p:ext uri="{BB962C8B-B14F-4D97-AF65-F5344CB8AC3E}">
        <p14:creationId xmlns:p14="http://schemas.microsoft.com/office/powerpoint/2010/main" val="2220023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EC2239BA-93F1-488B-B051-2DB402E8F5F6}"/>
              </a:ext>
            </a:extLst>
          </p:cNvPr>
          <p:cNvSpPr txBox="1">
            <a:spLocks/>
          </p:cNvSpPr>
          <p:nvPr/>
        </p:nvSpPr>
        <p:spPr>
          <a:xfrm>
            <a:off x="-1" y="831577"/>
            <a:ext cx="7283669" cy="850078"/>
          </a:xfrm>
          <a:prstGeom prst="rect">
            <a:avLst/>
          </a:prstGeom>
        </p:spPr>
        <p:txBody>
          <a:bodyPr tIns="213360"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379220">
              <a:spcBef>
                <a:spcPts val="0"/>
              </a:spcBef>
              <a:defRPr/>
            </a:pPr>
            <a:r>
              <a:rPr lang="es-419" b="1" dirty="0">
                <a:solidFill>
                  <a:schemeClr val="accent1">
                    <a:lumMod val="50000"/>
                  </a:schemeClr>
                </a:solidFill>
                <a:latin typeface="Avenir" panose="020B0503020203020204" pitchFamily="34" charset="0"/>
              </a:rPr>
              <a:t>Críticas a la</a:t>
            </a:r>
            <a:r>
              <a:rPr lang="es-419" b="1" spc="-105" dirty="0">
                <a:solidFill>
                  <a:schemeClr val="accent1">
                    <a:lumMod val="50000"/>
                  </a:schemeClr>
                </a:solidFill>
                <a:latin typeface="Avenir" panose="020B0503020203020204" pitchFamily="34" charset="0"/>
              </a:rPr>
              <a:t> </a:t>
            </a:r>
            <a:r>
              <a:rPr lang="es-419" b="1" dirty="0">
                <a:solidFill>
                  <a:schemeClr val="accent1">
                    <a:lumMod val="50000"/>
                  </a:schemeClr>
                </a:solidFill>
                <a:latin typeface="Avenir" panose="020B0503020203020204" pitchFamily="34" charset="0"/>
              </a:rPr>
              <a:t>esclavitud</a:t>
            </a:r>
          </a:p>
        </p:txBody>
      </p:sp>
      <p:sp>
        <p:nvSpPr>
          <p:cNvPr id="3" name="object 3">
            <a:extLst>
              <a:ext uri="{FF2B5EF4-FFF2-40B4-BE49-F238E27FC236}">
                <a16:creationId xmlns:a16="http://schemas.microsoft.com/office/drawing/2014/main" id="{536B0BD5-7A67-4BA7-903F-C8D5A9B4DFD0}"/>
              </a:ext>
            </a:extLst>
          </p:cNvPr>
          <p:cNvSpPr txBox="1">
            <a:spLocks noChangeArrowheads="1"/>
          </p:cNvSpPr>
          <p:nvPr/>
        </p:nvSpPr>
        <p:spPr bwMode="auto">
          <a:xfrm>
            <a:off x="2158863" y="2532676"/>
            <a:ext cx="4832623"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4013" indent="-341313">
              <a:spcBef>
                <a:spcPct val="20000"/>
              </a:spcBef>
              <a:tabLst>
                <a:tab pos="354013" algn="l"/>
                <a:tab pos="355600" algn="l"/>
              </a:tabLst>
              <a:defRPr>
                <a:solidFill>
                  <a:schemeClr val="tx1"/>
                </a:solidFill>
                <a:latin typeface="Calibri" panose="020F0502020204030204" pitchFamily="34" charset="0"/>
              </a:defRPr>
            </a:lvl1pPr>
            <a:lvl2pPr marL="742950" indent="-285750">
              <a:spcBef>
                <a:spcPct val="20000"/>
              </a:spcBef>
              <a:tabLst>
                <a:tab pos="354013" algn="l"/>
                <a:tab pos="355600" algn="l"/>
              </a:tabLst>
              <a:defRPr>
                <a:solidFill>
                  <a:schemeClr val="tx1"/>
                </a:solidFill>
                <a:latin typeface="Calibri" panose="020F0502020204030204" pitchFamily="34" charset="0"/>
              </a:defRPr>
            </a:lvl2pPr>
            <a:lvl3pPr marL="1143000" indent="-228600">
              <a:spcBef>
                <a:spcPct val="20000"/>
              </a:spcBef>
              <a:tabLst>
                <a:tab pos="354013" algn="l"/>
                <a:tab pos="355600" algn="l"/>
              </a:tabLst>
              <a:defRPr>
                <a:solidFill>
                  <a:schemeClr val="tx1"/>
                </a:solidFill>
                <a:latin typeface="Calibri" panose="020F0502020204030204" pitchFamily="34" charset="0"/>
              </a:defRPr>
            </a:lvl3pPr>
            <a:lvl4pPr marL="1600200" indent="-228600">
              <a:spcBef>
                <a:spcPct val="20000"/>
              </a:spcBef>
              <a:tabLst>
                <a:tab pos="354013" algn="l"/>
                <a:tab pos="355600" algn="l"/>
              </a:tabLst>
              <a:defRPr>
                <a:solidFill>
                  <a:schemeClr val="tx1"/>
                </a:solidFill>
                <a:latin typeface="Calibri" panose="020F0502020204030204" pitchFamily="34" charset="0"/>
              </a:defRPr>
            </a:lvl4pPr>
            <a:lvl5pPr marL="2057400" indent="-228600">
              <a:spcBef>
                <a:spcPct val="20000"/>
              </a:spcBef>
              <a:tabLst>
                <a:tab pos="354013" algn="l"/>
                <a:tab pos="3556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tabLst>
                <a:tab pos="354013" algn="l"/>
                <a:tab pos="3556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tabLst>
                <a:tab pos="354013" algn="l"/>
                <a:tab pos="3556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tabLst>
                <a:tab pos="354013" algn="l"/>
                <a:tab pos="3556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tabLst>
                <a:tab pos="354013" algn="l"/>
                <a:tab pos="355600" algn="l"/>
              </a:tabLst>
              <a:defRPr>
                <a:solidFill>
                  <a:schemeClr val="tx1"/>
                </a:solidFill>
                <a:latin typeface="Calibri" panose="020F0502020204030204" pitchFamily="34" charset="0"/>
              </a:defRPr>
            </a:lvl9pPr>
          </a:lstStyle>
          <a:p>
            <a:pPr algn="just" eaLnBrk="1" hangingPunct="1">
              <a:spcBef>
                <a:spcPct val="0"/>
              </a:spcBef>
              <a:buClr>
                <a:srgbClr val="010000"/>
              </a:buClr>
              <a:buFontTx/>
              <a:buChar char="•"/>
            </a:pPr>
            <a:r>
              <a:rPr lang="es-PA" altLang="es-PA" sz="2000" dirty="0" err="1">
                <a:latin typeface="Avenir" panose="020B0503020203020204" pitchFamily="34" charset="0"/>
              </a:rPr>
              <a:t>Ignatius</a:t>
            </a:r>
            <a:r>
              <a:rPr lang="es-PA" altLang="es-PA" sz="2000" dirty="0">
                <a:latin typeface="Avenir" panose="020B0503020203020204" pitchFamily="34" charset="0"/>
              </a:rPr>
              <a:t> Sancho, el erudito:</a:t>
            </a:r>
          </a:p>
          <a:p>
            <a:pPr algn="just" eaLnBrk="1" hangingPunct="1">
              <a:spcBef>
                <a:spcPts val="13"/>
              </a:spcBef>
            </a:pPr>
            <a:endParaRPr lang="es-PA" altLang="es-PA" sz="2000" dirty="0">
              <a:latin typeface="Avenir" panose="020B0503020203020204" pitchFamily="34" charset="0"/>
              <a:cs typeface="Times New Roman" panose="02020603050405020304" pitchFamily="18" charset="0"/>
            </a:endParaRPr>
          </a:p>
          <a:p>
            <a:pPr marL="0" indent="12700" algn="just" eaLnBrk="1" hangingPunct="1">
              <a:spcBef>
                <a:spcPct val="0"/>
              </a:spcBef>
              <a:tabLst>
                <a:tab pos="0" algn="l"/>
              </a:tabLst>
            </a:pPr>
            <a:r>
              <a:rPr lang="es-PA" altLang="es-PA" sz="2000" i="1" dirty="0">
                <a:latin typeface="Avenir" panose="020B0503020203020204" pitchFamily="34" charset="0"/>
              </a:rPr>
              <a:t>“Mira a tu alrededor el miserable  destino de casi todos los  desafortunados de tu color – unido a la ignorancia – mira la  esclavitud y el desprecio de  esos canallas que viven de  nuestro trabajo. Sumado a  este triste catálogo, escucha el  malvado y descorazonador  abuso del populacho vulgar”  </a:t>
            </a:r>
            <a:r>
              <a:rPr lang="es-PA" altLang="es-PA" sz="2000" dirty="0">
                <a:latin typeface="Avenir" panose="020B0503020203020204" pitchFamily="34" charset="0"/>
              </a:rPr>
              <a:t>(p. 31).</a:t>
            </a:r>
          </a:p>
        </p:txBody>
      </p:sp>
      <p:grpSp>
        <p:nvGrpSpPr>
          <p:cNvPr id="4" name="Grupo 3">
            <a:extLst>
              <a:ext uri="{FF2B5EF4-FFF2-40B4-BE49-F238E27FC236}">
                <a16:creationId xmlns:a16="http://schemas.microsoft.com/office/drawing/2014/main" id="{8DA55595-8C66-48E1-BE96-F620A61FD07F}"/>
              </a:ext>
            </a:extLst>
          </p:cNvPr>
          <p:cNvGrpSpPr/>
          <p:nvPr/>
        </p:nvGrpSpPr>
        <p:grpSpPr>
          <a:xfrm>
            <a:off x="8053552" y="1808578"/>
            <a:ext cx="2829130" cy="4689475"/>
            <a:chOff x="5257800" y="1629902"/>
            <a:chExt cx="2829130" cy="4689475"/>
          </a:xfrm>
        </p:grpSpPr>
        <p:sp>
          <p:nvSpPr>
            <p:cNvPr id="5" name="object 4">
              <a:extLst>
                <a:ext uri="{FF2B5EF4-FFF2-40B4-BE49-F238E27FC236}">
                  <a16:creationId xmlns:a16="http://schemas.microsoft.com/office/drawing/2014/main" id="{3B391F0E-7FC5-421D-AE6B-2E15D1B1FA0F}"/>
                </a:ext>
              </a:extLst>
            </p:cNvPr>
            <p:cNvSpPr>
              <a:spLocks noChangeArrowheads="1"/>
            </p:cNvSpPr>
            <p:nvPr/>
          </p:nvSpPr>
          <p:spPr bwMode="auto">
            <a:xfrm>
              <a:off x="5257800" y="1629902"/>
              <a:ext cx="2797175" cy="4525962"/>
            </a:xfrm>
            <a:prstGeom prst="round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s-PA" altLang="es-PA"/>
            </a:p>
          </p:txBody>
        </p:sp>
        <p:sp>
          <p:nvSpPr>
            <p:cNvPr id="6" name="object 6">
              <a:extLst>
                <a:ext uri="{FF2B5EF4-FFF2-40B4-BE49-F238E27FC236}">
                  <a16:creationId xmlns:a16="http://schemas.microsoft.com/office/drawing/2014/main" id="{F2DCB219-4315-4631-BE54-49D1A6027CC6}"/>
                </a:ext>
              </a:extLst>
            </p:cNvPr>
            <p:cNvSpPr txBox="1"/>
            <p:nvPr/>
          </p:nvSpPr>
          <p:spPr>
            <a:xfrm>
              <a:off x="7834518" y="6155864"/>
              <a:ext cx="252412" cy="163513"/>
            </a:xfrm>
            <a:prstGeom prst="rect">
              <a:avLst/>
            </a:prstGeom>
          </p:spPr>
          <p:txBody>
            <a:bodyPr lIns="0" tIns="0" rIns="0" bIns="0">
              <a:spAutoFit/>
            </a:bodyPr>
            <a:lstStyle/>
            <a:p>
              <a:pPr marL="12700" eaLnBrk="1" fontAlgn="auto" hangingPunct="1">
                <a:spcBef>
                  <a:spcPts val="0"/>
                </a:spcBef>
                <a:spcAft>
                  <a:spcPts val="0"/>
                </a:spcAft>
                <a:defRPr/>
              </a:pPr>
              <a:r>
                <a:rPr sz="1000" dirty="0">
                  <a:latin typeface="Arial"/>
                  <a:cs typeface="Arial"/>
                </a:rPr>
                <a:t>(</a:t>
              </a:r>
              <a:r>
                <a:rPr sz="1000" spc="-10" dirty="0">
                  <a:latin typeface="Arial"/>
                  <a:cs typeface="Arial"/>
                </a:rPr>
                <a:t>2</a:t>
              </a:r>
              <a:r>
                <a:rPr sz="1000" dirty="0">
                  <a:latin typeface="Arial"/>
                  <a:cs typeface="Arial"/>
                </a:rPr>
                <a:t>8)</a:t>
              </a:r>
            </a:p>
          </p:txBody>
        </p:sp>
      </p:grpSp>
    </p:spTree>
    <p:extLst>
      <p:ext uri="{BB962C8B-B14F-4D97-AF65-F5344CB8AC3E}">
        <p14:creationId xmlns:p14="http://schemas.microsoft.com/office/powerpoint/2010/main" val="1150958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FCECCC81-BDB5-407F-831F-BA973E1A2293}"/>
              </a:ext>
            </a:extLst>
          </p:cNvPr>
          <p:cNvGrpSpPr/>
          <p:nvPr/>
        </p:nvGrpSpPr>
        <p:grpSpPr>
          <a:xfrm>
            <a:off x="846854" y="1798536"/>
            <a:ext cx="2374900" cy="1929337"/>
            <a:chOff x="470694" y="1695450"/>
            <a:chExt cx="2374900" cy="1929337"/>
          </a:xfrm>
        </p:grpSpPr>
        <p:sp>
          <p:nvSpPr>
            <p:cNvPr id="3" name="object 3">
              <a:extLst>
                <a:ext uri="{FF2B5EF4-FFF2-40B4-BE49-F238E27FC236}">
                  <a16:creationId xmlns:a16="http://schemas.microsoft.com/office/drawing/2014/main" id="{858D4A0F-2E1F-4C46-B63E-B32A2DB1A690}"/>
                </a:ext>
              </a:extLst>
            </p:cNvPr>
            <p:cNvSpPr>
              <a:spLocks noChangeArrowheads="1"/>
            </p:cNvSpPr>
            <p:nvPr/>
          </p:nvSpPr>
          <p:spPr bwMode="auto">
            <a:xfrm>
              <a:off x="470694" y="1695450"/>
              <a:ext cx="2374900" cy="1779588"/>
            </a:xfrm>
            <a:prstGeom prst="roundRect">
              <a:avLst/>
            </a:prstGeom>
            <a:blipFill dpi="0" rotWithShape="1">
              <a:blip r:embed="rId3"/>
              <a:srcRect/>
              <a:stretch>
                <a:fillRect/>
              </a:stretch>
            </a:blipFill>
            <a:ln w="9525">
              <a:noFill/>
              <a:miter lim="800000"/>
              <a:headEnd/>
              <a:tailEnd/>
            </a:ln>
          </p:spPr>
          <p:txBody>
            <a:bodyPr lIns="0" tIns="0" rIns="0" bIns="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PA" altLang="es-PA"/>
            </a:p>
          </p:txBody>
        </p:sp>
        <p:sp>
          <p:nvSpPr>
            <p:cNvPr id="4" name="object 27">
              <a:extLst>
                <a:ext uri="{FF2B5EF4-FFF2-40B4-BE49-F238E27FC236}">
                  <a16:creationId xmlns:a16="http://schemas.microsoft.com/office/drawing/2014/main" id="{976D9C04-F78E-45F1-B476-484DE935166A}"/>
                </a:ext>
              </a:extLst>
            </p:cNvPr>
            <p:cNvSpPr txBox="1">
              <a:spLocks noChangeArrowheads="1"/>
            </p:cNvSpPr>
            <p:nvPr/>
          </p:nvSpPr>
          <p:spPr bwMode="auto">
            <a:xfrm>
              <a:off x="470694" y="3461274"/>
              <a:ext cx="182562"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PA" altLang="es-PA" sz="1000" dirty="0">
                  <a:latin typeface="Arial" panose="020B0604020202020204" pitchFamily="34" charset="0"/>
                </a:rPr>
                <a:t>(1)</a:t>
              </a:r>
            </a:p>
          </p:txBody>
        </p:sp>
      </p:grpSp>
      <p:grpSp>
        <p:nvGrpSpPr>
          <p:cNvPr id="5" name="Grupo 4">
            <a:extLst>
              <a:ext uri="{FF2B5EF4-FFF2-40B4-BE49-F238E27FC236}">
                <a16:creationId xmlns:a16="http://schemas.microsoft.com/office/drawing/2014/main" id="{8780C777-C333-4121-A79D-EB6F4CEE707D}"/>
              </a:ext>
            </a:extLst>
          </p:cNvPr>
          <p:cNvGrpSpPr/>
          <p:nvPr/>
        </p:nvGrpSpPr>
        <p:grpSpPr>
          <a:xfrm>
            <a:off x="8361041" y="1719959"/>
            <a:ext cx="2401952" cy="1939270"/>
            <a:chOff x="6346760" y="1689100"/>
            <a:chExt cx="2401952" cy="1939270"/>
          </a:xfrm>
        </p:grpSpPr>
        <p:sp>
          <p:nvSpPr>
            <p:cNvPr id="6" name="object 9">
              <a:extLst>
                <a:ext uri="{FF2B5EF4-FFF2-40B4-BE49-F238E27FC236}">
                  <a16:creationId xmlns:a16="http://schemas.microsoft.com/office/drawing/2014/main" id="{281554E9-804C-4C8C-907E-0A5A1C1E4EFD}"/>
                </a:ext>
              </a:extLst>
            </p:cNvPr>
            <p:cNvSpPr>
              <a:spLocks noChangeArrowheads="1"/>
            </p:cNvSpPr>
            <p:nvPr/>
          </p:nvSpPr>
          <p:spPr bwMode="auto">
            <a:xfrm>
              <a:off x="6373813" y="1689100"/>
              <a:ext cx="2374899" cy="1785938"/>
            </a:xfrm>
            <a:prstGeom prst="roundRect">
              <a:avLst/>
            </a:prstGeom>
            <a:blipFill dpi="0" rotWithShape="1">
              <a:blip r:embed="rId4"/>
              <a:srcRect/>
              <a:stretch>
                <a:fillRect/>
              </a:stretch>
            </a:blipFill>
            <a:ln w="9525">
              <a:noFill/>
              <a:miter lim="800000"/>
              <a:headEnd/>
              <a:tailEnd/>
            </a:ln>
          </p:spPr>
          <p:txBody>
            <a:bodyPr lIns="0" tIns="0" rIns="0" bIns="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PA" altLang="es-PA"/>
            </a:p>
          </p:txBody>
        </p:sp>
        <p:sp>
          <p:nvSpPr>
            <p:cNvPr id="7" name="object 28">
              <a:extLst>
                <a:ext uri="{FF2B5EF4-FFF2-40B4-BE49-F238E27FC236}">
                  <a16:creationId xmlns:a16="http://schemas.microsoft.com/office/drawing/2014/main" id="{2BC4B684-6E48-4A2B-AB3B-CD150B05E3D3}"/>
                </a:ext>
              </a:extLst>
            </p:cNvPr>
            <p:cNvSpPr txBox="1">
              <a:spLocks noChangeArrowheads="1"/>
            </p:cNvSpPr>
            <p:nvPr/>
          </p:nvSpPr>
          <p:spPr bwMode="auto">
            <a:xfrm>
              <a:off x="6346760" y="3464858"/>
              <a:ext cx="18097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PA" altLang="es-PA" sz="1000" dirty="0">
                  <a:latin typeface="Arial" panose="020B0604020202020204" pitchFamily="34" charset="0"/>
                </a:rPr>
                <a:t>(4)</a:t>
              </a:r>
            </a:p>
          </p:txBody>
        </p:sp>
      </p:grpSp>
      <p:grpSp>
        <p:nvGrpSpPr>
          <p:cNvPr id="8" name="Grupo 7">
            <a:extLst>
              <a:ext uri="{FF2B5EF4-FFF2-40B4-BE49-F238E27FC236}">
                <a16:creationId xmlns:a16="http://schemas.microsoft.com/office/drawing/2014/main" id="{E6E87A7C-779F-4DB9-A93B-CD19FD05E467}"/>
              </a:ext>
            </a:extLst>
          </p:cNvPr>
          <p:cNvGrpSpPr/>
          <p:nvPr/>
        </p:nvGrpSpPr>
        <p:grpSpPr>
          <a:xfrm>
            <a:off x="1716007" y="3932237"/>
            <a:ext cx="1505747" cy="2457350"/>
            <a:chOff x="470694" y="3854450"/>
            <a:chExt cx="1505747" cy="2457350"/>
          </a:xfrm>
        </p:grpSpPr>
        <p:sp>
          <p:nvSpPr>
            <p:cNvPr id="9" name="object 5">
              <a:extLst>
                <a:ext uri="{FF2B5EF4-FFF2-40B4-BE49-F238E27FC236}">
                  <a16:creationId xmlns:a16="http://schemas.microsoft.com/office/drawing/2014/main" id="{77616295-16BD-4061-BF44-D5D8B634B1ED}"/>
                </a:ext>
              </a:extLst>
            </p:cNvPr>
            <p:cNvSpPr>
              <a:spLocks noChangeArrowheads="1"/>
            </p:cNvSpPr>
            <p:nvPr/>
          </p:nvSpPr>
          <p:spPr bwMode="auto">
            <a:xfrm>
              <a:off x="512766" y="3854450"/>
              <a:ext cx="1463675" cy="2303462"/>
            </a:xfrm>
            <a:prstGeom prst="round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PA" altLang="es-PA"/>
            </a:p>
          </p:txBody>
        </p:sp>
        <p:sp>
          <p:nvSpPr>
            <p:cNvPr id="10" name="object 27">
              <a:extLst>
                <a:ext uri="{FF2B5EF4-FFF2-40B4-BE49-F238E27FC236}">
                  <a16:creationId xmlns:a16="http://schemas.microsoft.com/office/drawing/2014/main" id="{970B82EB-6094-4085-95B5-D6D4693ABBA3}"/>
                </a:ext>
              </a:extLst>
            </p:cNvPr>
            <p:cNvSpPr txBox="1">
              <a:spLocks noChangeArrowheads="1"/>
            </p:cNvSpPr>
            <p:nvPr/>
          </p:nvSpPr>
          <p:spPr bwMode="auto">
            <a:xfrm>
              <a:off x="470694" y="6157912"/>
              <a:ext cx="18256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PA" altLang="es-PA" sz="1000" dirty="0">
                  <a:latin typeface="Arial" panose="020B0604020202020204" pitchFamily="34" charset="0"/>
                </a:rPr>
                <a:t>(2)</a:t>
              </a:r>
            </a:p>
          </p:txBody>
        </p:sp>
      </p:grpSp>
      <p:grpSp>
        <p:nvGrpSpPr>
          <p:cNvPr id="11" name="Grupo 10">
            <a:extLst>
              <a:ext uri="{FF2B5EF4-FFF2-40B4-BE49-F238E27FC236}">
                <a16:creationId xmlns:a16="http://schemas.microsoft.com/office/drawing/2014/main" id="{EB1B6EF8-CE3E-48ED-B9AE-DA43AA65EC14}"/>
              </a:ext>
            </a:extLst>
          </p:cNvPr>
          <p:cNvGrpSpPr/>
          <p:nvPr/>
        </p:nvGrpSpPr>
        <p:grpSpPr>
          <a:xfrm>
            <a:off x="8296813" y="4423595"/>
            <a:ext cx="2466180" cy="1635075"/>
            <a:chOff x="6374606" y="4342209"/>
            <a:chExt cx="2466180" cy="1635075"/>
          </a:xfrm>
        </p:grpSpPr>
        <p:sp>
          <p:nvSpPr>
            <p:cNvPr id="12" name="object 7">
              <a:extLst>
                <a:ext uri="{FF2B5EF4-FFF2-40B4-BE49-F238E27FC236}">
                  <a16:creationId xmlns:a16="http://schemas.microsoft.com/office/drawing/2014/main" id="{5ADD111F-A10C-464E-90C8-06880435CAB1}"/>
                </a:ext>
              </a:extLst>
            </p:cNvPr>
            <p:cNvSpPr>
              <a:spLocks noChangeArrowheads="1"/>
            </p:cNvSpPr>
            <p:nvPr/>
          </p:nvSpPr>
          <p:spPr bwMode="auto">
            <a:xfrm>
              <a:off x="6465887" y="4342209"/>
              <a:ext cx="2374899" cy="1558131"/>
            </a:xfrm>
            <a:prstGeom prst="round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PA" altLang="es-PA"/>
            </a:p>
          </p:txBody>
        </p:sp>
        <p:sp>
          <p:nvSpPr>
            <p:cNvPr id="13" name="object 27">
              <a:extLst>
                <a:ext uri="{FF2B5EF4-FFF2-40B4-BE49-F238E27FC236}">
                  <a16:creationId xmlns:a16="http://schemas.microsoft.com/office/drawing/2014/main" id="{1712ACF0-E295-4ECB-A166-73A408506476}"/>
                </a:ext>
              </a:extLst>
            </p:cNvPr>
            <p:cNvSpPr txBox="1">
              <a:spLocks noChangeArrowheads="1"/>
            </p:cNvSpPr>
            <p:nvPr/>
          </p:nvSpPr>
          <p:spPr bwMode="auto">
            <a:xfrm>
              <a:off x="6374606" y="5823396"/>
              <a:ext cx="18256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PA" altLang="es-PA" sz="1000" dirty="0">
                  <a:latin typeface="Arial" panose="020B0604020202020204" pitchFamily="34" charset="0"/>
                </a:rPr>
                <a:t>(3)</a:t>
              </a:r>
            </a:p>
          </p:txBody>
        </p:sp>
      </p:grpSp>
      <p:grpSp>
        <p:nvGrpSpPr>
          <p:cNvPr id="24" name="Grupo 23">
            <a:extLst>
              <a:ext uri="{FF2B5EF4-FFF2-40B4-BE49-F238E27FC236}">
                <a16:creationId xmlns:a16="http://schemas.microsoft.com/office/drawing/2014/main" id="{20AEF17E-2513-4E91-8876-6A523DDB5E76}"/>
              </a:ext>
            </a:extLst>
          </p:cNvPr>
          <p:cNvGrpSpPr/>
          <p:nvPr/>
        </p:nvGrpSpPr>
        <p:grpSpPr>
          <a:xfrm>
            <a:off x="3221754" y="2688330"/>
            <a:ext cx="1528169" cy="2395638"/>
            <a:chOff x="3221754" y="2616733"/>
            <a:chExt cx="1528169" cy="2395638"/>
          </a:xfrm>
        </p:grpSpPr>
        <p:cxnSp>
          <p:nvCxnSpPr>
            <p:cNvPr id="19" name="Conector recto de flecha 18">
              <a:extLst>
                <a:ext uri="{FF2B5EF4-FFF2-40B4-BE49-F238E27FC236}">
                  <a16:creationId xmlns:a16="http://schemas.microsoft.com/office/drawing/2014/main" id="{6D05AF2C-069D-415D-B13A-BFE6FF8A02A4}"/>
                </a:ext>
              </a:extLst>
            </p:cNvPr>
            <p:cNvCxnSpPr>
              <a:cxnSpLocks/>
              <a:stCxn id="14" idx="2"/>
              <a:endCxn id="3" idx="3"/>
            </p:cNvCxnSpPr>
            <p:nvPr/>
          </p:nvCxnSpPr>
          <p:spPr>
            <a:xfrm flipH="1" flipV="1">
              <a:off x="3221754" y="2616733"/>
              <a:ext cx="1528169" cy="1229938"/>
            </a:xfrm>
            <a:prstGeom prst="straightConnector1">
              <a:avLst/>
            </a:prstGeom>
            <a:ln w="57150">
              <a:solidFill>
                <a:srgbClr val="F89424"/>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1591A744-4EF8-4E19-B05E-46AFE15B7FC0}"/>
                </a:ext>
              </a:extLst>
            </p:cNvPr>
            <p:cNvCxnSpPr>
              <a:cxnSpLocks/>
              <a:stCxn id="14" idx="2"/>
              <a:endCxn id="9" idx="3"/>
            </p:cNvCxnSpPr>
            <p:nvPr/>
          </p:nvCxnSpPr>
          <p:spPr>
            <a:xfrm flipH="1">
              <a:off x="3221754" y="3846671"/>
              <a:ext cx="1528169" cy="1165700"/>
            </a:xfrm>
            <a:prstGeom prst="straightConnector1">
              <a:avLst/>
            </a:prstGeom>
            <a:ln w="57150">
              <a:solidFill>
                <a:srgbClr val="F8942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Grupo 24">
            <a:extLst>
              <a:ext uri="{FF2B5EF4-FFF2-40B4-BE49-F238E27FC236}">
                <a16:creationId xmlns:a16="http://schemas.microsoft.com/office/drawing/2014/main" id="{DBABFA4A-02ED-4527-83D2-7A1D3BA3F09C}"/>
              </a:ext>
            </a:extLst>
          </p:cNvPr>
          <p:cNvGrpSpPr/>
          <p:nvPr/>
        </p:nvGrpSpPr>
        <p:grpSpPr>
          <a:xfrm rot="10800000">
            <a:off x="6604028" y="2804115"/>
            <a:ext cx="1838166" cy="2474594"/>
            <a:chOff x="3221514" y="2609374"/>
            <a:chExt cx="1838166" cy="2474594"/>
          </a:xfrm>
        </p:grpSpPr>
        <p:cxnSp>
          <p:nvCxnSpPr>
            <p:cNvPr id="26" name="Conector recto de flecha 25">
              <a:extLst>
                <a:ext uri="{FF2B5EF4-FFF2-40B4-BE49-F238E27FC236}">
                  <a16:creationId xmlns:a16="http://schemas.microsoft.com/office/drawing/2014/main" id="{B0A85546-EFA9-4DD9-8E9B-CCCAD12E2250}"/>
                </a:ext>
              </a:extLst>
            </p:cNvPr>
            <p:cNvCxnSpPr/>
            <p:nvPr/>
          </p:nvCxnSpPr>
          <p:spPr>
            <a:xfrm flipH="1" flipV="1">
              <a:off x="3221514" y="2609374"/>
              <a:ext cx="1838166" cy="1322864"/>
            </a:xfrm>
            <a:prstGeom prst="straightConnector1">
              <a:avLst/>
            </a:prstGeom>
            <a:ln w="57150">
              <a:solidFill>
                <a:srgbClr val="F89424"/>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C41D65AA-A113-4C0A-B68D-DA9DFF64D5A1}"/>
                </a:ext>
              </a:extLst>
            </p:cNvPr>
            <p:cNvCxnSpPr>
              <a:cxnSpLocks/>
            </p:cNvCxnSpPr>
            <p:nvPr/>
          </p:nvCxnSpPr>
          <p:spPr>
            <a:xfrm flipH="1">
              <a:off x="3221754" y="3932238"/>
              <a:ext cx="1837926" cy="1151730"/>
            </a:xfrm>
            <a:prstGeom prst="straightConnector1">
              <a:avLst/>
            </a:prstGeom>
            <a:ln w="57150">
              <a:solidFill>
                <a:srgbClr val="F89424"/>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Elipse 13">
            <a:extLst>
              <a:ext uri="{FF2B5EF4-FFF2-40B4-BE49-F238E27FC236}">
                <a16:creationId xmlns:a16="http://schemas.microsoft.com/office/drawing/2014/main" id="{BA147F93-EB54-45BE-933D-E22B95B02353}"/>
              </a:ext>
            </a:extLst>
          </p:cNvPr>
          <p:cNvSpPr/>
          <p:nvPr/>
        </p:nvSpPr>
        <p:spPr>
          <a:xfrm>
            <a:off x="4749923" y="3158577"/>
            <a:ext cx="1837927" cy="1519382"/>
          </a:xfrm>
          <a:prstGeom prst="ellipse">
            <a:avLst/>
          </a:prstGeom>
          <a:solidFill>
            <a:srgbClr val="B50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latin typeface="Avenir"/>
              </a:rPr>
              <a:t>Objetos</a:t>
            </a:r>
            <a:endParaRPr lang="es-419" sz="2400" b="1" dirty="0">
              <a:latin typeface="Avenir"/>
            </a:endParaRPr>
          </a:p>
        </p:txBody>
      </p:sp>
      <p:sp>
        <p:nvSpPr>
          <p:cNvPr id="28" name="CuadroTexto 27">
            <a:extLst>
              <a:ext uri="{FF2B5EF4-FFF2-40B4-BE49-F238E27FC236}">
                <a16:creationId xmlns:a16="http://schemas.microsoft.com/office/drawing/2014/main" id="{87257F48-C46E-4B8A-B16A-95AF5AE03AF9}"/>
              </a:ext>
            </a:extLst>
          </p:cNvPr>
          <p:cNvSpPr txBox="1"/>
          <p:nvPr/>
        </p:nvSpPr>
        <p:spPr>
          <a:xfrm>
            <a:off x="793514" y="175925"/>
            <a:ext cx="4856480" cy="1323439"/>
          </a:xfrm>
          <a:prstGeom prst="rect">
            <a:avLst/>
          </a:prstGeom>
          <a:noFill/>
        </p:spPr>
        <p:txBody>
          <a:bodyPr wrap="square" rtlCol="0">
            <a:spAutoFit/>
          </a:bodyPr>
          <a:lstStyle/>
          <a:p>
            <a:pPr algn="ctr"/>
            <a:r>
              <a:rPr lang="es-MX" sz="4000" b="1" dirty="0">
                <a:solidFill>
                  <a:schemeClr val="accent1">
                    <a:lumMod val="50000"/>
                  </a:schemeClr>
                </a:solidFill>
                <a:latin typeface="Avenir"/>
              </a:rPr>
              <a:t>Contexto de Luchas Antiesclavistas </a:t>
            </a:r>
            <a:endParaRPr lang="es-419" sz="4000" b="1" dirty="0">
              <a:solidFill>
                <a:schemeClr val="accent1">
                  <a:lumMod val="50000"/>
                </a:schemeClr>
              </a:solidFill>
              <a:latin typeface="Avenir"/>
            </a:endParaRPr>
          </a:p>
        </p:txBody>
      </p:sp>
      <p:sp>
        <p:nvSpPr>
          <p:cNvPr id="41" name="CuadroTexto 40">
            <a:extLst>
              <a:ext uri="{FF2B5EF4-FFF2-40B4-BE49-F238E27FC236}">
                <a16:creationId xmlns:a16="http://schemas.microsoft.com/office/drawing/2014/main" id="{23899225-280F-42A2-B113-BAD9FFDE406C}"/>
              </a:ext>
            </a:extLst>
          </p:cNvPr>
          <p:cNvSpPr txBox="1"/>
          <p:nvPr/>
        </p:nvSpPr>
        <p:spPr>
          <a:xfrm>
            <a:off x="4392294" y="1633836"/>
            <a:ext cx="3147855" cy="1349633"/>
          </a:xfrm>
          <a:custGeom>
            <a:avLst/>
            <a:gdLst>
              <a:gd name="connsiteX0" fmla="*/ 0 w 3147855"/>
              <a:gd name="connsiteY0" fmla="*/ 84352 h 1349633"/>
              <a:gd name="connsiteX1" fmla="*/ 1573928 w 3147855"/>
              <a:gd name="connsiteY1" fmla="*/ 84352 h 1349633"/>
              <a:gd name="connsiteX2" fmla="*/ 3147855 w 3147855"/>
              <a:gd name="connsiteY2" fmla="*/ 84352 h 1349633"/>
              <a:gd name="connsiteX3" fmla="*/ 3147855 w 3147855"/>
              <a:gd name="connsiteY3" fmla="*/ 651198 h 1349633"/>
              <a:gd name="connsiteX4" fmla="*/ 3147855 w 3147855"/>
              <a:gd name="connsiteY4" fmla="*/ 1265281 h 1349633"/>
              <a:gd name="connsiteX5" fmla="*/ 1573928 w 3147855"/>
              <a:gd name="connsiteY5" fmla="*/ 1265281 h 1349633"/>
              <a:gd name="connsiteX6" fmla="*/ 0 w 3147855"/>
              <a:gd name="connsiteY6" fmla="*/ 1265281 h 1349633"/>
              <a:gd name="connsiteX7" fmla="*/ 0 w 3147855"/>
              <a:gd name="connsiteY7" fmla="*/ 698435 h 1349633"/>
              <a:gd name="connsiteX8" fmla="*/ 0 w 3147855"/>
              <a:gd name="connsiteY8" fmla="*/ 84352 h 1349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7855" h="1349633" extrusionOk="0">
                <a:moveTo>
                  <a:pt x="0" y="84352"/>
                </a:moveTo>
                <a:cubicBezTo>
                  <a:pt x="399436" y="-128388"/>
                  <a:pt x="1112742" y="475624"/>
                  <a:pt x="1573928" y="84352"/>
                </a:cubicBezTo>
                <a:cubicBezTo>
                  <a:pt x="2002556" y="-162716"/>
                  <a:pt x="2583458" y="346145"/>
                  <a:pt x="3147855" y="84352"/>
                </a:cubicBezTo>
                <a:cubicBezTo>
                  <a:pt x="3153558" y="208735"/>
                  <a:pt x="3136342" y="458883"/>
                  <a:pt x="3147855" y="651198"/>
                </a:cubicBezTo>
                <a:cubicBezTo>
                  <a:pt x="3159368" y="843513"/>
                  <a:pt x="3163672" y="964875"/>
                  <a:pt x="3147855" y="1265281"/>
                </a:cubicBezTo>
                <a:cubicBezTo>
                  <a:pt x="2616987" y="1478780"/>
                  <a:pt x="2087669" y="1003962"/>
                  <a:pt x="1573928" y="1265281"/>
                </a:cubicBezTo>
                <a:cubicBezTo>
                  <a:pt x="965755" y="1554633"/>
                  <a:pt x="484963" y="990610"/>
                  <a:pt x="0" y="1265281"/>
                </a:cubicBezTo>
                <a:cubicBezTo>
                  <a:pt x="-12109" y="1096164"/>
                  <a:pt x="8135" y="857788"/>
                  <a:pt x="0" y="698435"/>
                </a:cubicBezTo>
                <a:cubicBezTo>
                  <a:pt x="-8135" y="539082"/>
                  <a:pt x="85" y="243168"/>
                  <a:pt x="0" y="84352"/>
                </a:cubicBezTo>
                <a:close/>
              </a:path>
            </a:pathLst>
          </a:custGeom>
          <a:noFill/>
          <a:ln w="28575">
            <a:solidFill>
              <a:srgbClr val="F89424"/>
            </a:solidFill>
            <a:extLst>
              <a:ext uri="{C807C97D-BFC1-408E-A445-0C87EB9F89A2}">
                <ask:lineSketchStyleProps xmlns:ask="http://schemas.microsoft.com/office/drawing/2018/sketchyshapes" sd="2803792662">
                  <a:prstGeom prst="doubleWave">
                    <a:avLst/>
                  </a:prstGeom>
                  <ask:type>
                    <ask:lineSketchFreehand/>
                  </ask:type>
                </ask:lineSketchStyleProps>
              </a:ext>
            </a:extLst>
          </a:ln>
        </p:spPr>
        <p:txBody>
          <a:bodyPr wrap="square" rtlCol="0">
            <a:spAutoFit/>
          </a:bodyPr>
          <a:lstStyle/>
          <a:p>
            <a:pPr algn="ctr"/>
            <a:r>
              <a:rPr lang="es-MX" sz="2000" dirty="0">
                <a:latin typeface="Avenir"/>
              </a:rPr>
              <a:t>En jurisdicciones coloniales, se define como propiedad privada:</a:t>
            </a:r>
            <a:endParaRPr lang="es-419" sz="2000" dirty="0">
              <a:latin typeface="Avenir"/>
            </a:endParaRPr>
          </a:p>
        </p:txBody>
      </p:sp>
    </p:spTree>
    <p:extLst>
      <p:ext uri="{BB962C8B-B14F-4D97-AF65-F5344CB8AC3E}">
        <p14:creationId xmlns:p14="http://schemas.microsoft.com/office/powerpoint/2010/main" val="3468647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8282D8A3-EAE7-4C72-8632-479155FF62F1}"/>
              </a:ext>
            </a:extLst>
          </p:cNvPr>
          <p:cNvSpPr txBox="1">
            <a:spLocks/>
          </p:cNvSpPr>
          <p:nvPr/>
        </p:nvSpPr>
        <p:spPr>
          <a:xfrm>
            <a:off x="0" y="238400"/>
            <a:ext cx="8776138" cy="833656"/>
          </a:xfrm>
          <a:prstGeom prst="rect">
            <a:avLst/>
          </a:prstGeom>
        </p:spPr>
        <p:txBody>
          <a:bodyPr tIns="213360"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38250">
              <a:spcBef>
                <a:spcPts val="0"/>
              </a:spcBef>
              <a:defRPr/>
            </a:pPr>
            <a:r>
              <a:rPr lang="es-419" b="1" dirty="0">
                <a:solidFill>
                  <a:schemeClr val="accent1">
                    <a:lumMod val="50000"/>
                  </a:schemeClr>
                </a:solidFill>
                <a:latin typeface="Avenir" panose="020B0503020203020204" pitchFamily="34" charset="0"/>
              </a:rPr>
              <a:t>Testimonios</a:t>
            </a:r>
            <a:r>
              <a:rPr lang="es-419" b="1" spc="-85" dirty="0">
                <a:solidFill>
                  <a:schemeClr val="accent1">
                    <a:lumMod val="50000"/>
                  </a:schemeClr>
                </a:solidFill>
                <a:latin typeface="Avenir" panose="020B0503020203020204" pitchFamily="34" charset="0"/>
              </a:rPr>
              <a:t> </a:t>
            </a:r>
            <a:r>
              <a:rPr lang="es-419" b="1" dirty="0">
                <a:solidFill>
                  <a:schemeClr val="accent1">
                    <a:lumMod val="50000"/>
                  </a:schemeClr>
                </a:solidFill>
                <a:latin typeface="Avenir" panose="020B0503020203020204" pitchFamily="34" charset="0"/>
              </a:rPr>
              <a:t>alternativos</a:t>
            </a:r>
          </a:p>
        </p:txBody>
      </p:sp>
      <p:sp>
        <p:nvSpPr>
          <p:cNvPr id="3" name="object 3">
            <a:extLst>
              <a:ext uri="{FF2B5EF4-FFF2-40B4-BE49-F238E27FC236}">
                <a16:creationId xmlns:a16="http://schemas.microsoft.com/office/drawing/2014/main" id="{8B24A789-2768-4BD9-9818-44004BC3C648}"/>
              </a:ext>
            </a:extLst>
          </p:cNvPr>
          <p:cNvSpPr txBox="1">
            <a:spLocks/>
          </p:cNvSpPr>
          <p:nvPr/>
        </p:nvSpPr>
        <p:spPr>
          <a:xfrm>
            <a:off x="3739056" y="2223794"/>
            <a:ext cx="7778750" cy="28312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6213" indent="-165100" algn="just">
              <a:spcBef>
                <a:spcPct val="0"/>
              </a:spcBef>
              <a:buFontTx/>
              <a:buChar char="•"/>
            </a:pPr>
            <a:r>
              <a:rPr lang="es-PA" altLang="es-PA" sz="2000" dirty="0">
                <a:latin typeface="Avenir" panose="020B0503020203020204" pitchFamily="34" charset="0"/>
                <a:cs typeface="Arial" panose="020B0604020202020204" pitchFamily="34" charset="0"/>
              </a:rPr>
              <a:t>Los esclavizados no sólo recurrieron a las  armas en busca de su libertad.</a:t>
            </a:r>
          </a:p>
          <a:p>
            <a:pPr marL="176213" indent="-165100" algn="just">
              <a:spcBef>
                <a:spcPts val="475"/>
              </a:spcBef>
              <a:buFontTx/>
              <a:buChar char="•"/>
            </a:pPr>
            <a:r>
              <a:rPr lang="es-PA" altLang="es-PA" sz="2000" dirty="0">
                <a:latin typeface="Avenir" panose="020B0503020203020204" pitchFamily="34" charset="0"/>
                <a:cs typeface="Arial" panose="020B0604020202020204" pitchFamily="34" charset="0"/>
              </a:rPr>
              <a:t>En sus intentos de liberación, también se  valieron de sus manifestaciones  culturales.</a:t>
            </a:r>
          </a:p>
          <a:p>
            <a:pPr marL="176213" indent="-165100" algn="just">
              <a:spcBef>
                <a:spcPts val="475"/>
              </a:spcBef>
              <a:buFontTx/>
              <a:buChar char="•"/>
            </a:pPr>
            <a:r>
              <a:rPr lang="es-PA" altLang="es-PA" sz="2000" dirty="0">
                <a:latin typeface="Avenir" panose="020B0503020203020204" pitchFamily="34" charset="0"/>
                <a:cs typeface="Arial" panose="020B0604020202020204" pitchFamily="34" charset="0"/>
              </a:rPr>
              <a:t>Las artes creativas, particularmente la  danza y el canto, fueron convertidas en  instrumentos antiesclavistas para  disgusto de los amos.</a:t>
            </a:r>
          </a:p>
          <a:p>
            <a:pPr marL="176213" indent="-165100" algn="just">
              <a:spcBef>
                <a:spcPts val="475"/>
              </a:spcBef>
              <a:buFontTx/>
              <a:buChar char="•"/>
            </a:pPr>
            <a:r>
              <a:rPr lang="es-PA" altLang="es-PA" sz="2000" dirty="0">
                <a:latin typeface="Avenir" panose="020B0503020203020204" pitchFamily="34" charset="0"/>
                <a:cs typeface="Arial" panose="020B0604020202020204" pitchFamily="34" charset="0"/>
              </a:rPr>
              <a:t>El baile y las canciones estaban  estrechamente unidos a las fugas, las  revueltas y la apatía general al trabajo  (p.36).</a:t>
            </a:r>
          </a:p>
        </p:txBody>
      </p:sp>
      <p:grpSp>
        <p:nvGrpSpPr>
          <p:cNvPr id="4" name="Grupo 3">
            <a:extLst>
              <a:ext uri="{FF2B5EF4-FFF2-40B4-BE49-F238E27FC236}">
                <a16:creationId xmlns:a16="http://schemas.microsoft.com/office/drawing/2014/main" id="{BE09C443-C9D2-4D3C-A170-C144E942A162}"/>
              </a:ext>
            </a:extLst>
          </p:cNvPr>
          <p:cNvGrpSpPr/>
          <p:nvPr/>
        </p:nvGrpSpPr>
        <p:grpSpPr>
          <a:xfrm>
            <a:off x="1330490" y="1251933"/>
            <a:ext cx="2007393" cy="4964114"/>
            <a:chOff x="973138" y="1343025"/>
            <a:chExt cx="2007393" cy="4964114"/>
          </a:xfrm>
        </p:grpSpPr>
        <p:sp>
          <p:nvSpPr>
            <p:cNvPr id="5" name="object 4">
              <a:extLst>
                <a:ext uri="{FF2B5EF4-FFF2-40B4-BE49-F238E27FC236}">
                  <a16:creationId xmlns:a16="http://schemas.microsoft.com/office/drawing/2014/main" id="{5DE52684-EACF-4C46-9F84-EA273B16A0F4}"/>
                </a:ext>
              </a:extLst>
            </p:cNvPr>
            <p:cNvSpPr txBox="1"/>
            <p:nvPr/>
          </p:nvSpPr>
          <p:spPr>
            <a:xfrm>
              <a:off x="2728118" y="6143626"/>
              <a:ext cx="252413" cy="163513"/>
            </a:xfrm>
            <a:prstGeom prst="rect">
              <a:avLst/>
            </a:prstGeom>
          </p:spPr>
          <p:txBody>
            <a:bodyPr lIns="0" tIns="0" rIns="0" bIns="0">
              <a:spAutoFit/>
            </a:bodyPr>
            <a:lstStyle/>
            <a:p>
              <a:pPr marL="12700" eaLnBrk="1" fontAlgn="auto" hangingPunct="1">
                <a:spcBef>
                  <a:spcPts val="0"/>
                </a:spcBef>
                <a:spcAft>
                  <a:spcPts val="0"/>
                </a:spcAft>
                <a:defRPr/>
              </a:pPr>
              <a:r>
                <a:rPr sz="1000" dirty="0">
                  <a:latin typeface="Arial"/>
                  <a:cs typeface="Arial"/>
                </a:rPr>
                <a:t>(</a:t>
              </a:r>
              <a:r>
                <a:rPr sz="1000" spc="-10" dirty="0">
                  <a:latin typeface="Arial"/>
                  <a:cs typeface="Arial"/>
                </a:rPr>
                <a:t>2</a:t>
              </a:r>
              <a:r>
                <a:rPr sz="1000" dirty="0">
                  <a:latin typeface="Arial"/>
                  <a:cs typeface="Arial"/>
                </a:rPr>
                <a:t>9)</a:t>
              </a:r>
            </a:p>
          </p:txBody>
        </p:sp>
        <p:sp>
          <p:nvSpPr>
            <p:cNvPr id="6" name="object 5">
              <a:extLst>
                <a:ext uri="{FF2B5EF4-FFF2-40B4-BE49-F238E27FC236}">
                  <a16:creationId xmlns:a16="http://schemas.microsoft.com/office/drawing/2014/main" id="{79A2D00C-62ED-427E-9E6E-A257277B35FF}"/>
                </a:ext>
              </a:extLst>
            </p:cNvPr>
            <p:cNvSpPr>
              <a:spLocks noChangeArrowheads="1"/>
            </p:cNvSpPr>
            <p:nvPr/>
          </p:nvSpPr>
          <p:spPr bwMode="auto">
            <a:xfrm>
              <a:off x="973138" y="1343025"/>
              <a:ext cx="1881187" cy="4760913"/>
            </a:xfrm>
            <a:prstGeom prst="round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s-PA" altLang="es-PA"/>
            </a:p>
          </p:txBody>
        </p:sp>
      </p:grpSp>
    </p:spTree>
    <p:extLst>
      <p:ext uri="{BB962C8B-B14F-4D97-AF65-F5344CB8AC3E}">
        <p14:creationId xmlns:p14="http://schemas.microsoft.com/office/powerpoint/2010/main" val="2357682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609B9A9-47A1-4D32-A6DF-3B53BC958563}"/>
              </a:ext>
            </a:extLst>
          </p:cNvPr>
          <p:cNvSpPr txBox="1">
            <a:spLocks/>
          </p:cNvSpPr>
          <p:nvPr/>
        </p:nvSpPr>
        <p:spPr>
          <a:xfrm>
            <a:off x="5717135" y="1125692"/>
            <a:ext cx="4099526" cy="1219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4013" indent="-342900" algn="just"/>
            <a:r>
              <a:rPr lang="es-PA" altLang="es-PA" sz="2000" b="1" dirty="0">
                <a:latin typeface="Avenir" panose="020B0503020203020204" pitchFamily="34" charset="0"/>
                <a:cs typeface="Arial" panose="020B0604020202020204" pitchFamily="34" charset="0"/>
              </a:rPr>
              <a:t>     </a:t>
            </a:r>
            <a:r>
              <a:rPr lang="es-PA" altLang="es-PA" sz="2000" b="1" dirty="0" err="1">
                <a:latin typeface="Avenir" panose="020B0503020203020204" pitchFamily="34" charset="0"/>
                <a:cs typeface="Arial" panose="020B0604020202020204" pitchFamily="34" charset="0"/>
              </a:rPr>
              <a:t>Phillis</a:t>
            </a:r>
            <a:r>
              <a:rPr lang="es-PA" altLang="es-PA" sz="2000" b="1" dirty="0">
                <a:latin typeface="Avenir" panose="020B0503020203020204" pitchFamily="34" charset="0"/>
                <a:cs typeface="Arial" panose="020B0604020202020204" pitchFamily="34" charset="0"/>
              </a:rPr>
              <a:t> Wheatley </a:t>
            </a:r>
            <a:r>
              <a:rPr lang="es-PA" altLang="es-PA" sz="2000" dirty="0">
                <a:latin typeface="Avenir" panose="020B0503020203020204" pitchFamily="34" charset="0"/>
                <a:cs typeface="Arial" panose="020B0604020202020204" pitchFamily="34" charset="0"/>
              </a:rPr>
              <a:t>escribió un  poema a George Washington  para la lucha por la  independencia.</a:t>
            </a:r>
          </a:p>
        </p:txBody>
      </p:sp>
      <p:sp>
        <p:nvSpPr>
          <p:cNvPr id="3" name="object 3">
            <a:extLst>
              <a:ext uri="{FF2B5EF4-FFF2-40B4-BE49-F238E27FC236}">
                <a16:creationId xmlns:a16="http://schemas.microsoft.com/office/drawing/2014/main" id="{7749F99D-D441-4641-90AD-E332BAD3CF93}"/>
              </a:ext>
            </a:extLst>
          </p:cNvPr>
          <p:cNvSpPr txBox="1">
            <a:spLocks noChangeArrowheads="1"/>
          </p:cNvSpPr>
          <p:nvPr/>
        </p:nvSpPr>
        <p:spPr bwMode="auto">
          <a:xfrm>
            <a:off x="5717134" y="2699507"/>
            <a:ext cx="4099527"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4013" indent="-342900">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algn="just" eaLnBrk="1" hangingPunct="1">
              <a:spcBef>
                <a:spcPct val="0"/>
              </a:spcBef>
            </a:pPr>
            <a:r>
              <a:rPr lang="es-PA" altLang="es-PA" sz="2000" dirty="0">
                <a:latin typeface="Avenir" panose="020B0503020203020204" pitchFamily="34" charset="0"/>
              </a:rPr>
              <a:t>     </a:t>
            </a:r>
            <a:r>
              <a:rPr lang="es-PA" altLang="es-PA" sz="2000" b="1" dirty="0">
                <a:latin typeface="Avenir" panose="020B0503020203020204" pitchFamily="34" charset="0"/>
              </a:rPr>
              <a:t>Washington</a:t>
            </a:r>
            <a:r>
              <a:rPr lang="es-PA" altLang="es-PA" sz="2000" dirty="0">
                <a:latin typeface="Avenir" panose="020B0503020203020204" pitchFamily="34" charset="0"/>
              </a:rPr>
              <a:t> cuando se hizo cargo  del ejército revolucionario de  los Estados Unidos el 3 de  julio de 1775, no le quedó otra  alternativa que llamar a los  esclavizados para que  participaran en la lucha contra  los británicos, si quería  asegurar la independencia y  liberación nacional.</a:t>
            </a:r>
          </a:p>
        </p:txBody>
      </p:sp>
      <p:grpSp>
        <p:nvGrpSpPr>
          <p:cNvPr id="4" name="Grupo 3">
            <a:extLst>
              <a:ext uri="{FF2B5EF4-FFF2-40B4-BE49-F238E27FC236}">
                <a16:creationId xmlns:a16="http://schemas.microsoft.com/office/drawing/2014/main" id="{9BBADE68-8859-46A8-BB75-9237E2033591}"/>
              </a:ext>
            </a:extLst>
          </p:cNvPr>
          <p:cNvGrpSpPr/>
          <p:nvPr/>
        </p:nvGrpSpPr>
        <p:grpSpPr>
          <a:xfrm>
            <a:off x="1592259" y="788977"/>
            <a:ext cx="3367503" cy="5280045"/>
            <a:chOff x="982663" y="1601788"/>
            <a:chExt cx="2990850" cy="4689475"/>
          </a:xfrm>
        </p:grpSpPr>
        <p:sp>
          <p:nvSpPr>
            <p:cNvPr id="5" name="object 4">
              <a:extLst>
                <a:ext uri="{FF2B5EF4-FFF2-40B4-BE49-F238E27FC236}">
                  <a16:creationId xmlns:a16="http://schemas.microsoft.com/office/drawing/2014/main" id="{DF8CA996-4268-4068-A963-EE3149D06F48}"/>
                </a:ext>
              </a:extLst>
            </p:cNvPr>
            <p:cNvSpPr>
              <a:spLocks noChangeArrowheads="1"/>
            </p:cNvSpPr>
            <p:nvPr/>
          </p:nvSpPr>
          <p:spPr bwMode="auto">
            <a:xfrm>
              <a:off x="982663" y="1601788"/>
              <a:ext cx="2990850" cy="4525962"/>
            </a:xfrm>
            <a:prstGeom prst="round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s-PA" altLang="es-PA"/>
            </a:p>
          </p:txBody>
        </p:sp>
        <p:sp>
          <p:nvSpPr>
            <p:cNvPr id="6" name="object 6">
              <a:extLst>
                <a:ext uri="{FF2B5EF4-FFF2-40B4-BE49-F238E27FC236}">
                  <a16:creationId xmlns:a16="http://schemas.microsoft.com/office/drawing/2014/main" id="{4C3D4D7E-C149-4273-98EA-66272312F1F0}"/>
                </a:ext>
              </a:extLst>
            </p:cNvPr>
            <p:cNvSpPr txBox="1"/>
            <p:nvPr/>
          </p:nvSpPr>
          <p:spPr>
            <a:xfrm>
              <a:off x="3721099" y="6127750"/>
              <a:ext cx="252413" cy="163513"/>
            </a:xfrm>
            <a:prstGeom prst="rect">
              <a:avLst/>
            </a:prstGeom>
          </p:spPr>
          <p:txBody>
            <a:bodyPr lIns="0" tIns="0" rIns="0" bIns="0">
              <a:spAutoFit/>
            </a:bodyPr>
            <a:lstStyle/>
            <a:p>
              <a:pPr marL="12700" eaLnBrk="1" fontAlgn="auto" hangingPunct="1">
                <a:spcBef>
                  <a:spcPts val="0"/>
                </a:spcBef>
                <a:spcAft>
                  <a:spcPts val="0"/>
                </a:spcAft>
                <a:defRPr/>
              </a:pPr>
              <a:r>
                <a:rPr sz="1000" dirty="0">
                  <a:latin typeface="Arial"/>
                  <a:cs typeface="Arial"/>
                </a:rPr>
                <a:t>(</a:t>
              </a:r>
              <a:r>
                <a:rPr sz="1000" spc="-10" dirty="0">
                  <a:latin typeface="Arial"/>
                  <a:cs typeface="Arial"/>
                </a:rPr>
                <a:t>3</a:t>
              </a:r>
              <a:r>
                <a:rPr sz="1000" dirty="0">
                  <a:latin typeface="Arial"/>
                  <a:cs typeface="Arial"/>
                </a:rPr>
                <a:t>0)</a:t>
              </a:r>
            </a:p>
          </p:txBody>
        </p:sp>
      </p:grpSp>
    </p:spTree>
    <p:extLst>
      <p:ext uri="{BB962C8B-B14F-4D97-AF65-F5344CB8AC3E}">
        <p14:creationId xmlns:p14="http://schemas.microsoft.com/office/powerpoint/2010/main" val="154075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11F02358-71F9-41B6-BFAD-7655621290B5}"/>
              </a:ext>
            </a:extLst>
          </p:cNvPr>
          <p:cNvSpPr txBox="1">
            <a:spLocks/>
          </p:cNvSpPr>
          <p:nvPr/>
        </p:nvSpPr>
        <p:spPr>
          <a:xfrm>
            <a:off x="0" y="726114"/>
            <a:ext cx="8299615" cy="923650"/>
          </a:xfrm>
          <a:prstGeom prst="rect">
            <a:avLst/>
          </a:prstGeom>
        </p:spPr>
        <p:txBody>
          <a:bodyPr tIns="213360"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73050">
              <a:spcBef>
                <a:spcPts val="0"/>
              </a:spcBef>
              <a:defRPr/>
            </a:pPr>
            <a:r>
              <a:rPr lang="es-419" b="1" dirty="0">
                <a:solidFill>
                  <a:schemeClr val="accent1">
                    <a:lumMod val="50000"/>
                  </a:schemeClr>
                </a:solidFill>
                <a:latin typeface="Avenir" panose="020B0503020203020204" pitchFamily="34" charset="0"/>
              </a:rPr>
              <a:t>Los Caminos hacia la</a:t>
            </a:r>
            <a:r>
              <a:rPr lang="es-419" b="1" spc="-85" dirty="0">
                <a:solidFill>
                  <a:schemeClr val="accent1">
                    <a:lumMod val="50000"/>
                  </a:schemeClr>
                </a:solidFill>
                <a:latin typeface="Avenir" panose="020B0503020203020204" pitchFamily="34" charset="0"/>
              </a:rPr>
              <a:t> </a:t>
            </a:r>
            <a:r>
              <a:rPr lang="es-419" b="1" dirty="0">
                <a:solidFill>
                  <a:schemeClr val="accent1">
                    <a:lumMod val="50000"/>
                  </a:schemeClr>
                </a:solidFill>
                <a:latin typeface="Avenir" panose="020B0503020203020204" pitchFamily="34" charset="0"/>
              </a:rPr>
              <a:t>libertad</a:t>
            </a:r>
          </a:p>
        </p:txBody>
      </p:sp>
      <p:sp>
        <p:nvSpPr>
          <p:cNvPr id="4" name="object 5">
            <a:extLst>
              <a:ext uri="{FF2B5EF4-FFF2-40B4-BE49-F238E27FC236}">
                <a16:creationId xmlns:a16="http://schemas.microsoft.com/office/drawing/2014/main" id="{8ED6B564-5128-4334-9F25-42D36FBB0268}"/>
              </a:ext>
            </a:extLst>
          </p:cNvPr>
          <p:cNvSpPr txBox="1">
            <a:spLocks noChangeArrowheads="1"/>
          </p:cNvSpPr>
          <p:nvPr/>
        </p:nvSpPr>
        <p:spPr bwMode="auto">
          <a:xfrm>
            <a:off x="1606413" y="4659040"/>
            <a:ext cx="8979174" cy="203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algn="just" eaLnBrk="1" hangingPunct="1">
              <a:spcBef>
                <a:spcPct val="0"/>
              </a:spcBef>
            </a:pPr>
            <a:r>
              <a:rPr lang="es-PA" altLang="es-PA" sz="2000" b="1" dirty="0">
                <a:latin typeface="Avenir" panose="020B0503020203020204" pitchFamily="34" charset="0"/>
              </a:rPr>
              <a:t>Esteban Montejo:</a:t>
            </a:r>
          </a:p>
          <a:p>
            <a:pPr algn="just" eaLnBrk="1" hangingPunct="1">
              <a:lnSpc>
                <a:spcPct val="90000"/>
              </a:lnSpc>
              <a:spcBef>
                <a:spcPts val="475"/>
              </a:spcBef>
            </a:pPr>
            <a:r>
              <a:rPr lang="es-PA" altLang="es-PA" sz="2000" dirty="0">
                <a:latin typeface="Avenir" panose="020B0503020203020204" pitchFamily="34" charset="0"/>
              </a:rPr>
              <a:t>   “</a:t>
            </a:r>
            <a:r>
              <a:rPr lang="es-PA" altLang="es-PA" sz="2000" i="1" dirty="0">
                <a:latin typeface="Avenir" panose="020B0503020203020204" pitchFamily="34" charset="0"/>
              </a:rPr>
              <a:t>Yo me acostumbre a vivir entre los árboles del bosque. Toda la vida  me ha gustado el bosque, pero cuando terminó la esclavitud, dejé  de ser fugitivo. Me di cuenta por la forma en que la gente gritaba y  aclamaba que la esclavitud había terminado, y por eso salí del  bosque. Gritaban “ya somos libres”, pero no me uní a ellos, pues  pensé que todo podría ser mentira</a:t>
            </a:r>
            <a:r>
              <a:rPr lang="es-PA" altLang="es-PA" sz="2000" dirty="0">
                <a:latin typeface="Avenir" panose="020B0503020203020204" pitchFamily="34" charset="0"/>
              </a:rPr>
              <a:t>” (p.55).</a:t>
            </a:r>
          </a:p>
        </p:txBody>
      </p:sp>
      <p:grpSp>
        <p:nvGrpSpPr>
          <p:cNvPr id="6" name="Grupo 5">
            <a:extLst>
              <a:ext uri="{FF2B5EF4-FFF2-40B4-BE49-F238E27FC236}">
                <a16:creationId xmlns:a16="http://schemas.microsoft.com/office/drawing/2014/main" id="{EB06CC86-6343-4F24-9566-FD63D87C7939}"/>
              </a:ext>
            </a:extLst>
          </p:cNvPr>
          <p:cNvGrpSpPr/>
          <p:nvPr/>
        </p:nvGrpSpPr>
        <p:grpSpPr>
          <a:xfrm>
            <a:off x="4031487" y="1895806"/>
            <a:ext cx="4129025" cy="2671080"/>
            <a:chOff x="3864302" y="1916384"/>
            <a:chExt cx="4129025" cy="2671080"/>
          </a:xfrm>
        </p:grpSpPr>
        <p:sp>
          <p:nvSpPr>
            <p:cNvPr id="3" name="object 3">
              <a:extLst>
                <a:ext uri="{FF2B5EF4-FFF2-40B4-BE49-F238E27FC236}">
                  <a16:creationId xmlns:a16="http://schemas.microsoft.com/office/drawing/2014/main" id="{7937F58D-75B6-4C96-99DF-D3C5CD3B8DED}"/>
                </a:ext>
              </a:extLst>
            </p:cNvPr>
            <p:cNvSpPr>
              <a:spLocks noChangeArrowheads="1"/>
            </p:cNvSpPr>
            <p:nvPr/>
          </p:nvSpPr>
          <p:spPr bwMode="auto">
            <a:xfrm>
              <a:off x="3864302" y="1916384"/>
              <a:ext cx="3986925" cy="2517192"/>
            </a:xfrm>
            <a:prstGeom prst="round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s-PA" altLang="es-PA"/>
            </a:p>
          </p:txBody>
        </p:sp>
        <p:sp>
          <p:nvSpPr>
            <p:cNvPr id="5" name="object 6">
              <a:extLst>
                <a:ext uri="{FF2B5EF4-FFF2-40B4-BE49-F238E27FC236}">
                  <a16:creationId xmlns:a16="http://schemas.microsoft.com/office/drawing/2014/main" id="{50975747-D680-4BD3-BC9D-AF9AC8540592}"/>
                </a:ext>
              </a:extLst>
            </p:cNvPr>
            <p:cNvSpPr txBox="1"/>
            <p:nvPr/>
          </p:nvSpPr>
          <p:spPr>
            <a:xfrm>
              <a:off x="7709126" y="4433576"/>
              <a:ext cx="284201" cy="153888"/>
            </a:xfrm>
            <a:prstGeom prst="rect">
              <a:avLst/>
            </a:prstGeom>
          </p:spPr>
          <p:txBody>
            <a:bodyPr lIns="0" tIns="0" rIns="0" bIns="0">
              <a:spAutoFit/>
            </a:bodyPr>
            <a:lstStyle/>
            <a:p>
              <a:pPr marL="12700" eaLnBrk="1" fontAlgn="auto" hangingPunct="1">
                <a:spcBef>
                  <a:spcPts val="0"/>
                </a:spcBef>
                <a:spcAft>
                  <a:spcPts val="0"/>
                </a:spcAft>
                <a:defRPr/>
              </a:pPr>
              <a:r>
                <a:rPr sz="1000" dirty="0">
                  <a:latin typeface="Arial"/>
                  <a:cs typeface="Arial"/>
                </a:rPr>
                <a:t>(</a:t>
              </a:r>
              <a:r>
                <a:rPr sz="1000" spc="-10" dirty="0">
                  <a:latin typeface="Arial"/>
                  <a:cs typeface="Arial"/>
                </a:rPr>
                <a:t>3</a:t>
              </a:r>
              <a:r>
                <a:rPr lang="es-MX" sz="1000" spc="-10" dirty="0">
                  <a:latin typeface="Arial"/>
                  <a:cs typeface="Arial"/>
                </a:rPr>
                <a:t>1</a:t>
              </a:r>
              <a:r>
                <a:rPr sz="1000" dirty="0">
                  <a:latin typeface="Arial"/>
                  <a:cs typeface="Arial"/>
                </a:rPr>
                <a:t>)</a:t>
              </a:r>
            </a:p>
          </p:txBody>
        </p:sp>
      </p:grpSp>
    </p:spTree>
    <p:extLst>
      <p:ext uri="{BB962C8B-B14F-4D97-AF65-F5344CB8AC3E}">
        <p14:creationId xmlns:p14="http://schemas.microsoft.com/office/powerpoint/2010/main" val="3984772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13A7D9D-08AE-4BBF-9AF4-789414EC4849}"/>
              </a:ext>
            </a:extLst>
          </p:cNvPr>
          <p:cNvSpPr txBox="1">
            <a:spLocks/>
          </p:cNvSpPr>
          <p:nvPr/>
        </p:nvSpPr>
        <p:spPr>
          <a:xfrm>
            <a:off x="73573" y="806064"/>
            <a:ext cx="8612188" cy="958790"/>
          </a:xfrm>
          <a:prstGeom prst="rect">
            <a:avLst/>
          </a:prstGeom>
        </p:spPr>
        <p:txBody>
          <a:bodyPr tIns="213360"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62965">
              <a:spcBef>
                <a:spcPts val="0"/>
              </a:spcBef>
              <a:defRPr/>
            </a:pPr>
            <a:r>
              <a:rPr lang="es-419" b="1" dirty="0">
                <a:solidFill>
                  <a:schemeClr val="accent1">
                    <a:lumMod val="50000"/>
                  </a:schemeClr>
                </a:solidFill>
                <a:latin typeface="Avenir" panose="020B0503020203020204" pitchFamily="34" charset="0"/>
              </a:rPr>
              <a:t>Los caminos hacia la</a:t>
            </a:r>
            <a:r>
              <a:rPr lang="es-419" b="1" spc="-85" dirty="0">
                <a:solidFill>
                  <a:schemeClr val="accent1">
                    <a:lumMod val="50000"/>
                  </a:schemeClr>
                </a:solidFill>
                <a:latin typeface="Avenir" panose="020B0503020203020204" pitchFamily="34" charset="0"/>
              </a:rPr>
              <a:t> </a:t>
            </a:r>
            <a:r>
              <a:rPr lang="es-419" b="1" dirty="0">
                <a:solidFill>
                  <a:schemeClr val="accent1">
                    <a:lumMod val="50000"/>
                  </a:schemeClr>
                </a:solidFill>
                <a:latin typeface="Avenir" panose="020B0503020203020204" pitchFamily="34" charset="0"/>
              </a:rPr>
              <a:t>libertad</a:t>
            </a:r>
          </a:p>
        </p:txBody>
      </p:sp>
      <p:sp>
        <p:nvSpPr>
          <p:cNvPr id="3" name="object 5">
            <a:extLst>
              <a:ext uri="{FF2B5EF4-FFF2-40B4-BE49-F238E27FC236}">
                <a16:creationId xmlns:a16="http://schemas.microsoft.com/office/drawing/2014/main" id="{D80CEA68-74B7-4B27-8487-48953C2E0998}"/>
              </a:ext>
            </a:extLst>
          </p:cNvPr>
          <p:cNvSpPr txBox="1">
            <a:spLocks noChangeArrowheads="1"/>
          </p:cNvSpPr>
          <p:nvPr/>
        </p:nvSpPr>
        <p:spPr bwMode="auto">
          <a:xfrm>
            <a:off x="1001220" y="2171337"/>
            <a:ext cx="6240408" cy="1661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4013" indent="-341313">
              <a:spcBef>
                <a:spcPct val="20000"/>
              </a:spcBef>
              <a:tabLst>
                <a:tab pos="354013" algn="l"/>
                <a:tab pos="355600" algn="l"/>
              </a:tabLst>
              <a:defRPr>
                <a:solidFill>
                  <a:schemeClr val="tx1"/>
                </a:solidFill>
                <a:latin typeface="Calibri" panose="020F0502020204030204" pitchFamily="34" charset="0"/>
              </a:defRPr>
            </a:lvl1pPr>
            <a:lvl2pPr marL="742950" indent="-285750">
              <a:spcBef>
                <a:spcPct val="20000"/>
              </a:spcBef>
              <a:tabLst>
                <a:tab pos="354013" algn="l"/>
                <a:tab pos="355600" algn="l"/>
              </a:tabLst>
              <a:defRPr>
                <a:solidFill>
                  <a:schemeClr val="tx1"/>
                </a:solidFill>
                <a:latin typeface="Calibri" panose="020F0502020204030204" pitchFamily="34" charset="0"/>
              </a:defRPr>
            </a:lvl2pPr>
            <a:lvl3pPr marL="1143000" indent="-228600">
              <a:spcBef>
                <a:spcPct val="20000"/>
              </a:spcBef>
              <a:tabLst>
                <a:tab pos="354013" algn="l"/>
                <a:tab pos="355600" algn="l"/>
              </a:tabLst>
              <a:defRPr>
                <a:solidFill>
                  <a:schemeClr val="tx1"/>
                </a:solidFill>
                <a:latin typeface="Calibri" panose="020F0502020204030204" pitchFamily="34" charset="0"/>
              </a:defRPr>
            </a:lvl3pPr>
            <a:lvl4pPr marL="1600200" indent="-228600">
              <a:spcBef>
                <a:spcPct val="20000"/>
              </a:spcBef>
              <a:tabLst>
                <a:tab pos="354013" algn="l"/>
                <a:tab pos="355600" algn="l"/>
              </a:tabLst>
              <a:defRPr>
                <a:solidFill>
                  <a:schemeClr val="tx1"/>
                </a:solidFill>
                <a:latin typeface="Calibri" panose="020F0502020204030204" pitchFamily="34" charset="0"/>
              </a:defRPr>
            </a:lvl4pPr>
            <a:lvl5pPr marL="2057400" indent="-228600">
              <a:spcBef>
                <a:spcPct val="20000"/>
              </a:spcBef>
              <a:tabLst>
                <a:tab pos="354013" algn="l"/>
                <a:tab pos="3556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tabLst>
                <a:tab pos="354013" algn="l"/>
                <a:tab pos="3556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tabLst>
                <a:tab pos="354013" algn="l"/>
                <a:tab pos="3556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tabLst>
                <a:tab pos="354013" algn="l"/>
                <a:tab pos="3556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tabLst>
                <a:tab pos="354013" algn="l"/>
                <a:tab pos="355600" algn="l"/>
              </a:tabLst>
              <a:defRPr>
                <a:solidFill>
                  <a:schemeClr val="tx1"/>
                </a:solidFill>
                <a:latin typeface="Calibri" panose="020F0502020204030204" pitchFamily="34" charset="0"/>
              </a:defRPr>
            </a:lvl9pPr>
          </a:lstStyle>
          <a:p>
            <a:pPr algn="just" eaLnBrk="1" hangingPunct="1">
              <a:spcBef>
                <a:spcPct val="0"/>
              </a:spcBef>
              <a:buClr>
                <a:srgbClr val="010000"/>
              </a:buClr>
              <a:buFontTx/>
              <a:buChar char="•"/>
            </a:pPr>
            <a:r>
              <a:rPr lang="es-PA" altLang="es-PA" sz="2000" b="1" dirty="0">
                <a:latin typeface="Avenir" panose="020B0503020203020204" pitchFamily="34" charset="0"/>
              </a:rPr>
              <a:t>Juan Francisco Manzano:</a:t>
            </a:r>
          </a:p>
          <a:p>
            <a:pPr marL="0" indent="12700" algn="just" eaLnBrk="1" hangingPunct="1">
              <a:lnSpc>
                <a:spcPct val="110000"/>
              </a:lnSpc>
              <a:spcBef>
                <a:spcPct val="0"/>
              </a:spcBef>
              <a:tabLst>
                <a:tab pos="355600" algn="l"/>
              </a:tabLst>
            </a:pPr>
            <a:r>
              <a:rPr lang="es-PA" altLang="es-PA" sz="2000" dirty="0">
                <a:latin typeface="Avenir" panose="020B0503020203020204" pitchFamily="34" charset="0"/>
              </a:rPr>
              <a:t>Cuando pienso en el camino recorrido, desde mi niñez hasta hoy, tiemblo y evito pensar en ello.</a:t>
            </a:r>
          </a:p>
          <a:p>
            <a:pPr marL="0" indent="12700" algn="just" eaLnBrk="1" hangingPunct="1">
              <a:lnSpc>
                <a:spcPct val="110000"/>
              </a:lnSpc>
              <a:spcBef>
                <a:spcPct val="0"/>
              </a:spcBef>
              <a:tabLst>
                <a:tab pos="355600" algn="l"/>
              </a:tabLst>
            </a:pPr>
            <a:endParaRPr lang="es-PA" altLang="es-PA" sz="2000" dirty="0">
              <a:latin typeface="Avenir" panose="020B0503020203020204" pitchFamily="34" charset="0"/>
            </a:endParaRPr>
          </a:p>
          <a:p>
            <a:pPr algn="just" eaLnBrk="1" hangingPunct="1">
              <a:lnSpc>
                <a:spcPts val="2638"/>
              </a:lnSpc>
              <a:spcBef>
                <a:spcPts val="125"/>
              </a:spcBef>
            </a:pPr>
            <a:r>
              <a:rPr lang="es-PA" altLang="es-PA" sz="2000" dirty="0">
                <a:latin typeface="Avenir" panose="020B0503020203020204" pitchFamily="34" charset="0"/>
              </a:rPr>
              <a:t>El recuerdo es como un desfile de terrores.  (p.56).</a:t>
            </a:r>
          </a:p>
        </p:txBody>
      </p:sp>
      <p:sp>
        <p:nvSpPr>
          <p:cNvPr id="4" name="object 6">
            <a:extLst>
              <a:ext uri="{FF2B5EF4-FFF2-40B4-BE49-F238E27FC236}">
                <a16:creationId xmlns:a16="http://schemas.microsoft.com/office/drawing/2014/main" id="{26D49B90-5BB1-4B14-8BA8-B8EA6017FC5B}"/>
              </a:ext>
            </a:extLst>
          </p:cNvPr>
          <p:cNvSpPr txBox="1">
            <a:spLocks noChangeArrowheads="1"/>
          </p:cNvSpPr>
          <p:nvPr/>
        </p:nvSpPr>
        <p:spPr bwMode="auto">
          <a:xfrm>
            <a:off x="1001220" y="4281664"/>
            <a:ext cx="6156325"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indent="-342900" algn="just" eaLnBrk="1" hangingPunct="1">
              <a:spcBef>
                <a:spcPct val="0"/>
              </a:spcBef>
              <a:buFont typeface="Arial" panose="020B0604020202020204" pitchFamily="34" charset="0"/>
              <a:buChar char="•"/>
            </a:pPr>
            <a:r>
              <a:rPr lang="es-PA" altLang="es-PA" sz="2000" b="1" dirty="0" err="1">
                <a:latin typeface="Avenir" panose="020B0503020203020204" pitchFamily="34" charset="0"/>
              </a:rPr>
              <a:t>Jonas</a:t>
            </a:r>
            <a:r>
              <a:rPr lang="es-PA" altLang="es-PA" sz="2000" b="1" dirty="0">
                <a:latin typeface="Avenir" panose="020B0503020203020204" pitchFamily="34" charset="0"/>
              </a:rPr>
              <a:t> Bath.</a:t>
            </a:r>
          </a:p>
          <a:p>
            <a:pPr algn="just" eaLnBrk="1" hangingPunct="1">
              <a:spcBef>
                <a:spcPct val="0"/>
              </a:spcBef>
            </a:pPr>
            <a:r>
              <a:rPr lang="es-PA" altLang="es-PA" sz="2000" dirty="0">
                <a:latin typeface="Avenir" panose="020B0503020203020204" pitchFamily="34" charset="0"/>
              </a:rPr>
              <a:t>El movimiento de retorno a África, 1824.</a:t>
            </a:r>
          </a:p>
          <a:p>
            <a:pPr algn="just" eaLnBrk="1" hangingPunct="1">
              <a:spcBef>
                <a:spcPct val="0"/>
              </a:spcBef>
            </a:pPr>
            <a:r>
              <a:rPr lang="es-PA" altLang="es-PA" sz="2000" dirty="0">
                <a:latin typeface="Avenir" panose="020B0503020203020204" pitchFamily="34" charset="0"/>
              </a:rPr>
              <a:t>Los Mandingas esclavizados en Trinidad formaron una sociedad para promover la solidaridad islámica, financiar la </a:t>
            </a:r>
            <a:r>
              <a:rPr lang="es-PA" altLang="es-PA" sz="2000" dirty="0" err="1">
                <a:latin typeface="Avenir" panose="020B0503020203020204" pitchFamily="34" charset="0"/>
              </a:rPr>
              <a:t>autocompra</a:t>
            </a:r>
            <a:r>
              <a:rPr lang="es-PA" altLang="es-PA" sz="2000" dirty="0">
                <a:latin typeface="Avenir" panose="020B0503020203020204" pitchFamily="34" charset="0"/>
              </a:rPr>
              <a:t> y planear su  regreso a África.</a:t>
            </a:r>
          </a:p>
        </p:txBody>
      </p:sp>
      <p:grpSp>
        <p:nvGrpSpPr>
          <p:cNvPr id="5" name="Grupo 4">
            <a:extLst>
              <a:ext uri="{FF2B5EF4-FFF2-40B4-BE49-F238E27FC236}">
                <a16:creationId xmlns:a16="http://schemas.microsoft.com/office/drawing/2014/main" id="{38738723-EBE4-41BA-8E4B-F58E6CD7BA9E}"/>
              </a:ext>
            </a:extLst>
          </p:cNvPr>
          <p:cNvGrpSpPr/>
          <p:nvPr/>
        </p:nvGrpSpPr>
        <p:grpSpPr>
          <a:xfrm>
            <a:off x="8404289" y="2014561"/>
            <a:ext cx="3238436" cy="4037375"/>
            <a:chOff x="5868988" y="1485900"/>
            <a:chExt cx="3238436" cy="4037375"/>
          </a:xfrm>
        </p:grpSpPr>
        <p:sp>
          <p:nvSpPr>
            <p:cNvPr id="6" name="object 3">
              <a:extLst>
                <a:ext uri="{FF2B5EF4-FFF2-40B4-BE49-F238E27FC236}">
                  <a16:creationId xmlns:a16="http://schemas.microsoft.com/office/drawing/2014/main" id="{7BF04A04-1393-427B-8FFD-274C60E71877}"/>
                </a:ext>
              </a:extLst>
            </p:cNvPr>
            <p:cNvSpPr>
              <a:spLocks noChangeArrowheads="1"/>
            </p:cNvSpPr>
            <p:nvPr/>
          </p:nvSpPr>
          <p:spPr bwMode="auto">
            <a:xfrm>
              <a:off x="5868988" y="1485900"/>
              <a:ext cx="3096336" cy="3960431"/>
            </a:xfrm>
            <a:prstGeom prst="round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s-PA" altLang="es-PA" dirty="0"/>
            </a:p>
          </p:txBody>
        </p:sp>
        <p:sp>
          <p:nvSpPr>
            <p:cNvPr id="7" name="object 6">
              <a:extLst>
                <a:ext uri="{FF2B5EF4-FFF2-40B4-BE49-F238E27FC236}">
                  <a16:creationId xmlns:a16="http://schemas.microsoft.com/office/drawing/2014/main" id="{B3281DF1-337D-4293-A94A-B8A0E2F72123}"/>
                </a:ext>
              </a:extLst>
            </p:cNvPr>
            <p:cNvSpPr txBox="1"/>
            <p:nvPr/>
          </p:nvSpPr>
          <p:spPr>
            <a:xfrm>
              <a:off x="8823223" y="5369387"/>
              <a:ext cx="284201" cy="153888"/>
            </a:xfrm>
            <a:prstGeom prst="rect">
              <a:avLst/>
            </a:prstGeom>
          </p:spPr>
          <p:txBody>
            <a:bodyPr lIns="0" tIns="0" rIns="0" bIns="0">
              <a:spAutoFit/>
            </a:bodyPr>
            <a:lstStyle/>
            <a:p>
              <a:pPr marL="12700" eaLnBrk="1" fontAlgn="auto" hangingPunct="1">
                <a:spcBef>
                  <a:spcPts val="0"/>
                </a:spcBef>
                <a:spcAft>
                  <a:spcPts val="0"/>
                </a:spcAft>
                <a:defRPr/>
              </a:pPr>
              <a:r>
                <a:rPr sz="1000" dirty="0">
                  <a:latin typeface="Arial"/>
                  <a:cs typeface="Arial"/>
                </a:rPr>
                <a:t>(</a:t>
              </a:r>
              <a:r>
                <a:rPr sz="1000" spc="-10" dirty="0">
                  <a:latin typeface="Arial"/>
                  <a:cs typeface="Arial"/>
                </a:rPr>
                <a:t>3</a:t>
              </a:r>
              <a:r>
                <a:rPr lang="es-MX" sz="1000" spc="-10" dirty="0">
                  <a:latin typeface="Arial"/>
                  <a:cs typeface="Arial"/>
                </a:rPr>
                <a:t>2</a:t>
              </a:r>
              <a:r>
                <a:rPr sz="1000" dirty="0">
                  <a:latin typeface="Arial"/>
                  <a:cs typeface="Arial"/>
                </a:rPr>
                <a:t>)</a:t>
              </a:r>
            </a:p>
          </p:txBody>
        </p:sp>
      </p:grpSp>
    </p:spTree>
    <p:extLst>
      <p:ext uri="{BB962C8B-B14F-4D97-AF65-F5344CB8AC3E}">
        <p14:creationId xmlns:p14="http://schemas.microsoft.com/office/powerpoint/2010/main" val="656612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EF5002D-C807-44A7-875F-D19B46FB1EF8}"/>
              </a:ext>
            </a:extLst>
          </p:cNvPr>
          <p:cNvSpPr txBox="1">
            <a:spLocks/>
          </p:cNvSpPr>
          <p:nvPr/>
        </p:nvSpPr>
        <p:spPr>
          <a:xfrm>
            <a:off x="1463182" y="379632"/>
            <a:ext cx="9265635" cy="1018244"/>
          </a:xfrm>
          <a:prstGeom prst="rect">
            <a:avLst/>
          </a:prstGeom>
        </p:spPr>
        <p:txBody>
          <a:bodyPr tIns="213360"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62965">
              <a:spcBef>
                <a:spcPts val="0"/>
              </a:spcBef>
              <a:defRPr/>
            </a:pPr>
            <a:r>
              <a:rPr lang="es-419" b="1" dirty="0">
                <a:solidFill>
                  <a:schemeClr val="accent1">
                    <a:lumMod val="50000"/>
                  </a:schemeClr>
                </a:solidFill>
                <a:latin typeface="Avenir" panose="020B0503020203020204" pitchFamily="34" charset="0"/>
              </a:rPr>
              <a:t>Los caminos hacia la</a:t>
            </a:r>
            <a:r>
              <a:rPr lang="es-419" b="1" spc="-85" dirty="0">
                <a:solidFill>
                  <a:schemeClr val="accent1">
                    <a:lumMod val="50000"/>
                  </a:schemeClr>
                </a:solidFill>
                <a:latin typeface="Avenir" panose="020B0503020203020204" pitchFamily="34" charset="0"/>
              </a:rPr>
              <a:t> </a:t>
            </a:r>
            <a:r>
              <a:rPr lang="es-419" b="1" dirty="0">
                <a:solidFill>
                  <a:schemeClr val="accent1">
                    <a:lumMod val="50000"/>
                  </a:schemeClr>
                </a:solidFill>
                <a:latin typeface="Avenir" panose="020B0503020203020204" pitchFamily="34" charset="0"/>
              </a:rPr>
              <a:t>libertad</a:t>
            </a:r>
          </a:p>
        </p:txBody>
      </p:sp>
      <p:sp>
        <p:nvSpPr>
          <p:cNvPr id="3" name="object 3">
            <a:extLst>
              <a:ext uri="{FF2B5EF4-FFF2-40B4-BE49-F238E27FC236}">
                <a16:creationId xmlns:a16="http://schemas.microsoft.com/office/drawing/2014/main" id="{DFCCCE6A-E85A-472C-8982-F2C15D197720}"/>
              </a:ext>
            </a:extLst>
          </p:cNvPr>
          <p:cNvSpPr txBox="1">
            <a:spLocks noChangeArrowheads="1"/>
          </p:cNvSpPr>
          <p:nvPr/>
        </p:nvSpPr>
        <p:spPr bwMode="auto">
          <a:xfrm>
            <a:off x="538162" y="1520114"/>
            <a:ext cx="11338527" cy="3898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algn="just" eaLnBrk="1" hangingPunct="1">
              <a:spcBef>
                <a:spcPct val="0"/>
              </a:spcBef>
            </a:pPr>
            <a:r>
              <a:rPr lang="es-PA" altLang="es-PA" sz="2400" b="1" dirty="0" err="1">
                <a:latin typeface="Avenir" panose="020B0503020203020204" pitchFamily="34" charset="0"/>
              </a:rPr>
              <a:t>Bussa</a:t>
            </a:r>
            <a:endParaRPr lang="es-PA" altLang="es-PA" sz="2400" b="1" dirty="0">
              <a:latin typeface="Avenir" panose="020B0503020203020204" pitchFamily="34" charset="0"/>
            </a:endParaRPr>
          </a:p>
          <a:p>
            <a:pPr algn="just" eaLnBrk="1" hangingPunct="1">
              <a:spcBef>
                <a:spcPts val="238"/>
              </a:spcBef>
            </a:pPr>
            <a:r>
              <a:rPr lang="es-PA" altLang="es-PA" sz="2000" dirty="0">
                <a:latin typeface="Avenir" panose="020B0503020203020204" pitchFamily="34" charset="0"/>
              </a:rPr>
              <a:t>El movimiento de retorno al Caribe:</a:t>
            </a:r>
          </a:p>
          <a:p>
            <a:pPr algn="just" eaLnBrk="1" hangingPunct="1">
              <a:spcBef>
                <a:spcPts val="25"/>
              </a:spcBef>
            </a:pPr>
            <a:endParaRPr lang="es-PA" altLang="es-PA" sz="2700" dirty="0">
              <a:latin typeface="Avenir" panose="020B0503020203020204" pitchFamily="34" charset="0"/>
              <a:cs typeface="Times New Roman" panose="02020603050405020304" pitchFamily="18" charset="0"/>
            </a:endParaRPr>
          </a:p>
          <a:p>
            <a:pPr marL="355600" indent="-342900" algn="just" eaLnBrk="1" hangingPunct="1">
              <a:lnSpc>
                <a:spcPts val="2175"/>
              </a:lnSpc>
              <a:spcBef>
                <a:spcPct val="0"/>
              </a:spcBef>
              <a:buClr>
                <a:srgbClr val="010000"/>
              </a:buClr>
              <a:buFont typeface="Arial" panose="020B0604020202020204" pitchFamily="34" charset="0"/>
              <a:buChar char="•"/>
            </a:pPr>
            <a:r>
              <a:rPr lang="es-PA" altLang="es-PA" sz="2000" dirty="0">
                <a:latin typeface="Avenir" panose="020B0503020203020204" pitchFamily="34" charset="0"/>
              </a:rPr>
              <a:t>En 1816, después de la derrota de la rebelión en Barbados, se  enjuició a grupo de 123 rebeldes culpables de insurrección.</a:t>
            </a:r>
          </a:p>
          <a:p>
            <a:pPr marL="469900" indent="-457200" algn="just" eaLnBrk="1" hangingPunct="1">
              <a:spcBef>
                <a:spcPts val="25"/>
              </a:spcBef>
              <a:buClr>
                <a:srgbClr val="010000"/>
              </a:buClr>
              <a:buFont typeface="Arial" panose="020B0604020202020204" pitchFamily="34" charset="0"/>
              <a:buChar char="•"/>
            </a:pPr>
            <a:endParaRPr lang="es-PA" altLang="es-PA" sz="2600" dirty="0">
              <a:latin typeface="Avenir" panose="020B0503020203020204" pitchFamily="34" charset="0"/>
              <a:cs typeface="Times New Roman" panose="02020603050405020304" pitchFamily="18" charset="0"/>
            </a:endParaRPr>
          </a:p>
          <a:p>
            <a:pPr marL="355600" indent="-342900" algn="just" eaLnBrk="1" hangingPunct="1">
              <a:lnSpc>
                <a:spcPct val="90000"/>
              </a:lnSpc>
              <a:spcBef>
                <a:spcPct val="0"/>
              </a:spcBef>
              <a:buClr>
                <a:srgbClr val="010000"/>
              </a:buClr>
              <a:buFont typeface="Arial" panose="020B0604020202020204" pitchFamily="34" charset="0"/>
              <a:buChar char="•"/>
            </a:pPr>
            <a:r>
              <a:rPr lang="es-PA" altLang="es-PA" sz="2000" dirty="0">
                <a:latin typeface="Avenir" panose="020B0503020203020204" pitchFamily="34" charset="0"/>
              </a:rPr>
              <a:t>La sentencia fue de ser transportados a África en calidad de  convictos. Los rebeldes eran criollos (nacidos en el Caribe), pues  para 1816 el número de personas nacidas en África de era de  menos del 5% de toda la población negra.</a:t>
            </a:r>
          </a:p>
          <a:p>
            <a:pPr marL="469900" indent="-457200" algn="just" eaLnBrk="1" hangingPunct="1">
              <a:spcBef>
                <a:spcPts val="25"/>
              </a:spcBef>
              <a:buClr>
                <a:srgbClr val="010000"/>
              </a:buClr>
              <a:buFont typeface="Arial" panose="020B0604020202020204" pitchFamily="34" charset="0"/>
              <a:buChar char="•"/>
            </a:pPr>
            <a:endParaRPr lang="es-PA" altLang="es-PA" sz="2700" dirty="0">
              <a:latin typeface="Avenir" panose="020B0503020203020204" pitchFamily="34" charset="0"/>
              <a:cs typeface="Times New Roman" panose="02020603050405020304" pitchFamily="18" charset="0"/>
            </a:endParaRPr>
          </a:p>
          <a:p>
            <a:pPr marL="355600" indent="-342900" algn="just" eaLnBrk="1" hangingPunct="1">
              <a:lnSpc>
                <a:spcPts val="2175"/>
              </a:lnSpc>
              <a:spcBef>
                <a:spcPct val="0"/>
              </a:spcBef>
              <a:buClr>
                <a:srgbClr val="010000"/>
              </a:buClr>
              <a:buFont typeface="Arial" panose="020B0604020202020204" pitchFamily="34" charset="0"/>
              <a:buChar char="•"/>
            </a:pPr>
            <a:r>
              <a:rPr lang="es-PA" altLang="es-PA" sz="2000" dirty="0">
                <a:latin typeface="Avenir" panose="020B0503020203020204" pitchFamily="34" charset="0"/>
              </a:rPr>
              <a:t>Con la abolición de la esclavitud en las colonias británicas los  exiliados en África solicitaron regresar a casa: Barbados.</a:t>
            </a:r>
          </a:p>
        </p:txBody>
      </p:sp>
    </p:spTree>
    <p:extLst>
      <p:ext uri="{BB962C8B-B14F-4D97-AF65-F5344CB8AC3E}">
        <p14:creationId xmlns:p14="http://schemas.microsoft.com/office/powerpoint/2010/main" val="3413100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552504A-6046-443D-BB68-87816226355E}"/>
              </a:ext>
            </a:extLst>
          </p:cNvPr>
          <p:cNvSpPr txBox="1">
            <a:spLocks/>
          </p:cNvSpPr>
          <p:nvPr/>
        </p:nvSpPr>
        <p:spPr>
          <a:xfrm>
            <a:off x="-1" y="271075"/>
            <a:ext cx="8881241" cy="981719"/>
          </a:xfrm>
          <a:prstGeom prst="rect">
            <a:avLst/>
          </a:prstGeom>
        </p:spPr>
        <p:txBody>
          <a:bodyPr tIns="213360"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62965">
              <a:spcBef>
                <a:spcPts val="0"/>
              </a:spcBef>
              <a:defRPr/>
            </a:pPr>
            <a:r>
              <a:rPr lang="es-419" b="1" dirty="0">
                <a:solidFill>
                  <a:schemeClr val="accent1">
                    <a:lumMod val="50000"/>
                  </a:schemeClr>
                </a:solidFill>
                <a:latin typeface="Avenir" panose="020B0503020203020204" pitchFamily="34" charset="0"/>
              </a:rPr>
              <a:t>Los caminos hacia la</a:t>
            </a:r>
            <a:r>
              <a:rPr lang="es-419" b="1" spc="-85" dirty="0">
                <a:solidFill>
                  <a:schemeClr val="accent1">
                    <a:lumMod val="50000"/>
                  </a:schemeClr>
                </a:solidFill>
                <a:latin typeface="Avenir" panose="020B0503020203020204" pitchFamily="34" charset="0"/>
              </a:rPr>
              <a:t> l</a:t>
            </a:r>
            <a:r>
              <a:rPr lang="es-419" b="1" dirty="0">
                <a:solidFill>
                  <a:schemeClr val="accent1">
                    <a:lumMod val="50000"/>
                  </a:schemeClr>
                </a:solidFill>
                <a:latin typeface="Avenir" panose="020B0503020203020204" pitchFamily="34" charset="0"/>
              </a:rPr>
              <a:t>ibertad</a:t>
            </a:r>
          </a:p>
        </p:txBody>
      </p:sp>
      <p:sp>
        <p:nvSpPr>
          <p:cNvPr id="3" name="object 3">
            <a:extLst>
              <a:ext uri="{FF2B5EF4-FFF2-40B4-BE49-F238E27FC236}">
                <a16:creationId xmlns:a16="http://schemas.microsoft.com/office/drawing/2014/main" id="{88026488-91E7-4891-B643-3AF5ACB5B5FF}"/>
              </a:ext>
            </a:extLst>
          </p:cNvPr>
          <p:cNvSpPr txBox="1">
            <a:spLocks noChangeArrowheads="1"/>
          </p:cNvSpPr>
          <p:nvPr/>
        </p:nvSpPr>
        <p:spPr bwMode="auto">
          <a:xfrm>
            <a:off x="6881648" y="4349537"/>
            <a:ext cx="3713853"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5600" indent="-25400">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0" indent="1588" algn="just" eaLnBrk="1" hangingPunct="1">
              <a:lnSpc>
                <a:spcPct val="80000"/>
              </a:lnSpc>
              <a:spcBef>
                <a:spcPct val="0"/>
              </a:spcBef>
            </a:pPr>
            <a:r>
              <a:rPr lang="es-PA" altLang="es-PA" sz="2000" dirty="0">
                <a:latin typeface="Avenir" panose="020B0503020203020204" pitchFamily="34" charset="0"/>
              </a:rPr>
              <a:t>En los centros urbanos, negros  esclavizados  fueron la columna vertebral de la vida cotidiana:</a:t>
            </a:r>
          </a:p>
          <a:p>
            <a:pPr marL="300038" indent="-300038" algn="just" eaLnBrk="1" hangingPunct="1">
              <a:spcBef>
                <a:spcPct val="0"/>
              </a:spcBef>
              <a:buClr>
                <a:srgbClr val="010000"/>
              </a:buClr>
              <a:buFont typeface="Arial" panose="020B0604020202020204" pitchFamily="34" charset="0"/>
              <a:buChar char="•"/>
            </a:pPr>
            <a:r>
              <a:rPr lang="es-PA" altLang="es-PA" sz="2000" dirty="0">
                <a:latin typeface="Avenir" panose="020B0503020203020204" pitchFamily="34" charset="0"/>
              </a:rPr>
              <a:t>Artesanos</a:t>
            </a:r>
          </a:p>
          <a:p>
            <a:pPr marL="300038" indent="-300038" algn="just" eaLnBrk="1" hangingPunct="1">
              <a:spcBef>
                <a:spcPct val="0"/>
              </a:spcBef>
              <a:buClr>
                <a:srgbClr val="010000"/>
              </a:buClr>
              <a:buFont typeface="Arial" panose="020B0604020202020204" pitchFamily="34" charset="0"/>
              <a:buChar char="•"/>
            </a:pPr>
            <a:r>
              <a:rPr lang="es-PA" altLang="es-PA" sz="2000" dirty="0">
                <a:latin typeface="Avenir" panose="020B0503020203020204" pitchFamily="34" charset="0"/>
              </a:rPr>
              <a:t>Cargadores de agua,</a:t>
            </a:r>
          </a:p>
          <a:p>
            <a:pPr marL="300038" indent="-300038" algn="just" eaLnBrk="1" hangingPunct="1">
              <a:spcBef>
                <a:spcPct val="0"/>
              </a:spcBef>
              <a:buClr>
                <a:srgbClr val="010000"/>
              </a:buClr>
              <a:buFont typeface="Arial" panose="020B0604020202020204" pitchFamily="34" charset="0"/>
              <a:buChar char="•"/>
            </a:pPr>
            <a:r>
              <a:rPr lang="es-PA" altLang="es-PA" sz="2000" dirty="0">
                <a:latin typeface="Avenir" panose="020B0503020203020204" pitchFamily="34" charset="0"/>
              </a:rPr>
              <a:t> Arrieros</a:t>
            </a:r>
          </a:p>
          <a:p>
            <a:pPr marL="300038" indent="-300038" algn="just" eaLnBrk="1" hangingPunct="1">
              <a:spcBef>
                <a:spcPct val="0"/>
              </a:spcBef>
              <a:buClr>
                <a:srgbClr val="010000"/>
              </a:buClr>
              <a:buFont typeface="Arial" panose="020B0604020202020204" pitchFamily="34" charset="0"/>
              <a:buChar char="•"/>
            </a:pPr>
            <a:r>
              <a:rPr lang="es-PA" altLang="es-PA" sz="2000" dirty="0">
                <a:latin typeface="Avenir" panose="020B0503020203020204" pitchFamily="34" charset="0"/>
              </a:rPr>
              <a:t>Empleados domésticos.</a:t>
            </a:r>
          </a:p>
        </p:txBody>
      </p:sp>
      <p:sp>
        <p:nvSpPr>
          <p:cNvPr id="4" name="object 8">
            <a:extLst>
              <a:ext uri="{FF2B5EF4-FFF2-40B4-BE49-F238E27FC236}">
                <a16:creationId xmlns:a16="http://schemas.microsoft.com/office/drawing/2014/main" id="{7B8A9317-BCE4-4471-AFB6-665D25E2A08E}"/>
              </a:ext>
            </a:extLst>
          </p:cNvPr>
          <p:cNvSpPr txBox="1">
            <a:spLocks noChangeArrowheads="1"/>
          </p:cNvSpPr>
          <p:nvPr/>
        </p:nvSpPr>
        <p:spPr bwMode="auto">
          <a:xfrm>
            <a:off x="3880055" y="2862721"/>
            <a:ext cx="1732468"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indent="11113">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algn="just" eaLnBrk="1" hangingPunct="1">
              <a:spcBef>
                <a:spcPct val="0"/>
              </a:spcBef>
            </a:pPr>
            <a:r>
              <a:rPr lang="es-PA" altLang="es-PA" sz="2000" dirty="0">
                <a:latin typeface="Avenir" panose="020B0503020203020204" pitchFamily="34" charset="0"/>
              </a:rPr>
              <a:t>Las personas esclavizadas no fueron enviadas solo a plantaciones o minas.</a:t>
            </a:r>
          </a:p>
        </p:txBody>
      </p:sp>
      <p:grpSp>
        <p:nvGrpSpPr>
          <p:cNvPr id="5" name="Grupo 4">
            <a:extLst>
              <a:ext uri="{FF2B5EF4-FFF2-40B4-BE49-F238E27FC236}">
                <a16:creationId xmlns:a16="http://schemas.microsoft.com/office/drawing/2014/main" id="{B3B9D340-0B80-4482-A30F-4F304E30DBDD}"/>
              </a:ext>
            </a:extLst>
          </p:cNvPr>
          <p:cNvGrpSpPr/>
          <p:nvPr/>
        </p:nvGrpSpPr>
        <p:grpSpPr>
          <a:xfrm>
            <a:off x="1026030" y="1252794"/>
            <a:ext cx="2721139" cy="5334131"/>
            <a:chOff x="416284" y="2534160"/>
            <a:chExt cx="1701006" cy="3259138"/>
          </a:xfrm>
        </p:grpSpPr>
        <p:sp>
          <p:nvSpPr>
            <p:cNvPr id="6" name="object 4">
              <a:extLst>
                <a:ext uri="{FF2B5EF4-FFF2-40B4-BE49-F238E27FC236}">
                  <a16:creationId xmlns:a16="http://schemas.microsoft.com/office/drawing/2014/main" id="{D08E70AE-B4C9-433C-B32D-95D689BF23F4}"/>
                </a:ext>
              </a:extLst>
            </p:cNvPr>
            <p:cNvSpPr>
              <a:spLocks noChangeArrowheads="1"/>
            </p:cNvSpPr>
            <p:nvPr/>
          </p:nvSpPr>
          <p:spPr bwMode="auto">
            <a:xfrm>
              <a:off x="416284" y="2534160"/>
              <a:ext cx="1574800" cy="3095625"/>
            </a:xfrm>
            <a:prstGeom prst="round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s-PA" altLang="es-PA"/>
            </a:p>
          </p:txBody>
        </p:sp>
        <p:sp>
          <p:nvSpPr>
            <p:cNvPr id="7" name="object 9">
              <a:extLst>
                <a:ext uri="{FF2B5EF4-FFF2-40B4-BE49-F238E27FC236}">
                  <a16:creationId xmlns:a16="http://schemas.microsoft.com/office/drawing/2014/main" id="{A5F0956F-5123-42C4-8F36-544F26A76B09}"/>
                </a:ext>
              </a:extLst>
            </p:cNvPr>
            <p:cNvSpPr txBox="1"/>
            <p:nvPr/>
          </p:nvSpPr>
          <p:spPr>
            <a:xfrm>
              <a:off x="1864878" y="5629785"/>
              <a:ext cx="252412" cy="163513"/>
            </a:xfrm>
            <a:prstGeom prst="rect">
              <a:avLst/>
            </a:prstGeom>
          </p:spPr>
          <p:txBody>
            <a:bodyPr lIns="0" tIns="0" rIns="0" bIns="0">
              <a:spAutoFit/>
            </a:bodyPr>
            <a:lstStyle/>
            <a:p>
              <a:pPr marL="12700" eaLnBrk="1" fontAlgn="auto" hangingPunct="1">
                <a:spcBef>
                  <a:spcPts val="0"/>
                </a:spcBef>
                <a:spcAft>
                  <a:spcPts val="0"/>
                </a:spcAft>
                <a:defRPr/>
              </a:pPr>
              <a:r>
                <a:rPr sz="1000" dirty="0">
                  <a:latin typeface="Arial"/>
                  <a:cs typeface="Arial"/>
                </a:rPr>
                <a:t>(</a:t>
              </a:r>
              <a:r>
                <a:rPr sz="1000" spc="-10" dirty="0">
                  <a:latin typeface="Arial"/>
                  <a:cs typeface="Arial"/>
                </a:rPr>
                <a:t>3</a:t>
              </a:r>
              <a:r>
                <a:rPr sz="1000" dirty="0">
                  <a:latin typeface="Arial"/>
                  <a:cs typeface="Arial"/>
                </a:rPr>
                <a:t>3)</a:t>
              </a:r>
            </a:p>
          </p:txBody>
        </p:sp>
      </p:grpSp>
      <p:grpSp>
        <p:nvGrpSpPr>
          <p:cNvPr id="8" name="Grupo 7">
            <a:extLst>
              <a:ext uri="{FF2B5EF4-FFF2-40B4-BE49-F238E27FC236}">
                <a16:creationId xmlns:a16="http://schemas.microsoft.com/office/drawing/2014/main" id="{CC8F58FE-3C2E-47F7-B52F-2B6C783E1062}"/>
              </a:ext>
            </a:extLst>
          </p:cNvPr>
          <p:cNvGrpSpPr/>
          <p:nvPr/>
        </p:nvGrpSpPr>
        <p:grpSpPr>
          <a:xfrm>
            <a:off x="6881648" y="1252794"/>
            <a:ext cx="3713853" cy="2816123"/>
            <a:chOff x="4495800" y="1347813"/>
            <a:chExt cx="2800145" cy="2123281"/>
          </a:xfrm>
        </p:grpSpPr>
        <p:sp>
          <p:nvSpPr>
            <p:cNvPr id="9" name="object 6">
              <a:extLst>
                <a:ext uri="{FF2B5EF4-FFF2-40B4-BE49-F238E27FC236}">
                  <a16:creationId xmlns:a16="http://schemas.microsoft.com/office/drawing/2014/main" id="{702E9095-5920-4732-9339-78356C780543}"/>
                </a:ext>
              </a:extLst>
            </p:cNvPr>
            <p:cNvSpPr>
              <a:spLocks noChangeArrowheads="1"/>
            </p:cNvSpPr>
            <p:nvPr/>
          </p:nvSpPr>
          <p:spPr bwMode="auto">
            <a:xfrm>
              <a:off x="4495800" y="1347813"/>
              <a:ext cx="2633663" cy="2041525"/>
            </a:xfrm>
            <a:prstGeom prst="round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s-PA" altLang="es-PA"/>
            </a:p>
          </p:txBody>
        </p:sp>
        <p:sp>
          <p:nvSpPr>
            <p:cNvPr id="10" name="object 10">
              <a:extLst>
                <a:ext uri="{FF2B5EF4-FFF2-40B4-BE49-F238E27FC236}">
                  <a16:creationId xmlns:a16="http://schemas.microsoft.com/office/drawing/2014/main" id="{8754AB05-50DB-469E-AFD2-402A61471EAB}"/>
                </a:ext>
              </a:extLst>
            </p:cNvPr>
            <p:cNvSpPr txBox="1"/>
            <p:nvPr/>
          </p:nvSpPr>
          <p:spPr>
            <a:xfrm>
              <a:off x="7043532" y="3307582"/>
              <a:ext cx="252413" cy="163512"/>
            </a:xfrm>
            <a:prstGeom prst="rect">
              <a:avLst/>
            </a:prstGeom>
          </p:spPr>
          <p:txBody>
            <a:bodyPr lIns="0" tIns="0" rIns="0" bIns="0">
              <a:spAutoFit/>
            </a:bodyPr>
            <a:lstStyle/>
            <a:p>
              <a:pPr marL="12700" eaLnBrk="1" fontAlgn="auto" hangingPunct="1">
                <a:spcBef>
                  <a:spcPts val="0"/>
                </a:spcBef>
                <a:spcAft>
                  <a:spcPts val="0"/>
                </a:spcAft>
                <a:defRPr/>
              </a:pPr>
              <a:r>
                <a:rPr sz="1000" dirty="0">
                  <a:latin typeface="Arial"/>
                  <a:cs typeface="Arial"/>
                </a:rPr>
                <a:t>(</a:t>
              </a:r>
              <a:r>
                <a:rPr sz="1000" spc="-10" dirty="0">
                  <a:latin typeface="Arial"/>
                  <a:cs typeface="Arial"/>
                </a:rPr>
                <a:t>3</a:t>
              </a:r>
              <a:r>
                <a:rPr sz="1000" dirty="0">
                  <a:latin typeface="Arial"/>
                  <a:cs typeface="Arial"/>
                </a:rPr>
                <a:t>4)</a:t>
              </a:r>
            </a:p>
          </p:txBody>
        </p:sp>
      </p:grpSp>
    </p:spTree>
    <p:extLst>
      <p:ext uri="{BB962C8B-B14F-4D97-AF65-F5344CB8AC3E}">
        <p14:creationId xmlns:p14="http://schemas.microsoft.com/office/powerpoint/2010/main" val="2477904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A3A3F0CB-8E35-4F7B-A85A-07F83C026BBB}"/>
              </a:ext>
            </a:extLst>
          </p:cNvPr>
          <p:cNvSpPr txBox="1">
            <a:spLocks/>
          </p:cNvSpPr>
          <p:nvPr/>
        </p:nvSpPr>
        <p:spPr>
          <a:xfrm>
            <a:off x="0" y="422403"/>
            <a:ext cx="8550328" cy="1511500"/>
          </a:xfrm>
          <a:prstGeom prst="rect">
            <a:avLst/>
          </a:prstGeom>
        </p:spPr>
        <p:txBody>
          <a:bodyPr tIns="213360"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3585">
              <a:spcBef>
                <a:spcPts val="0"/>
              </a:spcBef>
              <a:defRPr/>
            </a:pPr>
            <a:r>
              <a:rPr lang="es-419" b="1" dirty="0">
                <a:solidFill>
                  <a:schemeClr val="accent1">
                    <a:lumMod val="50000"/>
                  </a:schemeClr>
                </a:solidFill>
                <a:latin typeface="Avenir" panose="020B0503020203020204" pitchFamily="34" charset="0"/>
              </a:rPr>
              <a:t>Libertadores y líderes</a:t>
            </a:r>
            <a:r>
              <a:rPr lang="es-419" b="1" spc="-85" dirty="0">
                <a:solidFill>
                  <a:schemeClr val="accent1">
                    <a:lumMod val="50000"/>
                  </a:schemeClr>
                </a:solidFill>
                <a:latin typeface="Avenir" panose="020B0503020203020204" pitchFamily="34" charset="0"/>
              </a:rPr>
              <a:t> </a:t>
            </a:r>
          </a:p>
          <a:p>
            <a:pPr marL="743585">
              <a:spcBef>
                <a:spcPts val="0"/>
              </a:spcBef>
              <a:defRPr/>
            </a:pPr>
            <a:r>
              <a:rPr lang="es-419" b="1" dirty="0">
                <a:solidFill>
                  <a:schemeClr val="accent1">
                    <a:lumMod val="50000"/>
                  </a:schemeClr>
                </a:solidFill>
                <a:latin typeface="Avenir" panose="020B0503020203020204" pitchFamily="34" charset="0"/>
              </a:rPr>
              <a:t>políticos</a:t>
            </a:r>
          </a:p>
        </p:txBody>
      </p:sp>
      <p:sp>
        <p:nvSpPr>
          <p:cNvPr id="3" name="object 5">
            <a:extLst>
              <a:ext uri="{FF2B5EF4-FFF2-40B4-BE49-F238E27FC236}">
                <a16:creationId xmlns:a16="http://schemas.microsoft.com/office/drawing/2014/main" id="{7EBFE272-C175-4447-AF1D-128606CACB93}"/>
              </a:ext>
            </a:extLst>
          </p:cNvPr>
          <p:cNvSpPr txBox="1">
            <a:spLocks noChangeArrowheads="1"/>
          </p:cNvSpPr>
          <p:nvPr/>
        </p:nvSpPr>
        <p:spPr bwMode="auto">
          <a:xfrm>
            <a:off x="1171903" y="5654806"/>
            <a:ext cx="9848193" cy="78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algn="ctr" eaLnBrk="1" hangingPunct="1">
              <a:lnSpc>
                <a:spcPts val="1950"/>
              </a:lnSpc>
              <a:spcBef>
                <a:spcPct val="0"/>
              </a:spcBef>
            </a:pPr>
            <a:r>
              <a:rPr lang="es-PA" altLang="es-PA" sz="2000" b="1" dirty="0" err="1">
                <a:latin typeface="Avenir" panose="020B0503020203020204" pitchFamily="34" charset="0"/>
              </a:rPr>
              <a:t>Nat</a:t>
            </a:r>
            <a:r>
              <a:rPr lang="es-PA" altLang="es-PA" sz="2000" b="1" dirty="0">
                <a:latin typeface="Avenir" panose="020B0503020203020204" pitchFamily="34" charset="0"/>
              </a:rPr>
              <a:t> Turner </a:t>
            </a:r>
            <a:r>
              <a:rPr lang="es-PA" altLang="es-PA" sz="2000" dirty="0">
                <a:latin typeface="Avenir" panose="020B0503020203020204" pitchFamily="34" charset="0"/>
              </a:rPr>
              <a:t>encabeza la más famosa de todas las rebeliones de esclavizados  en Estados Unidos que estalla en Virginia el 21 de agosto de 1831: 60  personas esclavizados perecen y 100 fueron ejecutados en represión.</a:t>
            </a:r>
          </a:p>
        </p:txBody>
      </p:sp>
      <p:grpSp>
        <p:nvGrpSpPr>
          <p:cNvPr id="4" name="Grupo 3">
            <a:extLst>
              <a:ext uri="{FF2B5EF4-FFF2-40B4-BE49-F238E27FC236}">
                <a16:creationId xmlns:a16="http://schemas.microsoft.com/office/drawing/2014/main" id="{A4EEBC92-40E8-444D-AE3A-2E8B3C1EF75B}"/>
              </a:ext>
            </a:extLst>
          </p:cNvPr>
          <p:cNvGrpSpPr/>
          <p:nvPr/>
        </p:nvGrpSpPr>
        <p:grpSpPr>
          <a:xfrm>
            <a:off x="3641670" y="1653376"/>
            <a:ext cx="4908659" cy="3719413"/>
            <a:chOff x="1909763" y="1414463"/>
            <a:chExt cx="4908659" cy="3719413"/>
          </a:xfrm>
        </p:grpSpPr>
        <p:sp>
          <p:nvSpPr>
            <p:cNvPr id="5" name="object 3">
              <a:extLst>
                <a:ext uri="{FF2B5EF4-FFF2-40B4-BE49-F238E27FC236}">
                  <a16:creationId xmlns:a16="http://schemas.microsoft.com/office/drawing/2014/main" id="{7ED3AB2D-5636-4D20-8F69-8471DBD1F94B}"/>
                </a:ext>
              </a:extLst>
            </p:cNvPr>
            <p:cNvSpPr>
              <a:spLocks noChangeArrowheads="1"/>
            </p:cNvSpPr>
            <p:nvPr/>
          </p:nvSpPr>
          <p:spPr bwMode="auto">
            <a:xfrm>
              <a:off x="1909763" y="1414463"/>
              <a:ext cx="4752975" cy="3565525"/>
            </a:xfrm>
            <a:prstGeom prst="round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s-PA" altLang="es-PA"/>
            </a:p>
          </p:txBody>
        </p:sp>
        <p:sp>
          <p:nvSpPr>
            <p:cNvPr id="6" name="object 9">
              <a:extLst>
                <a:ext uri="{FF2B5EF4-FFF2-40B4-BE49-F238E27FC236}">
                  <a16:creationId xmlns:a16="http://schemas.microsoft.com/office/drawing/2014/main" id="{E7EBB25C-50B8-43F7-8C68-D659689A809E}"/>
                </a:ext>
              </a:extLst>
            </p:cNvPr>
            <p:cNvSpPr txBox="1"/>
            <p:nvPr/>
          </p:nvSpPr>
          <p:spPr>
            <a:xfrm>
              <a:off x="6507053" y="4979988"/>
              <a:ext cx="311369" cy="153888"/>
            </a:xfrm>
            <a:prstGeom prst="rect">
              <a:avLst/>
            </a:prstGeom>
          </p:spPr>
          <p:txBody>
            <a:bodyPr lIns="0" tIns="0" rIns="0" bIns="0">
              <a:spAutoFit/>
            </a:bodyPr>
            <a:lstStyle/>
            <a:p>
              <a:pPr marL="12700" eaLnBrk="1" fontAlgn="auto" hangingPunct="1">
                <a:spcBef>
                  <a:spcPts val="0"/>
                </a:spcBef>
                <a:spcAft>
                  <a:spcPts val="0"/>
                </a:spcAft>
                <a:defRPr/>
              </a:pPr>
              <a:r>
                <a:rPr sz="1000" dirty="0">
                  <a:latin typeface="Arial"/>
                  <a:cs typeface="Arial"/>
                </a:rPr>
                <a:t>(</a:t>
              </a:r>
              <a:r>
                <a:rPr sz="1000" spc="-10" dirty="0">
                  <a:latin typeface="Arial"/>
                  <a:cs typeface="Arial"/>
                </a:rPr>
                <a:t>3</a:t>
              </a:r>
              <a:r>
                <a:rPr lang="es-MX" sz="1000" spc="-10" dirty="0">
                  <a:latin typeface="Arial"/>
                  <a:cs typeface="Arial"/>
                </a:rPr>
                <a:t>5</a:t>
              </a:r>
              <a:r>
                <a:rPr sz="1000" dirty="0">
                  <a:latin typeface="Arial"/>
                  <a:cs typeface="Arial"/>
                </a:rPr>
                <a:t>)</a:t>
              </a:r>
            </a:p>
          </p:txBody>
        </p:sp>
      </p:grpSp>
    </p:spTree>
    <p:extLst>
      <p:ext uri="{BB962C8B-B14F-4D97-AF65-F5344CB8AC3E}">
        <p14:creationId xmlns:p14="http://schemas.microsoft.com/office/powerpoint/2010/main" val="1005706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40BA259C-82C9-4F22-B34A-A9AE85610552}"/>
              </a:ext>
            </a:extLst>
          </p:cNvPr>
          <p:cNvSpPr txBox="1">
            <a:spLocks/>
          </p:cNvSpPr>
          <p:nvPr/>
        </p:nvSpPr>
        <p:spPr>
          <a:xfrm>
            <a:off x="-1" y="831439"/>
            <a:ext cx="8923283" cy="902767"/>
          </a:xfrm>
          <a:prstGeom prst="rect">
            <a:avLst/>
          </a:prstGeom>
        </p:spPr>
        <p:txBody>
          <a:bodyPr tIns="213360"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3585">
              <a:spcBef>
                <a:spcPts val="0"/>
              </a:spcBef>
              <a:defRPr/>
            </a:pPr>
            <a:r>
              <a:rPr lang="es-419" b="1" dirty="0">
                <a:solidFill>
                  <a:schemeClr val="accent1">
                    <a:lumMod val="50000"/>
                  </a:schemeClr>
                </a:solidFill>
                <a:latin typeface="Avenir" panose="020B0503020203020204" pitchFamily="34" charset="0"/>
              </a:rPr>
              <a:t>Libertadores y líderes</a:t>
            </a:r>
            <a:r>
              <a:rPr lang="es-419" b="1" spc="-85" dirty="0">
                <a:solidFill>
                  <a:schemeClr val="accent1">
                    <a:lumMod val="50000"/>
                  </a:schemeClr>
                </a:solidFill>
                <a:latin typeface="Avenir" panose="020B0503020203020204" pitchFamily="34" charset="0"/>
              </a:rPr>
              <a:t> </a:t>
            </a:r>
            <a:r>
              <a:rPr lang="es-419" b="1" dirty="0">
                <a:solidFill>
                  <a:schemeClr val="accent1">
                    <a:lumMod val="50000"/>
                  </a:schemeClr>
                </a:solidFill>
                <a:latin typeface="Avenir" panose="020B0503020203020204" pitchFamily="34" charset="0"/>
              </a:rPr>
              <a:t>políticos</a:t>
            </a:r>
          </a:p>
        </p:txBody>
      </p:sp>
      <p:sp>
        <p:nvSpPr>
          <p:cNvPr id="3" name="object 5">
            <a:extLst>
              <a:ext uri="{FF2B5EF4-FFF2-40B4-BE49-F238E27FC236}">
                <a16:creationId xmlns:a16="http://schemas.microsoft.com/office/drawing/2014/main" id="{83DFF27A-E315-4553-970F-48F2E7A882B9}"/>
              </a:ext>
            </a:extLst>
          </p:cNvPr>
          <p:cNvSpPr txBox="1">
            <a:spLocks noChangeArrowheads="1"/>
          </p:cNvSpPr>
          <p:nvPr/>
        </p:nvSpPr>
        <p:spPr bwMode="auto">
          <a:xfrm>
            <a:off x="5113058" y="2512778"/>
            <a:ext cx="6000535" cy="351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5600" indent="-342900">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0" indent="12700" algn="just" eaLnBrk="1" hangingPunct="1">
              <a:spcBef>
                <a:spcPct val="0"/>
              </a:spcBef>
            </a:pPr>
            <a:r>
              <a:rPr lang="es-PA" altLang="es-PA" sz="2000" b="1" dirty="0" err="1">
                <a:latin typeface="Avenir" panose="020B0503020203020204" pitchFamily="34" charset="0"/>
              </a:rPr>
              <a:t>Federick</a:t>
            </a:r>
            <a:r>
              <a:rPr lang="es-PA" altLang="es-PA" sz="2000" b="1" dirty="0">
                <a:latin typeface="Avenir" panose="020B0503020203020204" pitchFamily="34" charset="0"/>
              </a:rPr>
              <a:t> Douglas</a:t>
            </a:r>
            <a:r>
              <a:rPr lang="es-PA" altLang="es-PA" sz="2000" dirty="0">
                <a:latin typeface="Avenir" panose="020B0503020203020204" pitchFamily="34" charset="0"/>
              </a:rPr>
              <a:t>: Fue un importante  líder político que luchó sin cesar por  el establecimiento institucional de la  nacionalidad y ciudadanía de los  negros.</a:t>
            </a:r>
          </a:p>
          <a:p>
            <a:pPr marL="0" indent="12700" eaLnBrk="1" hangingPunct="1">
              <a:spcBef>
                <a:spcPts val="450"/>
              </a:spcBef>
            </a:pPr>
            <a:endParaRPr lang="es-PA" altLang="es-PA" sz="2000" dirty="0">
              <a:latin typeface="Avenir" panose="020B0503020203020204" pitchFamily="34" charset="0"/>
            </a:endParaRPr>
          </a:p>
          <a:p>
            <a:pPr marL="0" indent="12700" algn="ctr" eaLnBrk="1" hangingPunct="1">
              <a:spcBef>
                <a:spcPts val="450"/>
              </a:spcBef>
            </a:pPr>
            <a:r>
              <a:rPr lang="es-PA" altLang="es-PA" sz="2000" dirty="0">
                <a:latin typeface="Avenir" panose="020B0503020203020204" pitchFamily="34" charset="0"/>
              </a:rPr>
              <a:t>“</a:t>
            </a:r>
            <a:r>
              <a:rPr lang="es-PA" altLang="es-PA" sz="2000" i="1" dirty="0">
                <a:latin typeface="Avenir" panose="020B0503020203020204" pitchFamily="34" charset="0"/>
              </a:rPr>
              <a:t>Somos americanos y como  americanos, les hablaríamos a otros  americanos. Les hablamos a ustedes  no como extranjeros que les piden  humildemente que nos permitan vivir  aquí, sino que les hablamos como  ciudadanos americanos que afirman  sus derechos en su tierra natal…”  </a:t>
            </a:r>
            <a:r>
              <a:rPr lang="es-PA" altLang="es-PA" sz="2000" dirty="0">
                <a:latin typeface="Avenir" panose="020B0503020203020204" pitchFamily="34" charset="0"/>
              </a:rPr>
              <a:t>(p.68).</a:t>
            </a:r>
          </a:p>
        </p:txBody>
      </p:sp>
      <p:grpSp>
        <p:nvGrpSpPr>
          <p:cNvPr id="4" name="Grupo 3">
            <a:extLst>
              <a:ext uri="{FF2B5EF4-FFF2-40B4-BE49-F238E27FC236}">
                <a16:creationId xmlns:a16="http://schemas.microsoft.com/office/drawing/2014/main" id="{2E6B098D-209B-4314-AA64-3667E6D71ECB}"/>
              </a:ext>
            </a:extLst>
          </p:cNvPr>
          <p:cNvGrpSpPr/>
          <p:nvPr/>
        </p:nvGrpSpPr>
        <p:grpSpPr>
          <a:xfrm>
            <a:off x="1078407" y="1888988"/>
            <a:ext cx="3169521" cy="4442235"/>
            <a:chOff x="615950" y="1343025"/>
            <a:chExt cx="3169521" cy="4442235"/>
          </a:xfrm>
        </p:grpSpPr>
        <p:sp>
          <p:nvSpPr>
            <p:cNvPr id="5" name="object 3">
              <a:extLst>
                <a:ext uri="{FF2B5EF4-FFF2-40B4-BE49-F238E27FC236}">
                  <a16:creationId xmlns:a16="http://schemas.microsoft.com/office/drawing/2014/main" id="{E892069A-F92A-4038-BBB3-81DAA6C6478B}"/>
                </a:ext>
              </a:extLst>
            </p:cNvPr>
            <p:cNvSpPr>
              <a:spLocks noChangeArrowheads="1"/>
            </p:cNvSpPr>
            <p:nvPr/>
          </p:nvSpPr>
          <p:spPr bwMode="auto">
            <a:xfrm>
              <a:off x="615950" y="1343025"/>
              <a:ext cx="3167063" cy="4287838"/>
            </a:xfrm>
            <a:prstGeom prst="round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s-PA" altLang="es-PA"/>
            </a:p>
          </p:txBody>
        </p:sp>
        <p:sp>
          <p:nvSpPr>
            <p:cNvPr id="6" name="object 6">
              <a:extLst>
                <a:ext uri="{FF2B5EF4-FFF2-40B4-BE49-F238E27FC236}">
                  <a16:creationId xmlns:a16="http://schemas.microsoft.com/office/drawing/2014/main" id="{3C183289-2C16-48C2-8B0C-99F6C1C769C0}"/>
                </a:ext>
              </a:extLst>
            </p:cNvPr>
            <p:cNvSpPr txBox="1"/>
            <p:nvPr/>
          </p:nvSpPr>
          <p:spPr>
            <a:xfrm>
              <a:off x="3533059" y="5621748"/>
              <a:ext cx="252412" cy="163512"/>
            </a:xfrm>
            <a:prstGeom prst="rect">
              <a:avLst/>
            </a:prstGeom>
          </p:spPr>
          <p:txBody>
            <a:bodyPr lIns="0" tIns="0" rIns="0" bIns="0">
              <a:spAutoFit/>
            </a:bodyPr>
            <a:lstStyle/>
            <a:p>
              <a:pPr marL="12700" eaLnBrk="1" fontAlgn="auto" hangingPunct="1">
                <a:spcBef>
                  <a:spcPts val="0"/>
                </a:spcBef>
                <a:spcAft>
                  <a:spcPts val="0"/>
                </a:spcAft>
                <a:defRPr/>
              </a:pPr>
              <a:r>
                <a:rPr sz="1000" dirty="0">
                  <a:latin typeface="Arial"/>
                  <a:cs typeface="Arial"/>
                </a:rPr>
                <a:t>(</a:t>
              </a:r>
              <a:r>
                <a:rPr sz="1000" spc="-10" dirty="0">
                  <a:latin typeface="Arial"/>
                  <a:cs typeface="Arial"/>
                </a:rPr>
                <a:t>3</a:t>
              </a:r>
              <a:r>
                <a:rPr sz="1000" dirty="0">
                  <a:latin typeface="Arial"/>
                  <a:cs typeface="Arial"/>
                </a:rPr>
                <a:t>6)</a:t>
              </a:r>
              <a:endParaRPr sz="1000">
                <a:latin typeface="Arial"/>
                <a:cs typeface="Arial"/>
              </a:endParaRPr>
            </a:p>
          </p:txBody>
        </p:sp>
      </p:grpSp>
    </p:spTree>
    <p:extLst>
      <p:ext uri="{BB962C8B-B14F-4D97-AF65-F5344CB8AC3E}">
        <p14:creationId xmlns:p14="http://schemas.microsoft.com/office/powerpoint/2010/main" val="2450955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EE9228B4-E4F0-4908-B375-9E2ED56829A8}"/>
              </a:ext>
            </a:extLst>
          </p:cNvPr>
          <p:cNvSpPr txBox="1">
            <a:spLocks noChangeArrowheads="1"/>
          </p:cNvSpPr>
          <p:nvPr/>
        </p:nvSpPr>
        <p:spPr bwMode="auto">
          <a:xfrm>
            <a:off x="931149" y="1546649"/>
            <a:ext cx="5988762" cy="250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5600" indent="-342900">
              <a:spcBef>
                <a:spcPct val="20000"/>
              </a:spcBef>
              <a:tabLst>
                <a:tab pos="354013" algn="l"/>
                <a:tab pos="355600" algn="l"/>
              </a:tabLst>
              <a:defRPr>
                <a:solidFill>
                  <a:schemeClr val="tx1"/>
                </a:solidFill>
                <a:latin typeface="Calibri" panose="020F0502020204030204" pitchFamily="34" charset="0"/>
              </a:defRPr>
            </a:lvl1pPr>
            <a:lvl2pPr marL="742950" indent="-285750">
              <a:spcBef>
                <a:spcPct val="20000"/>
              </a:spcBef>
              <a:tabLst>
                <a:tab pos="354013" algn="l"/>
                <a:tab pos="355600" algn="l"/>
              </a:tabLst>
              <a:defRPr>
                <a:solidFill>
                  <a:schemeClr val="tx1"/>
                </a:solidFill>
                <a:latin typeface="Calibri" panose="020F0502020204030204" pitchFamily="34" charset="0"/>
              </a:defRPr>
            </a:lvl2pPr>
            <a:lvl3pPr marL="1143000" indent="-228600">
              <a:spcBef>
                <a:spcPct val="20000"/>
              </a:spcBef>
              <a:tabLst>
                <a:tab pos="354013" algn="l"/>
                <a:tab pos="355600" algn="l"/>
              </a:tabLst>
              <a:defRPr>
                <a:solidFill>
                  <a:schemeClr val="tx1"/>
                </a:solidFill>
                <a:latin typeface="Calibri" panose="020F0502020204030204" pitchFamily="34" charset="0"/>
              </a:defRPr>
            </a:lvl3pPr>
            <a:lvl4pPr marL="1600200" indent="-228600">
              <a:spcBef>
                <a:spcPct val="20000"/>
              </a:spcBef>
              <a:tabLst>
                <a:tab pos="354013" algn="l"/>
                <a:tab pos="355600" algn="l"/>
              </a:tabLst>
              <a:defRPr>
                <a:solidFill>
                  <a:schemeClr val="tx1"/>
                </a:solidFill>
                <a:latin typeface="Calibri" panose="020F0502020204030204" pitchFamily="34" charset="0"/>
              </a:defRPr>
            </a:lvl4pPr>
            <a:lvl5pPr marL="2057400" indent="-228600">
              <a:spcBef>
                <a:spcPct val="20000"/>
              </a:spcBef>
              <a:tabLst>
                <a:tab pos="354013" algn="l"/>
                <a:tab pos="3556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tabLst>
                <a:tab pos="354013" algn="l"/>
                <a:tab pos="3556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tabLst>
                <a:tab pos="354013" algn="l"/>
                <a:tab pos="3556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tabLst>
                <a:tab pos="354013" algn="l"/>
                <a:tab pos="3556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tabLst>
                <a:tab pos="354013" algn="l"/>
                <a:tab pos="355600" algn="l"/>
              </a:tabLst>
              <a:defRPr>
                <a:solidFill>
                  <a:schemeClr val="tx1"/>
                </a:solidFill>
                <a:latin typeface="Calibri" panose="020F0502020204030204" pitchFamily="34" charset="0"/>
              </a:defRPr>
            </a:lvl9pPr>
          </a:lstStyle>
          <a:p>
            <a:pPr marL="298450" indent="-285750" algn="just" eaLnBrk="1" hangingPunct="1">
              <a:spcBef>
                <a:spcPct val="0"/>
              </a:spcBef>
              <a:buClr>
                <a:srgbClr val="010000"/>
              </a:buClr>
              <a:buFont typeface="Arial" panose="020B0604020202020204" pitchFamily="34" charset="0"/>
              <a:buChar char="•"/>
            </a:pPr>
            <a:r>
              <a:rPr lang="es-PA" altLang="es-PA" b="1" dirty="0" err="1">
                <a:latin typeface="Arial" panose="020B0604020202020204" pitchFamily="34" charset="0"/>
              </a:rPr>
              <a:t>Sojourner</a:t>
            </a:r>
            <a:r>
              <a:rPr lang="es-PA" altLang="es-PA" b="1" dirty="0">
                <a:latin typeface="Arial" panose="020B0604020202020204" pitchFamily="34" charset="0"/>
              </a:rPr>
              <a:t> </a:t>
            </a:r>
            <a:r>
              <a:rPr lang="es-PA" altLang="es-PA" b="1" dirty="0" err="1">
                <a:latin typeface="Arial" panose="020B0604020202020204" pitchFamily="34" charset="0"/>
              </a:rPr>
              <a:t>Truth</a:t>
            </a:r>
            <a:r>
              <a:rPr lang="es-PA" altLang="es-PA" b="1" dirty="0">
                <a:latin typeface="Arial" panose="020B0604020202020204" pitchFamily="34" charset="0"/>
              </a:rPr>
              <a:t> </a:t>
            </a:r>
            <a:r>
              <a:rPr lang="es-PA" altLang="es-PA" dirty="0">
                <a:latin typeface="Arial" panose="020B0604020202020204" pitchFamily="34" charset="0"/>
              </a:rPr>
              <a:t>(1797-1883):</a:t>
            </a:r>
          </a:p>
          <a:p>
            <a:pPr marL="298450" indent="-285750" algn="just" eaLnBrk="1" hangingPunct="1">
              <a:lnSpc>
                <a:spcPts val="1950"/>
              </a:lnSpc>
              <a:spcBef>
                <a:spcPts val="463"/>
              </a:spcBef>
              <a:buClr>
                <a:srgbClr val="010000"/>
              </a:buClr>
              <a:buFont typeface="Arial" panose="020B0604020202020204" pitchFamily="34" charset="0"/>
              <a:buChar char="•"/>
            </a:pPr>
            <a:r>
              <a:rPr lang="es-PA" altLang="es-PA" dirty="0">
                <a:latin typeface="Arial" panose="020B0604020202020204" pitchFamily="34" charset="0"/>
              </a:rPr>
              <a:t>En sus denuncias contra la  esclavitud atraía a grandes muchedumbres en Ohio, Indiana,  Missouri y Kansas. Pedía la  igualdad de derechos entre  hombres y mujeres negros.</a:t>
            </a:r>
          </a:p>
          <a:p>
            <a:pPr eaLnBrk="1" hangingPunct="1">
              <a:spcBef>
                <a:spcPct val="0"/>
              </a:spcBef>
            </a:pPr>
            <a:endParaRPr lang="es-PA" altLang="es-PA" sz="2400" dirty="0">
              <a:latin typeface="Times New Roman" panose="02020603050405020304" pitchFamily="18" charset="0"/>
              <a:cs typeface="Times New Roman" panose="02020603050405020304" pitchFamily="18" charset="0"/>
            </a:endParaRPr>
          </a:p>
          <a:p>
            <a:pPr marL="0" indent="12700" algn="ctr" eaLnBrk="1" hangingPunct="1">
              <a:lnSpc>
                <a:spcPts val="1950"/>
              </a:lnSpc>
              <a:spcBef>
                <a:spcPct val="0"/>
              </a:spcBef>
              <a:tabLst>
                <a:tab pos="355600" algn="l"/>
              </a:tabLst>
            </a:pPr>
            <a:r>
              <a:rPr lang="es-PA" altLang="es-PA" dirty="0">
                <a:latin typeface="Arial" panose="020B0604020202020204" pitchFamily="34" charset="0"/>
              </a:rPr>
              <a:t>   “</a:t>
            </a:r>
            <a:r>
              <a:rPr lang="es-PA" altLang="es-PA" i="1" dirty="0">
                <a:latin typeface="Arial" panose="020B0604020202020204" pitchFamily="34" charset="0"/>
              </a:rPr>
              <a:t>Por cuarenta años he sido esclava y  por cuarenta años libre, y estaría  aquí cuarenta años más para  conseguir derechos equitativos  para todos” </a:t>
            </a:r>
            <a:r>
              <a:rPr lang="es-PA" altLang="es-PA" dirty="0">
                <a:latin typeface="Arial" panose="020B0604020202020204" pitchFamily="34" charset="0"/>
              </a:rPr>
              <a:t>(p.71).</a:t>
            </a:r>
          </a:p>
        </p:txBody>
      </p:sp>
      <p:grpSp>
        <p:nvGrpSpPr>
          <p:cNvPr id="3" name="Grupo 2">
            <a:extLst>
              <a:ext uri="{FF2B5EF4-FFF2-40B4-BE49-F238E27FC236}">
                <a16:creationId xmlns:a16="http://schemas.microsoft.com/office/drawing/2014/main" id="{31FB5A37-1F60-4C04-B08F-8D1BEF219B24}"/>
              </a:ext>
            </a:extLst>
          </p:cNvPr>
          <p:cNvGrpSpPr/>
          <p:nvPr/>
        </p:nvGrpSpPr>
        <p:grpSpPr>
          <a:xfrm>
            <a:off x="7881337" y="536575"/>
            <a:ext cx="3694906" cy="4607718"/>
            <a:chOff x="4822827" y="841375"/>
            <a:chExt cx="3694906" cy="4607718"/>
          </a:xfrm>
        </p:grpSpPr>
        <p:sp>
          <p:nvSpPr>
            <p:cNvPr id="4" name="object 3">
              <a:extLst>
                <a:ext uri="{FF2B5EF4-FFF2-40B4-BE49-F238E27FC236}">
                  <a16:creationId xmlns:a16="http://schemas.microsoft.com/office/drawing/2014/main" id="{FA179A10-B4B2-4003-B0F8-A90B6CDECE74}"/>
                </a:ext>
              </a:extLst>
            </p:cNvPr>
            <p:cNvSpPr>
              <a:spLocks noChangeArrowheads="1"/>
            </p:cNvSpPr>
            <p:nvPr/>
          </p:nvSpPr>
          <p:spPr bwMode="auto">
            <a:xfrm>
              <a:off x="4822827" y="841375"/>
              <a:ext cx="3568700" cy="4525962"/>
            </a:xfrm>
            <a:prstGeom prst="round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s-PA" altLang="es-PA"/>
            </a:p>
          </p:txBody>
        </p:sp>
        <p:sp>
          <p:nvSpPr>
            <p:cNvPr id="5" name="object 5">
              <a:extLst>
                <a:ext uri="{FF2B5EF4-FFF2-40B4-BE49-F238E27FC236}">
                  <a16:creationId xmlns:a16="http://schemas.microsoft.com/office/drawing/2014/main" id="{82B4E41F-22FB-4ECF-9977-F32A9C5FE4ED}"/>
                </a:ext>
              </a:extLst>
            </p:cNvPr>
            <p:cNvSpPr txBox="1"/>
            <p:nvPr/>
          </p:nvSpPr>
          <p:spPr>
            <a:xfrm>
              <a:off x="8265321" y="5285580"/>
              <a:ext cx="252412" cy="163513"/>
            </a:xfrm>
            <a:prstGeom prst="rect">
              <a:avLst/>
            </a:prstGeom>
          </p:spPr>
          <p:txBody>
            <a:bodyPr lIns="0" tIns="0" rIns="0" bIns="0">
              <a:spAutoFit/>
            </a:bodyPr>
            <a:lstStyle/>
            <a:p>
              <a:pPr marL="12700" eaLnBrk="1" fontAlgn="auto" hangingPunct="1">
                <a:spcBef>
                  <a:spcPts val="0"/>
                </a:spcBef>
                <a:spcAft>
                  <a:spcPts val="0"/>
                </a:spcAft>
                <a:defRPr/>
              </a:pPr>
              <a:r>
                <a:rPr sz="1000" dirty="0">
                  <a:latin typeface="Arial"/>
                  <a:cs typeface="Arial"/>
                </a:rPr>
                <a:t>(</a:t>
              </a:r>
              <a:r>
                <a:rPr sz="1000" spc="-10" dirty="0">
                  <a:latin typeface="Arial"/>
                  <a:cs typeface="Arial"/>
                </a:rPr>
                <a:t>3</a:t>
              </a:r>
              <a:r>
                <a:rPr sz="1000" dirty="0">
                  <a:latin typeface="Arial"/>
                  <a:cs typeface="Arial"/>
                </a:rPr>
                <a:t>7)</a:t>
              </a:r>
              <a:endParaRPr sz="1000">
                <a:latin typeface="Arial"/>
                <a:cs typeface="Arial"/>
              </a:endParaRPr>
            </a:p>
          </p:txBody>
        </p:sp>
      </p:grpSp>
    </p:spTree>
    <p:extLst>
      <p:ext uri="{BB962C8B-B14F-4D97-AF65-F5344CB8AC3E}">
        <p14:creationId xmlns:p14="http://schemas.microsoft.com/office/powerpoint/2010/main" val="4106977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ABCA59B9-59A7-4F60-B762-2AC6544C6CF1}"/>
              </a:ext>
            </a:extLst>
          </p:cNvPr>
          <p:cNvSpPr txBox="1">
            <a:spLocks/>
          </p:cNvSpPr>
          <p:nvPr/>
        </p:nvSpPr>
        <p:spPr>
          <a:xfrm>
            <a:off x="0" y="279417"/>
            <a:ext cx="9207063" cy="928273"/>
          </a:xfrm>
          <a:prstGeom prst="rect">
            <a:avLst/>
          </a:prstGeom>
        </p:spPr>
        <p:txBody>
          <a:bodyPr tIns="213360"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3585">
              <a:spcBef>
                <a:spcPts val="0"/>
              </a:spcBef>
              <a:defRPr/>
            </a:pPr>
            <a:r>
              <a:rPr lang="es-419" b="1" dirty="0">
                <a:solidFill>
                  <a:schemeClr val="accent1">
                    <a:lumMod val="50000"/>
                  </a:schemeClr>
                </a:solidFill>
                <a:latin typeface="Avenir" panose="020B0503020203020204" pitchFamily="34" charset="0"/>
              </a:rPr>
              <a:t>Libertadores y líderes</a:t>
            </a:r>
            <a:r>
              <a:rPr lang="es-419" b="1" spc="-85" dirty="0">
                <a:solidFill>
                  <a:schemeClr val="accent1">
                    <a:lumMod val="50000"/>
                  </a:schemeClr>
                </a:solidFill>
                <a:latin typeface="Avenir" panose="020B0503020203020204" pitchFamily="34" charset="0"/>
              </a:rPr>
              <a:t> </a:t>
            </a:r>
            <a:r>
              <a:rPr lang="es-419" b="1" dirty="0">
                <a:solidFill>
                  <a:schemeClr val="accent1">
                    <a:lumMod val="50000"/>
                  </a:schemeClr>
                </a:solidFill>
                <a:latin typeface="Avenir" panose="020B0503020203020204" pitchFamily="34" charset="0"/>
              </a:rPr>
              <a:t>políticos</a:t>
            </a:r>
          </a:p>
        </p:txBody>
      </p:sp>
      <p:sp>
        <p:nvSpPr>
          <p:cNvPr id="3" name="object 3">
            <a:extLst>
              <a:ext uri="{FF2B5EF4-FFF2-40B4-BE49-F238E27FC236}">
                <a16:creationId xmlns:a16="http://schemas.microsoft.com/office/drawing/2014/main" id="{7893F963-A3F4-49F5-87D9-53907D0B6E93}"/>
              </a:ext>
            </a:extLst>
          </p:cNvPr>
          <p:cNvSpPr txBox="1">
            <a:spLocks noChangeArrowheads="1"/>
          </p:cNvSpPr>
          <p:nvPr/>
        </p:nvSpPr>
        <p:spPr bwMode="auto">
          <a:xfrm>
            <a:off x="5057414" y="1319807"/>
            <a:ext cx="5227965"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4013" indent="-341313">
              <a:spcBef>
                <a:spcPct val="20000"/>
              </a:spcBef>
              <a:tabLst>
                <a:tab pos="354013" algn="l"/>
                <a:tab pos="355600" algn="l"/>
              </a:tabLst>
              <a:defRPr>
                <a:solidFill>
                  <a:schemeClr val="tx1"/>
                </a:solidFill>
                <a:latin typeface="Calibri" panose="020F0502020204030204" pitchFamily="34" charset="0"/>
              </a:defRPr>
            </a:lvl1pPr>
            <a:lvl2pPr marL="742950" indent="-285750">
              <a:spcBef>
                <a:spcPct val="20000"/>
              </a:spcBef>
              <a:tabLst>
                <a:tab pos="354013" algn="l"/>
                <a:tab pos="355600" algn="l"/>
              </a:tabLst>
              <a:defRPr>
                <a:solidFill>
                  <a:schemeClr val="tx1"/>
                </a:solidFill>
                <a:latin typeface="Calibri" panose="020F0502020204030204" pitchFamily="34" charset="0"/>
              </a:defRPr>
            </a:lvl2pPr>
            <a:lvl3pPr marL="1143000" indent="-228600">
              <a:spcBef>
                <a:spcPct val="20000"/>
              </a:spcBef>
              <a:tabLst>
                <a:tab pos="354013" algn="l"/>
                <a:tab pos="355600" algn="l"/>
              </a:tabLst>
              <a:defRPr>
                <a:solidFill>
                  <a:schemeClr val="tx1"/>
                </a:solidFill>
                <a:latin typeface="Calibri" panose="020F0502020204030204" pitchFamily="34" charset="0"/>
              </a:defRPr>
            </a:lvl3pPr>
            <a:lvl4pPr marL="1600200" indent="-228600">
              <a:spcBef>
                <a:spcPct val="20000"/>
              </a:spcBef>
              <a:tabLst>
                <a:tab pos="354013" algn="l"/>
                <a:tab pos="355600" algn="l"/>
              </a:tabLst>
              <a:defRPr>
                <a:solidFill>
                  <a:schemeClr val="tx1"/>
                </a:solidFill>
                <a:latin typeface="Calibri" panose="020F0502020204030204" pitchFamily="34" charset="0"/>
              </a:defRPr>
            </a:lvl4pPr>
            <a:lvl5pPr marL="2057400" indent="-228600">
              <a:spcBef>
                <a:spcPct val="20000"/>
              </a:spcBef>
              <a:tabLst>
                <a:tab pos="354013" algn="l"/>
                <a:tab pos="3556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tabLst>
                <a:tab pos="354013" algn="l"/>
                <a:tab pos="3556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tabLst>
                <a:tab pos="354013" algn="l"/>
                <a:tab pos="3556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tabLst>
                <a:tab pos="354013" algn="l"/>
                <a:tab pos="3556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tabLst>
                <a:tab pos="354013" algn="l"/>
                <a:tab pos="355600" algn="l"/>
              </a:tabLst>
              <a:defRPr>
                <a:solidFill>
                  <a:schemeClr val="tx1"/>
                </a:solidFill>
                <a:latin typeface="Calibri" panose="020F0502020204030204" pitchFamily="34" charset="0"/>
              </a:defRPr>
            </a:lvl9pPr>
          </a:lstStyle>
          <a:p>
            <a:pPr algn="just" eaLnBrk="1" hangingPunct="1">
              <a:spcBef>
                <a:spcPct val="0"/>
              </a:spcBef>
              <a:buClr>
                <a:srgbClr val="010000"/>
              </a:buClr>
              <a:buFontTx/>
              <a:buChar char="•"/>
            </a:pPr>
            <a:r>
              <a:rPr lang="es-PA" altLang="es-PA" sz="2000" b="1" dirty="0">
                <a:latin typeface="Avenir" panose="020B0503020203020204" pitchFamily="34" charset="0"/>
              </a:rPr>
              <a:t>Harriet </a:t>
            </a:r>
            <a:r>
              <a:rPr lang="es-PA" altLang="es-PA" sz="2000" b="1" dirty="0" err="1">
                <a:latin typeface="Avenir" panose="020B0503020203020204" pitchFamily="34" charset="0"/>
              </a:rPr>
              <a:t>Tubman</a:t>
            </a:r>
            <a:r>
              <a:rPr lang="es-PA" altLang="es-PA" sz="2000" b="1" dirty="0">
                <a:latin typeface="Avenir" panose="020B0503020203020204" pitchFamily="34" charset="0"/>
              </a:rPr>
              <a:t>, </a:t>
            </a:r>
            <a:r>
              <a:rPr lang="es-PA" altLang="es-PA" sz="2000" dirty="0">
                <a:latin typeface="Avenir" panose="020B0503020203020204" pitchFamily="34" charset="0"/>
              </a:rPr>
              <a:t>conquistando la  libertad: una de las conductoras más  activas en el movimiento secreto  </a:t>
            </a:r>
            <a:r>
              <a:rPr lang="es-PA" altLang="es-PA" sz="2000" dirty="0" err="1">
                <a:latin typeface="Avenir" panose="020B0503020203020204" pitchFamily="34" charset="0"/>
              </a:rPr>
              <a:t>Underground</a:t>
            </a:r>
            <a:r>
              <a:rPr lang="es-PA" altLang="es-PA" sz="2000" dirty="0">
                <a:latin typeface="Avenir" panose="020B0503020203020204" pitchFamily="34" charset="0"/>
              </a:rPr>
              <a:t> </a:t>
            </a:r>
            <a:r>
              <a:rPr lang="es-PA" altLang="es-PA" sz="2000" dirty="0" err="1">
                <a:latin typeface="Avenir" panose="020B0503020203020204" pitchFamily="34" charset="0"/>
              </a:rPr>
              <a:t>Railway</a:t>
            </a:r>
            <a:r>
              <a:rPr lang="es-PA" altLang="es-PA" sz="2000" dirty="0">
                <a:latin typeface="Avenir" panose="020B0503020203020204" pitchFamily="34" charset="0"/>
              </a:rPr>
              <a:t>, que ayudaba a  las personas esclavizadas a huir a los  estados del norte de Estados Unidos,  así como a Canadá.</a:t>
            </a:r>
          </a:p>
        </p:txBody>
      </p:sp>
      <p:grpSp>
        <p:nvGrpSpPr>
          <p:cNvPr id="4" name="Grupo 3">
            <a:extLst>
              <a:ext uri="{FF2B5EF4-FFF2-40B4-BE49-F238E27FC236}">
                <a16:creationId xmlns:a16="http://schemas.microsoft.com/office/drawing/2014/main" id="{9E921D66-D812-4E6D-9C54-768242170D11}"/>
              </a:ext>
            </a:extLst>
          </p:cNvPr>
          <p:cNvGrpSpPr/>
          <p:nvPr/>
        </p:nvGrpSpPr>
        <p:grpSpPr>
          <a:xfrm>
            <a:off x="1177093" y="1338957"/>
            <a:ext cx="3478990" cy="5390041"/>
            <a:chOff x="901700" y="1270000"/>
            <a:chExt cx="2308533" cy="3576638"/>
          </a:xfrm>
        </p:grpSpPr>
        <p:sp>
          <p:nvSpPr>
            <p:cNvPr id="5" name="object 4">
              <a:extLst>
                <a:ext uri="{FF2B5EF4-FFF2-40B4-BE49-F238E27FC236}">
                  <a16:creationId xmlns:a16="http://schemas.microsoft.com/office/drawing/2014/main" id="{CA69FEC4-90B5-43B2-BD72-58F77D2171EC}"/>
                </a:ext>
              </a:extLst>
            </p:cNvPr>
            <p:cNvSpPr>
              <a:spLocks noChangeArrowheads="1"/>
            </p:cNvSpPr>
            <p:nvPr/>
          </p:nvSpPr>
          <p:spPr bwMode="auto">
            <a:xfrm>
              <a:off x="901700" y="1270000"/>
              <a:ext cx="2170113" cy="3413125"/>
            </a:xfrm>
            <a:prstGeom prst="round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s-PA" altLang="es-PA"/>
            </a:p>
          </p:txBody>
        </p:sp>
        <p:sp>
          <p:nvSpPr>
            <p:cNvPr id="6" name="object 8">
              <a:extLst>
                <a:ext uri="{FF2B5EF4-FFF2-40B4-BE49-F238E27FC236}">
                  <a16:creationId xmlns:a16="http://schemas.microsoft.com/office/drawing/2014/main" id="{4C2F9152-BEE8-49DF-98E2-8DBCB2E9EC9A}"/>
                </a:ext>
              </a:extLst>
            </p:cNvPr>
            <p:cNvSpPr txBox="1"/>
            <p:nvPr/>
          </p:nvSpPr>
          <p:spPr>
            <a:xfrm>
              <a:off x="2957821" y="4683125"/>
              <a:ext cx="252412" cy="163513"/>
            </a:xfrm>
            <a:prstGeom prst="rect">
              <a:avLst/>
            </a:prstGeom>
          </p:spPr>
          <p:txBody>
            <a:bodyPr lIns="0" tIns="0" rIns="0" bIns="0">
              <a:spAutoFit/>
            </a:bodyPr>
            <a:lstStyle/>
            <a:p>
              <a:pPr marL="12700" eaLnBrk="1" fontAlgn="auto" hangingPunct="1">
                <a:spcBef>
                  <a:spcPts val="0"/>
                </a:spcBef>
                <a:spcAft>
                  <a:spcPts val="0"/>
                </a:spcAft>
                <a:defRPr/>
              </a:pPr>
              <a:r>
                <a:rPr sz="1000" dirty="0">
                  <a:latin typeface="Arial"/>
                  <a:cs typeface="Arial"/>
                </a:rPr>
                <a:t>(</a:t>
              </a:r>
              <a:r>
                <a:rPr sz="1000" spc="-10" dirty="0">
                  <a:latin typeface="Arial"/>
                  <a:cs typeface="Arial"/>
                </a:rPr>
                <a:t>3</a:t>
              </a:r>
              <a:r>
                <a:rPr sz="1000" dirty="0">
                  <a:latin typeface="Arial"/>
                  <a:cs typeface="Arial"/>
                </a:rPr>
                <a:t>8)</a:t>
              </a:r>
            </a:p>
          </p:txBody>
        </p:sp>
      </p:grpSp>
      <p:grpSp>
        <p:nvGrpSpPr>
          <p:cNvPr id="7" name="Grupo 6">
            <a:extLst>
              <a:ext uri="{FF2B5EF4-FFF2-40B4-BE49-F238E27FC236}">
                <a16:creationId xmlns:a16="http://schemas.microsoft.com/office/drawing/2014/main" id="{AC118A1E-50CA-4A56-9B6C-5A00E901337D}"/>
              </a:ext>
            </a:extLst>
          </p:cNvPr>
          <p:cNvGrpSpPr/>
          <p:nvPr/>
        </p:nvGrpSpPr>
        <p:grpSpPr>
          <a:xfrm>
            <a:off x="5351453" y="3429000"/>
            <a:ext cx="4786133" cy="3299998"/>
            <a:chOff x="4071939" y="3059630"/>
            <a:chExt cx="3861311" cy="2662341"/>
          </a:xfrm>
        </p:grpSpPr>
        <p:sp>
          <p:nvSpPr>
            <p:cNvPr id="8" name="object 5">
              <a:extLst>
                <a:ext uri="{FF2B5EF4-FFF2-40B4-BE49-F238E27FC236}">
                  <a16:creationId xmlns:a16="http://schemas.microsoft.com/office/drawing/2014/main" id="{FDECBE3F-B789-476E-8558-26D5613CC27E}"/>
                </a:ext>
              </a:extLst>
            </p:cNvPr>
            <p:cNvSpPr>
              <a:spLocks noChangeArrowheads="1"/>
            </p:cNvSpPr>
            <p:nvPr/>
          </p:nvSpPr>
          <p:spPr bwMode="auto">
            <a:xfrm>
              <a:off x="4071939" y="3059630"/>
              <a:ext cx="3743325" cy="2517775"/>
            </a:xfrm>
            <a:prstGeom prst="round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s-PA" altLang="es-PA"/>
            </a:p>
          </p:txBody>
        </p:sp>
        <p:sp>
          <p:nvSpPr>
            <p:cNvPr id="9" name="object 9">
              <a:extLst>
                <a:ext uri="{FF2B5EF4-FFF2-40B4-BE49-F238E27FC236}">
                  <a16:creationId xmlns:a16="http://schemas.microsoft.com/office/drawing/2014/main" id="{D47C601D-960F-44D7-8F70-745A05E1ECF1}"/>
                </a:ext>
              </a:extLst>
            </p:cNvPr>
            <p:cNvSpPr txBox="1"/>
            <p:nvPr/>
          </p:nvSpPr>
          <p:spPr>
            <a:xfrm>
              <a:off x="7680837" y="5558458"/>
              <a:ext cx="252413" cy="163513"/>
            </a:xfrm>
            <a:prstGeom prst="rect">
              <a:avLst/>
            </a:prstGeom>
          </p:spPr>
          <p:txBody>
            <a:bodyPr lIns="0" tIns="0" rIns="0" bIns="0">
              <a:spAutoFit/>
            </a:bodyPr>
            <a:lstStyle/>
            <a:p>
              <a:pPr marL="12700" eaLnBrk="1" fontAlgn="auto" hangingPunct="1">
                <a:spcBef>
                  <a:spcPts val="0"/>
                </a:spcBef>
                <a:spcAft>
                  <a:spcPts val="0"/>
                </a:spcAft>
                <a:defRPr/>
              </a:pPr>
              <a:r>
                <a:rPr sz="1000" dirty="0">
                  <a:latin typeface="Arial"/>
                  <a:cs typeface="Arial"/>
                </a:rPr>
                <a:t>(</a:t>
              </a:r>
              <a:r>
                <a:rPr sz="1000" spc="-10" dirty="0">
                  <a:latin typeface="Arial"/>
                  <a:cs typeface="Arial"/>
                </a:rPr>
                <a:t>3</a:t>
              </a:r>
              <a:r>
                <a:rPr sz="1000" dirty="0">
                  <a:latin typeface="Arial"/>
                  <a:cs typeface="Arial"/>
                </a:rPr>
                <a:t>9)</a:t>
              </a:r>
            </a:p>
          </p:txBody>
        </p:sp>
      </p:grpSp>
    </p:spTree>
    <p:extLst>
      <p:ext uri="{BB962C8B-B14F-4D97-AF65-F5344CB8AC3E}">
        <p14:creationId xmlns:p14="http://schemas.microsoft.com/office/powerpoint/2010/main" val="2324105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D7FAD0E-7256-4F28-A673-4C5B24AE258D}"/>
              </a:ext>
            </a:extLst>
          </p:cNvPr>
          <p:cNvSpPr txBox="1"/>
          <p:nvPr/>
        </p:nvSpPr>
        <p:spPr>
          <a:xfrm>
            <a:off x="101600" y="873760"/>
            <a:ext cx="8392160" cy="1323439"/>
          </a:xfrm>
          <a:prstGeom prst="rect">
            <a:avLst/>
          </a:prstGeom>
          <a:noFill/>
        </p:spPr>
        <p:txBody>
          <a:bodyPr wrap="square" rtlCol="0">
            <a:spAutoFit/>
          </a:bodyPr>
          <a:lstStyle/>
          <a:p>
            <a:pPr algn="ctr"/>
            <a:r>
              <a:rPr lang="es-MX" sz="4000" b="1" dirty="0">
                <a:solidFill>
                  <a:schemeClr val="accent1">
                    <a:lumMod val="50000"/>
                  </a:schemeClr>
                </a:solidFill>
                <a:latin typeface="Avenir"/>
              </a:rPr>
              <a:t>Contexto de Luchas Antiesclavistas: Formas de Rebelión</a:t>
            </a:r>
            <a:endParaRPr lang="es-419" sz="4000" b="1" dirty="0">
              <a:solidFill>
                <a:schemeClr val="accent1">
                  <a:lumMod val="50000"/>
                </a:schemeClr>
              </a:solidFill>
              <a:latin typeface="Avenir"/>
            </a:endParaRPr>
          </a:p>
        </p:txBody>
      </p:sp>
      <p:grpSp>
        <p:nvGrpSpPr>
          <p:cNvPr id="3" name="Grupo 2">
            <a:extLst>
              <a:ext uri="{FF2B5EF4-FFF2-40B4-BE49-F238E27FC236}">
                <a16:creationId xmlns:a16="http://schemas.microsoft.com/office/drawing/2014/main" id="{DA86F24D-9D8F-4037-B27C-02453E702EE3}"/>
              </a:ext>
            </a:extLst>
          </p:cNvPr>
          <p:cNvGrpSpPr/>
          <p:nvPr/>
        </p:nvGrpSpPr>
        <p:grpSpPr>
          <a:xfrm>
            <a:off x="4297680" y="2980373"/>
            <a:ext cx="2922587" cy="3611562"/>
            <a:chOff x="3011488" y="2665413"/>
            <a:chExt cx="2922587" cy="3611562"/>
          </a:xfrm>
        </p:grpSpPr>
        <p:sp>
          <p:nvSpPr>
            <p:cNvPr id="4" name="object 5">
              <a:extLst>
                <a:ext uri="{FF2B5EF4-FFF2-40B4-BE49-F238E27FC236}">
                  <a16:creationId xmlns:a16="http://schemas.microsoft.com/office/drawing/2014/main" id="{AE9985C4-B247-4CF9-9EF1-7B6505D1DBA7}"/>
                </a:ext>
              </a:extLst>
            </p:cNvPr>
            <p:cNvSpPr>
              <a:spLocks noChangeArrowheads="1"/>
            </p:cNvSpPr>
            <p:nvPr/>
          </p:nvSpPr>
          <p:spPr bwMode="auto">
            <a:xfrm>
              <a:off x="3011488" y="2665413"/>
              <a:ext cx="2922587" cy="361156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PA" altLang="es-PA"/>
            </a:p>
          </p:txBody>
        </p:sp>
        <p:sp>
          <p:nvSpPr>
            <p:cNvPr id="5" name="object 15">
              <a:extLst>
                <a:ext uri="{FF2B5EF4-FFF2-40B4-BE49-F238E27FC236}">
                  <a16:creationId xmlns:a16="http://schemas.microsoft.com/office/drawing/2014/main" id="{41E5D5FA-4991-4DB4-A839-396EF270347E}"/>
                </a:ext>
              </a:extLst>
            </p:cNvPr>
            <p:cNvSpPr txBox="1">
              <a:spLocks noChangeArrowheads="1"/>
            </p:cNvSpPr>
            <p:nvPr/>
          </p:nvSpPr>
          <p:spPr bwMode="auto">
            <a:xfrm>
              <a:off x="3011488" y="5711572"/>
              <a:ext cx="180975"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PA" altLang="es-PA" sz="1000" dirty="0">
                  <a:latin typeface="Arial" panose="020B0604020202020204" pitchFamily="34" charset="0"/>
                </a:rPr>
                <a:t>(6)</a:t>
              </a:r>
            </a:p>
          </p:txBody>
        </p:sp>
      </p:grpSp>
      <p:grpSp>
        <p:nvGrpSpPr>
          <p:cNvPr id="6" name="Grupo 5">
            <a:extLst>
              <a:ext uri="{FF2B5EF4-FFF2-40B4-BE49-F238E27FC236}">
                <a16:creationId xmlns:a16="http://schemas.microsoft.com/office/drawing/2014/main" id="{F40F9AC5-279F-41EB-ABD4-2E17778D3395}"/>
              </a:ext>
            </a:extLst>
          </p:cNvPr>
          <p:cNvGrpSpPr/>
          <p:nvPr/>
        </p:nvGrpSpPr>
        <p:grpSpPr>
          <a:xfrm>
            <a:off x="440131" y="2500362"/>
            <a:ext cx="2845994" cy="1857276"/>
            <a:chOff x="287731" y="1990725"/>
            <a:chExt cx="2845994" cy="1857276"/>
          </a:xfrm>
        </p:grpSpPr>
        <p:sp>
          <p:nvSpPr>
            <p:cNvPr id="7" name="object 3">
              <a:extLst>
                <a:ext uri="{FF2B5EF4-FFF2-40B4-BE49-F238E27FC236}">
                  <a16:creationId xmlns:a16="http://schemas.microsoft.com/office/drawing/2014/main" id="{04D9A494-3EFB-44E6-AF19-114557F2F979}"/>
                </a:ext>
              </a:extLst>
            </p:cNvPr>
            <p:cNvSpPr>
              <a:spLocks noChangeArrowheads="1"/>
            </p:cNvSpPr>
            <p:nvPr/>
          </p:nvSpPr>
          <p:spPr bwMode="auto">
            <a:xfrm>
              <a:off x="325438" y="1990725"/>
              <a:ext cx="2808287" cy="1703388"/>
            </a:xfrm>
            <a:prstGeom prst="round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PA" altLang="es-PA"/>
            </a:p>
          </p:txBody>
        </p:sp>
        <p:sp>
          <p:nvSpPr>
            <p:cNvPr id="8" name="object 15">
              <a:extLst>
                <a:ext uri="{FF2B5EF4-FFF2-40B4-BE49-F238E27FC236}">
                  <a16:creationId xmlns:a16="http://schemas.microsoft.com/office/drawing/2014/main" id="{1ACB22A1-4420-4E16-96D3-8AE8E2D33490}"/>
                </a:ext>
              </a:extLst>
            </p:cNvPr>
            <p:cNvSpPr txBox="1">
              <a:spLocks noChangeArrowheads="1"/>
            </p:cNvSpPr>
            <p:nvPr/>
          </p:nvSpPr>
          <p:spPr bwMode="auto">
            <a:xfrm>
              <a:off x="287731" y="3694113"/>
              <a:ext cx="18097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PA" altLang="es-PA" sz="1000" dirty="0">
                  <a:latin typeface="Arial" panose="020B0604020202020204" pitchFamily="34" charset="0"/>
                </a:rPr>
                <a:t>(5)</a:t>
              </a:r>
            </a:p>
          </p:txBody>
        </p:sp>
      </p:grpSp>
      <p:pic>
        <p:nvPicPr>
          <p:cNvPr id="12" name="Imagen 11" descr="Una caricatura de una persona&#10;&#10;Descripción generada automáticamente con confianza baja">
            <a:extLst>
              <a:ext uri="{FF2B5EF4-FFF2-40B4-BE49-F238E27FC236}">
                <a16:creationId xmlns:a16="http://schemas.microsoft.com/office/drawing/2014/main" id="{15CE06B4-7FDB-4690-9F41-B248F29049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7853" y="4399963"/>
            <a:ext cx="2922587" cy="1897501"/>
          </a:xfrm>
          <a:prstGeom prst="rect">
            <a:avLst/>
          </a:prstGeom>
        </p:spPr>
      </p:pic>
      <p:sp>
        <p:nvSpPr>
          <p:cNvPr id="15" name="Abrir llave 14">
            <a:extLst>
              <a:ext uri="{FF2B5EF4-FFF2-40B4-BE49-F238E27FC236}">
                <a16:creationId xmlns:a16="http://schemas.microsoft.com/office/drawing/2014/main" id="{CC8576FD-21A1-4DC2-AA9B-C0F49BAFC275}"/>
              </a:ext>
            </a:extLst>
          </p:cNvPr>
          <p:cNvSpPr/>
          <p:nvPr/>
        </p:nvSpPr>
        <p:spPr>
          <a:xfrm rot="6345149">
            <a:off x="7946554" y="1340107"/>
            <a:ext cx="814375" cy="4023897"/>
          </a:xfrm>
          <a:prstGeom prst="leftBrace">
            <a:avLst/>
          </a:prstGeom>
          <a:ln w="28575">
            <a:solidFill>
              <a:srgbClr val="F89424"/>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p>
        </p:txBody>
      </p:sp>
      <p:sp>
        <p:nvSpPr>
          <p:cNvPr id="16" name="CuadroTexto 15">
            <a:extLst>
              <a:ext uri="{FF2B5EF4-FFF2-40B4-BE49-F238E27FC236}">
                <a16:creationId xmlns:a16="http://schemas.microsoft.com/office/drawing/2014/main" id="{58C99E9C-3EA5-43DE-AF2F-54AB99749D85}"/>
              </a:ext>
            </a:extLst>
          </p:cNvPr>
          <p:cNvSpPr txBox="1"/>
          <p:nvPr/>
        </p:nvSpPr>
        <p:spPr>
          <a:xfrm>
            <a:off x="440131" y="4478576"/>
            <a:ext cx="2293098" cy="400110"/>
          </a:xfrm>
          <a:prstGeom prst="rect">
            <a:avLst/>
          </a:prstGeom>
          <a:noFill/>
        </p:spPr>
        <p:txBody>
          <a:bodyPr wrap="square" rtlCol="0">
            <a:spAutoFit/>
          </a:bodyPr>
          <a:lstStyle/>
          <a:p>
            <a:r>
              <a:rPr lang="es-MX" sz="2000" dirty="0">
                <a:latin typeface="Avenir" panose="020B0503020203020204" pitchFamily="34" charset="0"/>
              </a:rPr>
              <a:t>Lucha Armada</a:t>
            </a:r>
            <a:endParaRPr lang="es-419" sz="2000" dirty="0">
              <a:latin typeface="Avenir" panose="020B0503020203020204" pitchFamily="34" charset="0"/>
            </a:endParaRPr>
          </a:p>
        </p:txBody>
      </p:sp>
      <p:sp>
        <p:nvSpPr>
          <p:cNvPr id="17" name="CuadroTexto 16">
            <a:extLst>
              <a:ext uri="{FF2B5EF4-FFF2-40B4-BE49-F238E27FC236}">
                <a16:creationId xmlns:a16="http://schemas.microsoft.com/office/drawing/2014/main" id="{930BF452-8CE2-47D1-9FA3-75F1BEFD13C1}"/>
              </a:ext>
            </a:extLst>
          </p:cNvPr>
          <p:cNvSpPr txBox="1"/>
          <p:nvPr/>
        </p:nvSpPr>
        <p:spPr>
          <a:xfrm>
            <a:off x="7319706" y="2334042"/>
            <a:ext cx="2921246" cy="707886"/>
          </a:xfrm>
          <a:prstGeom prst="rect">
            <a:avLst/>
          </a:prstGeom>
          <a:noFill/>
        </p:spPr>
        <p:txBody>
          <a:bodyPr wrap="square" rtlCol="0">
            <a:spAutoFit/>
          </a:bodyPr>
          <a:lstStyle/>
          <a:p>
            <a:pPr algn="ctr"/>
            <a:r>
              <a:rPr lang="es-MX" sz="2000" dirty="0">
                <a:latin typeface="Avenir" panose="020B0503020203020204" pitchFamily="34" charset="0"/>
              </a:rPr>
              <a:t>Contribución a la literatura antiesclavista</a:t>
            </a:r>
            <a:endParaRPr lang="es-419" sz="2000" dirty="0">
              <a:latin typeface="Avenir" panose="020B0503020203020204" pitchFamily="34" charset="0"/>
            </a:endParaRPr>
          </a:p>
        </p:txBody>
      </p:sp>
      <p:sp>
        <p:nvSpPr>
          <p:cNvPr id="18" name="CuadroTexto 17">
            <a:extLst>
              <a:ext uri="{FF2B5EF4-FFF2-40B4-BE49-F238E27FC236}">
                <a16:creationId xmlns:a16="http://schemas.microsoft.com/office/drawing/2014/main" id="{CC8ED702-0B16-4A5F-9FBE-54D26EA23986}"/>
              </a:ext>
            </a:extLst>
          </p:cNvPr>
          <p:cNvSpPr txBox="1"/>
          <p:nvPr/>
        </p:nvSpPr>
        <p:spPr>
          <a:xfrm>
            <a:off x="4294053" y="6238882"/>
            <a:ext cx="1399084" cy="400110"/>
          </a:xfrm>
          <a:prstGeom prst="rect">
            <a:avLst/>
          </a:prstGeom>
          <a:noFill/>
        </p:spPr>
        <p:txBody>
          <a:bodyPr wrap="square" rtlCol="0">
            <a:spAutoFit/>
          </a:bodyPr>
          <a:lstStyle/>
          <a:p>
            <a:r>
              <a:rPr lang="es-MX" sz="2000" dirty="0">
                <a:latin typeface="Avenir" panose="020B0503020203020204" pitchFamily="34" charset="0"/>
              </a:rPr>
              <a:t>Escritura</a:t>
            </a:r>
            <a:endParaRPr lang="es-419" sz="2000" dirty="0">
              <a:latin typeface="Avenir" panose="020B0503020203020204" pitchFamily="34" charset="0"/>
            </a:endParaRPr>
          </a:p>
        </p:txBody>
      </p:sp>
      <p:sp>
        <p:nvSpPr>
          <p:cNvPr id="19" name="CuadroTexto 18">
            <a:extLst>
              <a:ext uri="{FF2B5EF4-FFF2-40B4-BE49-F238E27FC236}">
                <a16:creationId xmlns:a16="http://schemas.microsoft.com/office/drawing/2014/main" id="{0AB76025-4AA7-40A4-9318-5A6245552C88}"/>
              </a:ext>
            </a:extLst>
          </p:cNvPr>
          <p:cNvSpPr txBox="1"/>
          <p:nvPr/>
        </p:nvSpPr>
        <p:spPr>
          <a:xfrm>
            <a:off x="9079547" y="6407269"/>
            <a:ext cx="1399084" cy="400110"/>
          </a:xfrm>
          <a:prstGeom prst="rect">
            <a:avLst/>
          </a:prstGeom>
          <a:noFill/>
        </p:spPr>
        <p:txBody>
          <a:bodyPr wrap="square" rtlCol="0">
            <a:spAutoFit/>
          </a:bodyPr>
          <a:lstStyle/>
          <a:p>
            <a:r>
              <a:rPr lang="es-MX" sz="2000" dirty="0">
                <a:latin typeface="Avenir" panose="020B0503020203020204" pitchFamily="34" charset="0"/>
              </a:rPr>
              <a:t>Oratoria</a:t>
            </a:r>
            <a:endParaRPr lang="es-419" sz="2000" dirty="0">
              <a:latin typeface="Avenir" panose="020B0503020203020204" pitchFamily="34" charset="0"/>
            </a:endParaRPr>
          </a:p>
        </p:txBody>
      </p:sp>
    </p:spTree>
    <p:extLst>
      <p:ext uri="{BB962C8B-B14F-4D97-AF65-F5344CB8AC3E}">
        <p14:creationId xmlns:p14="http://schemas.microsoft.com/office/powerpoint/2010/main" val="2208923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67E48D9-0C71-40F0-A36C-CC9B33E16E85}"/>
              </a:ext>
            </a:extLst>
          </p:cNvPr>
          <p:cNvSpPr txBox="1">
            <a:spLocks noChangeArrowheads="1"/>
          </p:cNvSpPr>
          <p:nvPr/>
        </p:nvSpPr>
        <p:spPr bwMode="auto">
          <a:xfrm>
            <a:off x="1021957" y="1544605"/>
            <a:ext cx="5946720" cy="3768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4013" indent="-341313">
              <a:spcBef>
                <a:spcPct val="20000"/>
              </a:spcBef>
              <a:tabLst>
                <a:tab pos="354013" algn="l"/>
                <a:tab pos="355600" algn="l"/>
              </a:tabLst>
              <a:defRPr>
                <a:solidFill>
                  <a:schemeClr val="tx1"/>
                </a:solidFill>
                <a:latin typeface="Calibri" panose="020F0502020204030204" pitchFamily="34" charset="0"/>
              </a:defRPr>
            </a:lvl1pPr>
            <a:lvl2pPr marL="742950" indent="-285750">
              <a:spcBef>
                <a:spcPct val="20000"/>
              </a:spcBef>
              <a:tabLst>
                <a:tab pos="354013" algn="l"/>
                <a:tab pos="355600" algn="l"/>
              </a:tabLst>
              <a:defRPr>
                <a:solidFill>
                  <a:schemeClr val="tx1"/>
                </a:solidFill>
                <a:latin typeface="Calibri" panose="020F0502020204030204" pitchFamily="34" charset="0"/>
              </a:defRPr>
            </a:lvl2pPr>
            <a:lvl3pPr marL="1143000" indent="-228600">
              <a:spcBef>
                <a:spcPct val="20000"/>
              </a:spcBef>
              <a:tabLst>
                <a:tab pos="354013" algn="l"/>
                <a:tab pos="355600" algn="l"/>
              </a:tabLst>
              <a:defRPr>
                <a:solidFill>
                  <a:schemeClr val="tx1"/>
                </a:solidFill>
                <a:latin typeface="Calibri" panose="020F0502020204030204" pitchFamily="34" charset="0"/>
              </a:defRPr>
            </a:lvl3pPr>
            <a:lvl4pPr marL="1600200" indent="-228600">
              <a:spcBef>
                <a:spcPct val="20000"/>
              </a:spcBef>
              <a:tabLst>
                <a:tab pos="354013" algn="l"/>
                <a:tab pos="355600" algn="l"/>
              </a:tabLst>
              <a:defRPr>
                <a:solidFill>
                  <a:schemeClr val="tx1"/>
                </a:solidFill>
                <a:latin typeface="Calibri" panose="020F0502020204030204" pitchFamily="34" charset="0"/>
              </a:defRPr>
            </a:lvl4pPr>
            <a:lvl5pPr marL="2057400" indent="-228600">
              <a:spcBef>
                <a:spcPct val="20000"/>
              </a:spcBef>
              <a:tabLst>
                <a:tab pos="354013" algn="l"/>
                <a:tab pos="3556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tabLst>
                <a:tab pos="354013" algn="l"/>
                <a:tab pos="3556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tabLst>
                <a:tab pos="354013" algn="l"/>
                <a:tab pos="3556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tabLst>
                <a:tab pos="354013" algn="l"/>
                <a:tab pos="3556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tabLst>
                <a:tab pos="354013" algn="l"/>
                <a:tab pos="355600" algn="l"/>
              </a:tabLst>
              <a:defRPr>
                <a:solidFill>
                  <a:schemeClr val="tx1"/>
                </a:solidFill>
                <a:latin typeface="Calibri" panose="020F0502020204030204" pitchFamily="34" charset="0"/>
              </a:defRPr>
            </a:lvl9pPr>
          </a:lstStyle>
          <a:p>
            <a:pPr algn="just" eaLnBrk="1" hangingPunct="1">
              <a:lnSpc>
                <a:spcPct val="80000"/>
              </a:lnSpc>
              <a:spcBef>
                <a:spcPct val="0"/>
              </a:spcBef>
              <a:buClr>
                <a:srgbClr val="010000"/>
              </a:buClr>
              <a:buFontTx/>
              <a:buChar char="•"/>
            </a:pPr>
            <a:r>
              <a:rPr lang="es-PA" altLang="es-PA" sz="2000" b="1" dirty="0" err="1">
                <a:latin typeface="Avenir" panose="020B0503020203020204" pitchFamily="34" charset="0"/>
              </a:rPr>
              <a:t>Booker</a:t>
            </a:r>
            <a:r>
              <a:rPr lang="es-PA" altLang="es-PA" sz="2000" b="1" dirty="0">
                <a:latin typeface="Avenir" panose="020B0503020203020204" pitchFamily="34" charset="0"/>
              </a:rPr>
              <a:t> T, Washington. </a:t>
            </a:r>
            <a:r>
              <a:rPr lang="es-PA" altLang="es-PA" sz="2000" dirty="0">
                <a:latin typeface="Avenir" panose="020B0503020203020204" pitchFamily="34" charset="0"/>
              </a:rPr>
              <a:t>El derecho de  los negros al sufragio. Autobiografía  “Levantándose de la esclavitud”  discurso en Exposición de Atlanta en  1895 – uno de los mejores discursos  de la oratoria americana:</a:t>
            </a:r>
          </a:p>
          <a:p>
            <a:pPr algn="just" eaLnBrk="1" hangingPunct="1">
              <a:spcBef>
                <a:spcPts val="13"/>
              </a:spcBef>
            </a:pPr>
            <a:endParaRPr lang="es-PA" altLang="es-PA" sz="2000" dirty="0">
              <a:latin typeface="Avenir" panose="020B0503020203020204" pitchFamily="34" charset="0"/>
              <a:cs typeface="Times New Roman" panose="02020603050405020304" pitchFamily="18" charset="0"/>
            </a:endParaRPr>
          </a:p>
          <a:p>
            <a:pPr marL="0" indent="12700" algn="just" eaLnBrk="1" hangingPunct="1">
              <a:lnSpc>
                <a:spcPct val="80000"/>
              </a:lnSpc>
              <a:spcBef>
                <a:spcPct val="0"/>
              </a:spcBef>
            </a:pPr>
            <a:r>
              <a:rPr lang="es-PA" altLang="es-PA" sz="2000" i="1" dirty="0">
                <a:latin typeface="Avenir" panose="020B0503020203020204" pitchFamily="34" charset="0"/>
              </a:rPr>
              <a:t>“Tengan siempre en cuenta que más allá  de los beneficios materiales estará esa  ventaja mayor, que vendrá –  roguemos a Dios que así sea – de  borrar las diferencias y sospechas de  cualquier índole, incluidas las raciales  y que culminará en la justicia absoluta,  y en una obediencia de todas las  clases a los mandatos de la ley. Esto,  junto con nuestra prosperidad  material, traerá a nuestro amado Sur  un nuevo cielo y una nueva tierra.”  (p.74-75).</a:t>
            </a:r>
          </a:p>
        </p:txBody>
      </p:sp>
      <p:grpSp>
        <p:nvGrpSpPr>
          <p:cNvPr id="3" name="Grupo 2">
            <a:extLst>
              <a:ext uri="{FF2B5EF4-FFF2-40B4-BE49-F238E27FC236}">
                <a16:creationId xmlns:a16="http://schemas.microsoft.com/office/drawing/2014/main" id="{34441E89-BBA5-4BA5-A88B-5E4E51E66013}"/>
              </a:ext>
            </a:extLst>
          </p:cNvPr>
          <p:cNvGrpSpPr/>
          <p:nvPr/>
        </p:nvGrpSpPr>
        <p:grpSpPr>
          <a:xfrm>
            <a:off x="7773989" y="1917098"/>
            <a:ext cx="3012281" cy="4525962"/>
            <a:chOff x="5226050" y="1601788"/>
            <a:chExt cx="3012281" cy="4525962"/>
          </a:xfrm>
        </p:grpSpPr>
        <p:sp>
          <p:nvSpPr>
            <p:cNvPr id="4" name="object 3">
              <a:extLst>
                <a:ext uri="{FF2B5EF4-FFF2-40B4-BE49-F238E27FC236}">
                  <a16:creationId xmlns:a16="http://schemas.microsoft.com/office/drawing/2014/main" id="{5AB67173-1746-4CAE-BCB1-52467B051DD9}"/>
                </a:ext>
              </a:extLst>
            </p:cNvPr>
            <p:cNvSpPr>
              <a:spLocks noChangeArrowheads="1"/>
            </p:cNvSpPr>
            <p:nvPr/>
          </p:nvSpPr>
          <p:spPr bwMode="auto">
            <a:xfrm>
              <a:off x="5226050" y="1601788"/>
              <a:ext cx="2886075" cy="4525962"/>
            </a:xfrm>
            <a:prstGeom prst="round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s-PA" altLang="es-PA"/>
            </a:p>
          </p:txBody>
        </p:sp>
        <p:sp>
          <p:nvSpPr>
            <p:cNvPr id="5" name="object 5">
              <a:extLst>
                <a:ext uri="{FF2B5EF4-FFF2-40B4-BE49-F238E27FC236}">
                  <a16:creationId xmlns:a16="http://schemas.microsoft.com/office/drawing/2014/main" id="{54A3142A-BC63-44EF-B9E7-8418B1DA8821}"/>
                </a:ext>
              </a:extLst>
            </p:cNvPr>
            <p:cNvSpPr txBox="1"/>
            <p:nvPr/>
          </p:nvSpPr>
          <p:spPr>
            <a:xfrm>
              <a:off x="7985919" y="5964238"/>
              <a:ext cx="252412" cy="163512"/>
            </a:xfrm>
            <a:prstGeom prst="rect">
              <a:avLst/>
            </a:prstGeom>
          </p:spPr>
          <p:txBody>
            <a:bodyPr lIns="0" tIns="0" rIns="0" bIns="0">
              <a:spAutoFit/>
            </a:bodyPr>
            <a:lstStyle/>
            <a:p>
              <a:pPr marL="12700" eaLnBrk="1" fontAlgn="auto" hangingPunct="1">
                <a:spcBef>
                  <a:spcPts val="0"/>
                </a:spcBef>
                <a:spcAft>
                  <a:spcPts val="0"/>
                </a:spcAft>
                <a:defRPr/>
              </a:pPr>
              <a:r>
                <a:rPr sz="1000" dirty="0">
                  <a:latin typeface="Arial"/>
                  <a:cs typeface="Arial"/>
                </a:rPr>
                <a:t>(</a:t>
              </a:r>
              <a:r>
                <a:rPr sz="1000" spc="-10" dirty="0">
                  <a:latin typeface="Arial"/>
                  <a:cs typeface="Arial"/>
                </a:rPr>
                <a:t>4</a:t>
              </a:r>
              <a:r>
                <a:rPr sz="1000" dirty="0">
                  <a:latin typeface="Arial"/>
                  <a:cs typeface="Arial"/>
                </a:rPr>
                <a:t>0)</a:t>
              </a:r>
              <a:endParaRPr sz="1000">
                <a:latin typeface="Arial"/>
                <a:cs typeface="Arial"/>
              </a:endParaRPr>
            </a:p>
          </p:txBody>
        </p:sp>
      </p:grpSp>
    </p:spTree>
    <p:extLst>
      <p:ext uri="{BB962C8B-B14F-4D97-AF65-F5344CB8AC3E}">
        <p14:creationId xmlns:p14="http://schemas.microsoft.com/office/powerpoint/2010/main" val="1604438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76F52797-E83C-4703-B41E-CDE99CC77018}"/>
              </a:ext>
            </a:extLst>
          </p:cNvPr>
          <p:cNvSpPr txBox="1">
            <a:spLocks/>
          </p:cNvSpPr>
          <p:nvPr/>
        </p:nvSpPr>
        <p:spPr>
          <a:xfrm>
            <a:off x="0" y="739261"/>
            <a:ext cx="9091448" cy="951460"/>
          </a:xfrm>
          <a:prstGeom prst="rect">
            <a:avLst/>
          </a:prstGeom>
        </p:spPr>
        <p:txBody>
          <a:bodyPr tIns="213360"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3585">
              <a:spcBef>
                <a:spcPts val="0"/>
              </a:spcBef>
              <a:defRPr/>
            </a:pPr>
            <a:r>
              <a:rPr lang="es-419" b="1" dirty="0">
                <a:solidFill>
                  <a:schemeClr val="accent1">
                    <a:lumMod val="50000"/>
                  </a:schemeClr>
                </a:solidFill>
                <a:latin typeface="Avenir" panose="020B0503020203020204" pitchFamily="34" charset="0"/>
              </a:rPr>
              <a:t>Libertadores y líderes</a:t>
            </a:r>
            <a:r>
              <a:rPr lang="es-419" b="1" spc="-85" dirty="0">
                <a:solidFill>
                  <a:schemeClr val="accent1">
                    <a:lumMod val="50000"/>
                  </a:schemeClr>
                </a:solidFill>
                <a:latin typeface="Avenir" panose="020B0503020203020204" pitchFamily="34" charset="0"/>
              </a:rPr>
              <a:t> </a:t>
            </a:r>
            <a:r>
              <a:rPr lang="es-419" b="1" dirty="0">
                <a:solidFill>
                  <a:schemeClr val="accent1">
                    <a:lumMod val="50000"/>
                  </a:schemeClr>
                </a:solidFill>
                <a:latin typeface="Avenir" panose="020B0503020203020204" pitchFamily="34" charset="0"/>
              </a:rPr>
              <a:t>políticos</a:t>
            </a:r>
          </a:p>
        </p:txBody>
      </p:sp>
      <p:sp>
        <p:nvSpPr>
          <p:cNvPr id="3" name="object 7">
            <a:extLst>
              <a:ext uri="{FF2B5EF4-FFF2-40B4-BE49-F238E27FC236}">
                <a16:creationId xmlns:a16="http://schemas.microsoft.com/office/drawing/2014/main" id="{9A62ECB4-E4F3-41BA-949D-2604F406FCD5}"/>
              </a:ext>
            </a:extLst>
          </p:cNvPr>
          <p:cNvSpPr txBox="1">
            <a:spLocks noChangeArrowheads="1"/>
          </p:cNvSpPr>
          <p:nvPr/>
        </p:nvSpPr>
        <p:spPr bwMode="auto">
          <a:xfrm>
            <a:off x="1762768" y="5031241"/>
            <a:ext cx="8666464" cy="1295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4013" indent="-341313">
              <a:spcBef>
                <a:spcPct val="20000"/>
              </a:spcBef>
              <a:tabLst>
                <a:tab pos="354013" algn="l"/>
                <a:tab pos="355600" algn="l"/>
              </a:tabLst>
              <a:defRPr>
                <a:solidFill>
                  <a:schemeClr val="tx1"/>
                </a:solidFill>
                <a:latin typeface="Calibri" panose="020F0502020204030204" pitchFamily="34" charset="0"/>
              </a:defRPr>
            </a:lvl1pPr>
            <a:lvl2pPr marL="742950" indent="-285750">
              <a:spcBef>
                <a:spcPct val="20000"/>
              </a:spcBef>
              <a:tabLst>
                <a:tab pos="354013" algn="l"/>
                <a:tab pos="355600" algn="l"/>
              </a:tabLst>
              <a:defRPr>
                <a:solidFill>
                  <a:schemeClr val="tx1"/>
                </a:solidFill>
                <a:latin typeface="Calibri" panose="020F0502020204030204" pitchFamily="34" charset="0"/>
              </a:defRPr>
            </a:lvl2pPr>
            <a:lvl3pPr marL="1143000" indent="-228600">
              <a:spcBef>
                <a:spcPct val="20000"/>
              </a:spcBef>
              <a:tabLst>
                <a:tab pos="354013" algn="l"/>
                <a:tab pos="355600" algn="l"/>
              </a:tabLst>
              <a:defRPr>
                <a:solidFill>
                  <a:schemeClr val="tx1"/>
                </a:solidFill>
                <a:latin typeface="Calibri" panose="020F0502020204030204" pitchFamily="34" charset="0"/>
              </a:defRPr>
            </a:lvl3pPr>
            <a:lvl4pPr marL="1600200" indent="-228600">
              <a:spcBef>
                <a:spcPct val="20000"/>
              </a:spcBef>
              <a:tabLst>
                <a:tab pos="354013" algn="l"/>
                <a:tab pos="355600" algn="l"/>
              </a:tabLst>
              <a:defRPr>
                <a:solidFill>
                  <a:schemeClr val="tx1"/>
                </a:solidFill>
                <a:latin typeface="Calibri" panose="020F0502020204030204" pitchFamily="34" charset="0"/>
              </a:defRPr>
            </a:lvl4pPr>
            <a:lvl5pPr marL="2057400" indent="-228600">
              <a:spcBef>
                <a:spcPct val="20000"/>
              </a:spcBef>
              <a:tabLst>
                <a:tab pos="354013" algn="l"/>
                <a:tab pos="3556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tabLst>
                <a:tab pos="354013" algn="l"/>
                <a:tab pos="3556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tabLst>
                <a:tab pos="354013" algn="l"/>
                <a:tab pos="3556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tabLst>
                <a:tab pos="354013" algn="l"/>
                <a:tab pos="3556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tabLst>
                <a:tab pos="354013" algn="l"/>
                <a:tab pos="355600" algn="l"/>
              </a:tabLst>
              <a:defRPr>
                <a:solidFill>
                  <a:schemeClr val="tx1"/>
                </a:solidFill>
                <a:latin typeface="Calibri" panose="020F0502020204030204" pitchFamily="34" charset="0"/>
              </a:defRPr>
            </a:lvl9pPr>
          </a:lstStyle>
          <a:p>
            <a:pPr algn="just" eaLnBrk="1" hangingPunct="1">
              <a:spcBef>
                <a:spcPct val="0"/>
              </a:spcBef>
              <a:buClr>
                <a:srgbClr val="010000"/>
              </a:buClr>
              <a:buFontTx/>
              <a:buChar char="•"/>
            </a:pPr>
            <a:r>
              <a:rPr lang="es-PA" altLang="es-PA" sz="2000" b="1" dirty="0" err="1">
                <a:latin typeface="Avenir" panose="020B0503020203020204" pitchFamily="34" charset="0"/>
              </a:rPr>
              <a:t>Toussaint</a:t>
            </a:r>
            <a:r>
              <a:rPr lang="es-PA" altLang="es-PA" sz="2000" b="1" dirty="0">
                <a:latin typeface="Avenir" panose="020B0503020203020204" pitchFamily="34" charset="0"/>
              </a:rPr>
              <a:t> </a:t>
            </a:r>
            <a:r>
              <a:rPr lang="es-PA" altLang="es-PA" sz="2000" b="1" dirty="0" err="1">
                <a:latin typeface="Avenir" panose="020B0503020203020204" pitchFamily="34" charset="0"/>
              </a:rPr>
              <a:t>L’Ouverture</a:t>
            </a:r>
            <a:r>
              <a:rPr lang="es-PA" altLang="es-PA" sz="2000" dirty="0">
                <a:latin typeface="Avenir" panose="020B0503020203020204" pitchFamily="34" charset="0"/>
              </a:rPr>
              <a:t>. Líder de la revolución antiesclavista de  Santo Domingo que culmina en la República independiente de Haití  en 1804.</a:t>
            </a:r>
          </a:p>
          <a:p>
            <a:pPr eaLnBrk="1" hangingPunct="1">
              <a:spcBef>
                <a:spcPts val="475"/>
              </a:spcBef>
              <a:buClr>
                <a:srgbClr val="010000"/>
              </a:buClr>
              <a:buFontTx/>
              <a:buChar char="•"/>
            </a:pPr>
            <a:r>
              <a:rPr lang="es-PA" altLang="es-PA" sz="2000" dirty="0">
                <a:latin typeface="Avenir" panose="020B0503020203020204" pitchFamily="34" charset="0"/>
              </a:rPr>
              <a:t>Incomparable contribución a la humanidad: dirigió el movimiento  que desarraigó la esclavitud de la civilización moderna.</a:t>
            </a:r>
          </a:p>
        </p:txBody>
      </p:sp>
      <p:grpSp>
        <p:nvGrpSpPr>
          <p:cNvPr id="4" name="Grupo 3">
            <a:extLst>
              <a:ext uri="{FF2B5EF4-FFF2-40B4-BE49-F238E27FC236}">
                <a16:creationId xmlns:a16="http://schemas.microsoft.com/office/drawing/2014/main" id="{2B6782F1-5BD5-474B-B27F-21826670E95E}"/>
              </a:ext>
            </a:extLst>
          </p:cNvPr>
          <p:cNvGrpSpPr/>
          <p:nvPr/>
        </p:nvGrpSpPr>
        <p:grpSpPr>
          <a:xfrm>
            <a:off x="3121025" y="1614971"/>
            <a:ext cx="2258748" cy="3173945"/>
            <a:chOff x="685800" y="1558925"/>
            <a:chExt cx="1867694" cy="2624444"/>
          </a:xfrm>
        </p:grpSpPr>
        <p:sp>
          <p:nvSpPr>
            <p:cNvPr id="5" name="object 3">
              <a:extLst>
                <a:ext uri="{FF2B5EF4-FFF2-40B4-BE49-F238E27FC236}">
                  <a16:creationId xmlns:a16="http://schemas.microsoft.com/office/drawing/2014/main" id="{E729759F-2C6F-40B0-9A3B-942ECF8DD219}"/>
                </a:ext>
              </a:extLst>
            </p:cNvPr>
            <p:cNvSpPr>
              <a:spLocks noChangeArrowheads="1"/>
            </p:cNvSpPr>
            <p:nvPr/>
          </p:nvSpPr>
          <p:spPr bwMode="auto">
            <a:xfrm>
              <a:off x="685800" y="1558925"/>
              <a:ext cx="1741488" cy="2447925"/>
            </a:xfrm>
            <a:prstGeom prst="round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s-PA" altLang="es-PA"/>
            </a:p>
          </p:txBody>
        </p:sp>
        <p:sp>
          <p:nvSpPr>
            <p:cNvPr id="6" name="object 8">
              <a:extLst>
                <a:ext uri="{FF2B5EF4-FFF2-40B4-BE49-F238E27FC236}">
                  <a16:creationId xmlns:a16="http://schemas.microsoft.com/office/drawing/2014/main" id="{07AC0FE1-31D5-4B3E-AE15-973D2A3A3C86}"/>
                </a:ext>
              </a:extLst>
            </p:cNvPr>
            <p:cNvSpPr txBox="1"/>
            <p:nvPr/>
          </p:nvSpPr>
          <p:spPr>
            <a:xfrm>
              <a:off x="2301082" y="4019857"/>
              <a:ext cx="252412" cy="163512"/>
            </a:xfrm>
            <a:prstGeom prst="rect">
              <a:avLst/>
            </a:prstGeom>
          </p:spPr>
          <p:txBody>
            <a:bodyPr lIns="0" tIns="0" rIns="0" bIns="0">
              <a:spAutoFit/>
            </a:bodyPr>
            <a:lstStyle/>
            <a:p>
              <a:pPr marL="12700" eaLnBrk="1" fontAlgn="auto" hangingPunct="1">
                <a:spcBef>
                  <a:spcPts val="0"/>
                </a:spcBef>
                <a:spcAft>
                  <a:spcPts val="0"/>
                </a:spcAft>
                <a:defRPr/>
              </a:pPr>
              <a:r>
                <a:rPr sz="1000" dirty="0">
                  <a:latin typeface="Arial"/>
                  <a:cs typeface="Arial"/>
                </a:rPr>
                <a:t>(</a:t>
              </a:r>
              <a:r>
                <a:rPr sz="1000" spc="-10" dirty="0">
                  <a:latin typeface="Arial"/>
                  <a:cs typeface="Arial"/>
                </a:rPr>
                <a:t>4</a:t>
              </a:r>
              <a:r>
                <a:rPr sz="1000" dirty="0">
                  <a:latin typeface="Arial"/>
                  <a:cs typeface="Arial"/>
                </a:rPr>
                <a:t>1)</a:t>
              </a:r>
            </a:p>
          </p:txBody>
        </p:sp>
      </p:grpSp>
      <p:grpSp>
        <p:nvGrpSpPr>
          <p:cNvPr id="7" name="Grupo 6">
            <a:extLst>
              <a:ext uri="{FF2B5EF4-FFF2-40B4-BE49-F238E27FC236}">
                <a16:creationId xmlns:a16="http://schemas.microsoft.com/office/drawing/2014/main" id="{7A1CEFC5-2C8F-4947-9005-59F3AA8364E7}"/>
              </a:ext>
            </a:extLst>
          </p:cNvPr>
          <p:cNvGrpSpPr/>
          <p:nvPr/>
        </p:nvGrpSpPr>
        <p:grpSpPr>
          <a:xfrm>
            <a:off x="6417360" y="1614971"/>
            <a:ext cx="2400820" cy="3186424"/>
            <a:chOff x="4645025" y="1630363"/>
            <a:chExt cx="1985169" cy="2634762"/>
          </a:xfrm>
        </p:grpSpPr>
        <p:sp>
          <p:nvSpPr>
            <p:cNvPr id="8" name="object 5">
              <a:extLst>
                <a:ext uri="{FF2B5EF4-FFF2-40B4-BE49-F238E27FC236}">
                  <a16:creationId xmlns:a16="http://schemas.microsoft.com/office/drawing/2014/main" id="{338FB771-1E63-420C-B5B0-D343091C1D98}"/>
                </a:ext>
              </a:extLst>
            </p:cNvPr>
            <p:cNvSpPr>
              <a:spLocks noChangeArrowheads="1"/>
            </p:cNvSpPr>
            <p:nvPr/>
          </p:nvSpPr>
          <p:spPr bwMode="auto">
            <a:xfrm>
              <a:off x="4645025" y="1630363"/>
              <a:ext cx="1858963" cy="2447925"/>
            </a:xfrm>
            <a:prstGeom prst="round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s-PA" altLang="es-PA"/>
            </a:p>
          </p:txBody>
        </p:sp>
        <p:sp>
          <p:nvSpPr>
            <p:cNvPr id="9" name="object 9">
              <a:extLst>
                <a:ext uri="{FF2B5EF4-FFF2-40B4-BE49-F238E27FC236}">
                  <a16:creationId xmlns:a16="http://schemas.microsoft.com/office/drawing/2014/main" id="{8FEA2074-17B7-4AA0-B870-6755E9A49ABE}"/>
                </a:ext>
              </a:extLst>
            </p:cNvPr>
            <p:cNvSpPr txBox="1"/>
            <p:nvPr/>
          </p:nvSpPr>
          <p:spPr>
            <a:xfrm>
              <a:off x="6377782" y="4101613"/>
              <a:ext cx="252412" cy="163512"/>
            </a:xfrm>
            <a:prstGeom prst="rect">
              <a:avLst/>
            </a:prstGeom>
          </p:spPr>
          <p:txBody>
            <a:bodyPr lIns="0" tIns="0" rIns="0" bIns="0">
              <a:spAutoFit/>
            </a:bodyPr>
            <a:lstStyle/>
            <a:p>
              <a:pPr marL="12700" eaLnBrk="1" fontAlgn="auto" hangingPunct="1">
                <a:spcBef>
                  <a:spcPts val="0"/>
                </a:spcBef>
                <a:spcAft>
                  <a:spcPts val="0"/>
                </a:spcAft>
                <a:defRPr/>
              </a:pPr>
              <a:r>
                <a:rPr sz="1000" dirty="0">
                  <a:latin typeface="Arial"/>
                  <a:cs typeface="Arial"/>
                </a:rPr>
                <a:t>(</a:t>
              </a:r>
              <a:r>
                <a:rPr sz="1000" spc="-10" dirty="0">
                  <a:latin typeface="Arial"/>
                  <a:cs typeface="Arial"/>
                </a:rPr>
                <a:t>4</a:t>
              </a:r>
              <a:r>
                <a:rPr sz="1000" dirty="0">
                  <a:latin typeface="Arial"/>
                  <a:cs typeface="Arial"/>
                </a:rPr>
                <a:t>2)</a:t>
              </a:r>
            </a:p>
          </p:txBody>
        </p:sp>
      </p:grpSp>
    </p:spTree>
    <p:extLst>
      <p:ext uri="{BB962C8B-B14F-4D97-AF65-F5344CB8AC3E}">
        <p14:creationId xmlns:p14="http://schemas.microsoft.com/office/powerpoint/2010/main" val="3602486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02D60F12-39C7-4BC5-A1E4-F48DABD7C7CC}"/>
              </a:ext>
            </a:extLst>
          </p:cNvPr>
          <p:cNvGrpSpPr/>
          <p:nvPr/>
        </p:nvGrpSpPr>
        <p:grpSpPr>
          <a:xfrm>
            <a:off x="3940503" y="236724"/>
            <a:ext cx="4310993" cy="6384551"/>
            <a:chOff x="4003606" y="236724"/>
            <a:chExt cx="4310993" cy="6384551"/>
          </a:xfrm>
        </p:grpSpPr>
        <p:sp>
          <p:nvSpPr>
            <p:cNvPr id="3" name="object 3">
              <a:extLst>
                <a:ext uri="{FF2B5EF4-FFF2-40B4-BE49-F238E27FC236}">
                  <a16:creationId xmlns:a16="http://schemas.microsoft.com/office/drawing/2014/main" id="{D78DA9A3-07A7-43E4-B4BD-DFB84D5AE717}"/>
                </a:ext>
              </a:extLst>
            </p:cNvPr>
            <p:cNvSpPr>
              <a:spLocks noChangeArrowheads="1"/>
            </p:cNvSpPr>
            <p:nvPr/>
          </p:nvSpPr>
          <p:spPr bwMode="auto">
            <a:xfrm>
              <a:off x="4003606" y="236724"/>
              <a:ext cx="4184787" cy="6384551"/>
            </a:xfrm>
            <a:prstGeom prst="round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s-PA" altLang="es-PA"/>
            </a:p>
          </p:txBody>
        </p:sp>
        <p:sp>
          <p:nvSpPr>
            <p:cNvPr id="2" name="object 2">
              <a:extLst>
                <a:ext uri="{FF2B5EF4-FFF2-40B4-BE49-F238E27FC236}">
                  <a16:creationId xmlns:a16="http://schemas.microsoft.com/office/drawing/2014/main" id="{6821292A-9CB6-4E74-A4F7-6F305B1DD0B4}"/>
                </a:ext>
              </a:extLst>
            </p:cNvPr>
            <p:cNvSpPr txBox="1"/>
            <p:nvPr/>
          </p:nvSpPr>
          <p:spPr>
            <a:xfrm>
              <a:off x="8062187" y="6457762"/>
              <a:ext cx="252412" cy="163513"/>
            </a:xfrm>
            <a:prstGeom prst="rect">
              <a:avLst/>
            </a:prstGeom>
          </p:spPr>
          <p:txBody>
            <a:bodyPr lIns="0" tIns="0" rIns="0" bIns="0">
              <a:spAutoFit/>
            </a:bodyPr>
            <a:lstStyle/>
            <a:p>
              <a:pPr marL="12700" eaLnBrk="1" fontAlgn="auto" hangingPunct="1">
                <a:spcBef>
                  <a:spcPts val="0"/>
                </a:spcBef>
                <a:spcAft>
                  <a:spcPts val="0"/>
                </a:spcAft>
                <a:defRPr/>
              </a:pPr>
              <a:r>
                <a:rPr sz="1000" dirty="0">
                  <a:latin typeface="Arial"/>
                  <a:cs typeface="Arial"/>
                </a:rPr>
                <a:t>(</a:t>
              </a:r>
              <a:r>
                <a:rPr sz="1000" spc="-10" dirty="0">
                  <a:latin typeface="Arial"/>
                  <a:cs typeface="Arial"/>
                </a:rPr>
                <a:t>4</a:t>
              </a:r>
              <a:r>
                <a:rPr sz="1000" dirty="0">
                  <a:latin typeface="Arial"/>
                  <a:cs typeface="Arial"/>
                </a:rPr>
                <a:t>3)</a:t>
              </a:r>
            </a:p>
          </p:txBody>
        </p:sp>
      </p:grpSp>
    </p:spTree>
    <p:extLst>
      <p:ext uri="{BB962C8B-B14F-4D97-AF65-F5344CB8AC3E}">
        <p14:creationId xmlns:p14="http://schemas.microsoft.com/office/powerpoint/2010/main" val="2267079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D74661FF-F5FF-403A-9C1F-75609BC502DE}"/>
              </a:ext>
            </a:extLst>
          </p:cNvPr>
          <p:cNvSpPr txBox="1">
            <a:spLocks/>
          </p:cNvSpPr>
          <p:nvPr/>
        </p:nvSpPr>
        <p:spPr>
          <a:xfrm>
            <a:off x="0" y="294913"/>
            <a:ext cx="7749309" cy="905813"/>
          </a:xfrm>
          <a:prstGeom prst="rect">
            <a:avLst/>
          </a:prstGeom>
        </p:spPr>
        <p:txBody>
          <a:bodyPr tIns="21336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A" altLang="es-PA" b="1" dirty="0">
                <a:solidFill>
                  <a:schemeClr val="accent1">
                    <a:lumMod val="50000"/>
                  </a:schemeClr>
                </a:solidFill>
                <a:latin typeface="Avenir" panose="020B0503020203020204" pitchFamily="34" charset="0"/>
                <a:cs typeface="Arial" panose="020B0604020202020204" pitchFamily="34" charset="0"/>
              </a:rPr>
              <a:t>Referencias</a:t>
            </a:r>
          </a:p>
        </p:txBody>
      </p:sp>
      <p:sp>
        <p:nvSpPr>
          <p:cNvPr id="3" name="object 3">
            <a:extLst>
              <a:ext uri="{FF2B5EF4-FFF2-40B4-BE49-F238E27FC236}">
                <a16:creationId xmlns:a16="http://schemas.microsoft.com/office/drawing/2014/main" id="{4DDBC7FB-83FB-4847-A9E0-80A6659D76DD}"/>
              </a:ext>
            </a:extLst>
          </p:cNvPr>
          <p:cNvSpPr txBox="1">
            <a:spLocks noChangeArrowheads="1"/>
          </p:cNvSpPr>
          <p:nvPr/>
        </p:nvSpPr>
        <p:spPr bwMode="auto">
          <a:xfrm>
            <a:off x="547398" y="1682203"/>
            <a:ext cx="10342274" cy="469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r>
              <a:rPr lang="es-PA" altLang="es-PA" sz="1200" b="1" dirty="0">
                <a:latin typeface="Avenir" panose="020B0503020203020204" pitchFamily="34" charset="0"/>
              </a:rPr>
              <a:t>Citas textuales</a:t>
            </a:r>
            <a:endParaRPr lang="es-PA" altLang="es-PA" sz="1200" dirty="0">
              <a:latin typeface="Avenir" panose="020B0503020203020204" pitchFamily="34" charset="0"/>
            </a:endParaRPr>
          </a:p>
          <a:p>
            <a:pPr eaLnBrk="1" hangingPunct="1">
              <a:spcBef>
                <a:spcPct val="0"/>
              </a:spcBef>
            </a:pPr>
            <a:r>
              <a:rPr lang="es-PA" altLang="es-PA" sz="1200" dirty="0">
                <a:latin typeface="Avenir" panose="020B0503020203020204" pitchFamily="34" charset="0"/>
              </a:rPr>
              <a:t>Cáceres, Rina (Ed. Español). </a:t>
            </a:r>
            <a:r>
              <a:rPr lang="es-PA" altLang="es-PA" sz="1200" u="sng" dirty="0">
                <a:latin typeface="Avenir" panose="020B0503020203020204" pitchFamily="34" charset="0"/>
              </a:rPr>
              <a:t>Del Olvido a la Memoria. Las voces de los esclavizados, los sonidos de la libertad</a:t>
            </a:r>
            <a:r>
              <a:rPr lang="es-PA" altLang="es-PA" sz="1200" dirty="0">
                <a:latin typeface="Avenir" panose="020B0503020203020204" pitchFamily="34" charset="0"/>
              </a:rPr>
              <a:t>.</a:t>
            </a:r>
          </a:p>
          <a:p>
            <a:pPr eaLnBrk="1" hangingPunct="1">
              <a:spcBef>
                <a:spcPts val="125"/>
              </a:spcBef>
            </a:pPr>
            <a:r>
              <a:rPr lang="es-PA" altLang="es-PA" sz="1200" dirty="0">
                <a:latin typeface="Avenir" panose="020B0503020203020204" pitchFamily="34" charset="0"/>
              </a:rPr>
              <a:t>Ediciones Gráficas S.A. Título original en Inglés: </a:t>
            </a:r>
            <a:r>
              <a:rPr lang="es-PA" altLang="es-PA" sz="1200" i="1" dirty="0">
                <a:latin typeface="Avenir" panose="020B0503020203020204" pitchFamily="34" charset="0"/>
              </a:rPr>
              <a:t>Slave </a:t>
            </a:r>
            <a:r>
              <a:rPr lang="es-PA" altLang="es-PA" sz="1200" i="1" dirty="0" err="1">
                <a:latin typeface="Avenir" panose="020B0503020203020204" pitchFamily="34" charset="0"/>
              </a:rPr>
              <a:t>Voices</a:t>
            </a:r>
            <a:r>
              <a:rPr lang="es-PA" altLang="es-PA" sz="1200" i="1" dirty="0">
                <a:latin typeface="Avenir" panose="020B0503020203020204" pitchFamily="34" charset="0"/>
              </a:rPr>
              <a:t>. </a:t>
            </a:r>
            <a:r>
              <a:rPr lang="es-PA" altLang="es-PA" sz="1200" i="1" dirty="0" err="1">
                <a:latin typeface="Avenir" panose="020B0503020203020204" pitchFamily="34" charset="0"/>
              </a:rPr>
              <a:t>The</a:t>
            </a:r>
            <a:r>
              <a:rPr lang="es-PA" altLang="es-PA" sz="1200" i="1" dirty="0">
                <a:latin typeface="Avenir" panose="020B0503020203020204" pitchFamily="34" charset="0"/>
              </a:rPr>
              <a:t> </a:t>
            </a:r>
            <a:r>
              <a:rPr lang="es-PA" altLang="es-PA" sz="1200" i="1" dirty="0" err="1">
                <a:latin typeface="Avenir" panose="020B0503020203020204" pitchFamily="34" charset="0"/>
              </a:rPr>
              <a:t>Sounds</a:t>
            </a:r>
            <a:r>
              <a:rPr lang="es-PA" altLang="es-PA" sz="1200" i="1" dirty="0">
                <a:latin typeface="Avenir" panose="020B0503020203020204" pitchFamily="34" charset="0"/>
              </a:rPr>
              <a:t> </a:t>
            </a:r>
            <a:r>
              <a:rPr lang="es-PA" altLang="es-PA" sz="1200" i="1" dirty="0" err="1">
                <a:latin typeface="Avenir" panose="020B0503020203020204" pitchFamily="34" charset="0"/>
              </a:rPr>
              <a:t>of</a:t>
            </a:r>
            <a:r>
              <a:rPr lang="es-PA" altLang="es-PA" sz="1200" i="1" dirty="0">
                <a:latin typeface="Avenir" panose="020B0503020203020204" pitchFamily="34" charset="0"/>
              </a:rPr>
              <a:t> </a:t>
            </a:r>
            <a:r>
              <a:rPr lang="es-PA" altLang="es-PA" sz="1200" i="1" dirty="0" err="1">
                <a:latin typeface="Avenir" panose="020B0503020203020204" pitchFamily="34" charset="0"/>
              </a:rPr>
              <a:t>Freedom</a:t>
            </a:r>
            <a:r>
              <a:rPr lang="es-PA" altLang="es-PA" sz="1200" dirty="0">
                <a:latin typeface="Avenir" panose="020B0503020203020204" pitchFamily="34" charset="0"/>
              </a:rPr>
              <a:t>. </a:t>
            </a:r>
            <a:r>
              <a:rPr lang="es-PA" altLang="es-PA" sz="1200" dirty="0" err="1">
                <a:latin typeface="Avenir" panose="020B0503020203020204" pitchFamily="34" charset="0"/>
              </a:rPr>
              <a:t>McD</a:t>
            </a:r>
            <a:r>
              <a:rPr lang="es-PA" altLang="es-PA" sz="1200" dirty="0">
                <a:latin typeface="Avenir" panose="020B0503020203020204" pitchFamily="34" charset="0"/>
              </a:rPr>
              <a:t> </a:t>
            </a:r>
            <a:r>
              <a:rPr lang="es-PA" altLang="es-PA" sz="1200" dirty="0" err="1">
                <a:latin typeface="Avenir" panose="020B0503020203020204" pitchFamily="34" charset="0"/>
              </a:rPr>
              <a:t>Beckles</a:t>
            </a:r>
            <a:r>
              <a:rPr lang="es-PA" altLang="es-PA" sz="1200" dirty="0">
                <a:latin typeface="Avenir" panose="020B0503020203020204" pitchFamily="34" charset="0"/>
              </a:rPr>
              <a:t>, Hilary;  </a:t>
            </a:r>
            <a:r>
              <a:rPr lang="es-PA" altLang="es-PA" sz="1200" dirty="0" err="1">
                <a:latin typeface="Avenir" panose="020B0503020203020204" pitchFamily="34" charset="0"/>
              </a:rPr>
              <a:t>Shepherd</a:t>
            </a:r>
            <a:r>
              <a:rPr lang="es-PA" altLang="es-PA" sz="1200" dirty="0">
                <a:latin typeface="Avenir" panose="020B0503020203020204" pitchFamily="34" charset="0"/>
              </a:rPr>
              <a:t>, </a:t>
            </a:r>
            <a:r>
              <a:rPr lang="es-PA" altLang="es-PA" sz="1200" dirty="0" err="1">
                <a:latin typeface="Avenir" panose="020B0503020203020204" pitchFamily="34" charset="0"/>
              </a:rPr>
              <a:t>Verene</a:t>
            </a:r>
            <a:r>
              <a:rPr lang="es-PA" altLang="es-PA" sz="1200" dirty="0">
                <a:latin typeface="Avenir" panose="020B0503020203020204" pitchFamily="34" charset="0"/>
              </a:rPr>
              <a:t> A. (eds.). West Indies </a:t>
            </a:r>
            <a:r>
              <a:rPr lang="es-PA" altLang="es-PA" sz="1200" dirty="0" err="1">
                <a:latin typeface="Avenir" panose="020B0503020203020204" pitchFamily="34" charset="0"/>
              </a:rPr>
              <a:t>University</a:t>
            </a:r>
            <a:r>
              <a:rPr lang="es-PA" altLang="es-PA" sz="1200" dirty="0">
                <a:latin typeface="Avenir" panose="020B0503020203020204" pitchFamily="34" charset="0"/>
              </a:rPr>
              <a:t>. Red del Proyecto de Escuelas Asociadas UNESCO  (</a:t>
            </a:r>
            <a:r>
              <a:rPr lang="es-PA" altLang="es-PA" sz="1200" dirty="0" err="1">
                <a:latin typeface="Avenir" panose="020B0503020203020204" pitchFamily="34" charset="0"/>
              </a:rPr>
              <a:t>RedPEA</a:t>
            </a:r>
            <a:r>
              <a:rPr lang="es-PA" altLang="es-PA" sz="1200" dirty="0">
                <a:latin typeface="Avenir" panose="020B0503020203020204" pitchFamily="34" charset="0"/>
              </a:rPr>
              <a:t>), S.F.</a:t>
            </a:r>
          </a:p>
          <a:p>
            <a:pPr eaLnBrk="1" hangingPunct="1">
              <a:spcBef>
                <a:spcPct val="0"/>
              </a:spcBef>
            </a:pPr>
            <a:endParaRPr lang="es-PA" altLang="es-PA" sz="1200" dirty="0">
              <a:latin typeface="Avenir" panose="020B0503020203020204" pitchFamily="34" charset="0"/>
              <a:cs typeface="Times New Roman" panose="02020603050405020304" pitchFamily="18" charset="0"/>
            </a:endParaRPr>
          </a:p>
          <a:p>
            <a:pPr eaLnBrk="1" hangingPunct="1">
              <a:spcBef>
                <a:spcPct val="0"/>
              </a:spcBef>
            </a:pPr>
            <a:r>
              <a:rPr lang="es-PA" altLang="es-PA" sz="1200" b="1" dirty="0">
                <a:latin typeface="Avenir" panose="020B0503020203020204" pitchFamily="34" charset="0"/>
              </a:rPr>
              <a:t>Imágenes</a:t>
            </a:r>
            <a:endParaRPr lang="es-PA" altLang="es-PA" sz="1200" dirty="0">
              <a:latin typeface="Avenir" panose="020B0503020203020204" pitchFamily="34" charset="0"/>
            </a:endParaRPr>
          </a:p>
          <a:p>
            <a:pPr eaLnBrk="1" hangingPunct="1">
              <a:spcBef>
                <a:spcPts val="425"/>
              </a:spcBef>
              <a:buFontTx/>
              <a:buAutoNum type="arabicParenBoth"/>
            </a:pPr>
            <a:r>
              <a:rPr lang="es-PA" altLang="es-PA" sz="1200" dirty="0">
                <a:latin typeface="Avenir" panose="020B0503020203020204" pitchFamily="34" charset="0"/>
              </a:rPr>
              <a:t>Burros. </a:t>
            </a:r>
            <a:r>
              <a:rPr lang="es-PA" altLang="es-PA" sz="1200" dirty="0" err="1">
                <a:latin typeface="Avenir" panose="020B0503020203020204" pitchFamily="34" charset="0"/>
              </a:rPr>
              <a:t>Zeulenroda</a:t>
            </a:r>
            <a:r>
              <a:rPr lang="es-PA" altLang="es-PA" sz="1200" dirty="0">
                <a:latin typeface="Avenir" panose="020B0503020203020204" pitchFamily="34" charset="0"/>
              </a:rPr>
              <a:t>. 20 dic. 2008. En: Ibarra, David. Colección personal.</a:t>
            </a:r>
          </a:p>
          <a:p>
            <a:pPr eaLnBrk="1" hangingPunct="1">
              <a:spcBef>
                <a:spcPts val="438"/>
              </a:spcBef>
              <a:buFontTx/>
              <a:buAutoNum type="arabicParenBoth"/>
            </a:pPr>
            <a:r>
              <a:rPr lang="es-PA" altLang="es-PA" sz="1200" dirty="0">
                <a:latin typeface="Avenir" panose="020B0503020203020204" pitchFamily="34" charset="0"/>
              </a:rPr>
              <a:t>Artillería. Museo Arqueológico, Sevilla. 13 feb 2009. Ibid.</a:t>
            </a:r>
          </a:p>
          <a:p>
            <a:pPr eaLnBrk="1" hangingPunct="1">
              <a:spcBef>
                <a:spcPts val="425"/>
              </a:spcBef>
              <a:buFontTx/>
              <a:buAutoNum type="arabicParenBoth"/>
            </a:pPr>
            <a:r>
              <a:rPr lang="es-PA" altLang="es-PA" sz="1200" dirty="0">
                <a:latin typeface="Avenir" panose="020B0503020203020204" pitchFamily="34" charset="0"/>
              </a:rPr>
              <a:t>Muebles. Museo de La Rábida, Huelva. 14 feb. 2009. Ibid.</a:t>
            </a:r>
          </a:p>
          <a:p>
            <a:pPr eaLnBrk="1" hangingPunct="1">
              <a:spcBef>
                <a:spcPts val="725"/>
              </a:spcBef>
              <a:buFontTx/>
              <a:buAutoNum type="arabicParenBoth"/>
            </a:pPr>
            <a:r>
              <a:rPr lang="es-PA" altLang="es-PA" sz="1200" dirty="0" err="1">
                <a:latin typeface="Avenir" panose="020B0503020203020204" pitchFamily="34" charset="0"/>
              </a:rPr>
              <a:t>Manière</a:t>
            </a:r>
            <a:r>
              <a:rPr lang="es-PA" altLang="es-PA" sz="1200" dirty="0">
                <a:latin typeface="Avenir" panose="020B0503020203020204" pitchFamily="34" charset="0"/>
              </a:rPr>
              <a:t> </a:t>
            </a:r>
            <a:r>
              <a:rPr lang="es-PA" altLang="es-PA" sz="1200" dirty="0" err="1">
                <a:latin typeface="Avenir" panose="020B0503020203020204" pitchFamily="34" charset="0"/>
              </a:rPr>
              <a:t>dont</a:t>
            </a:r>
            <a:r>
              <a:rPr lang="es-PA" altLang="es-PA" sz="1200" dirty="0">
                <a:latin typeface="Avenir" panose="020B0503020203020204" pitchFamily="34" charset="0"/>
              </a:rPr>
              <a:t> les esclaves </a:t>
            </a:r>
            <a:r>
              <a:rPr lang="es-PA" altLang="es-PA" sz="1200" dirty="0" err="1">
                <a:latin typeface="Avenir" panose="020B0503020203020204" pitchFamily="34" charset="0"/>
              </a:rPr>
              <a:t>sont</a:t>
            </a:r>
            <a:r>
              <a:rPr lang="es-PA" altLang="es-PA" sz="1200" dirty="0">
                <a:latin typeface="Avenir" panose="020B0503020203020204" pitchFamily="34" charset="0"/>
              </a:rPr>
              <a:t> </a:t>
            </a:r>
            <a:r>
              <a:rPr lang="es-PA" altLang="es-PA" sz="1200" dirty="0" err="1">
                <a:latin typeface="Avenir" panose="020B0503020203020204" pitchFamily="34" charset="0"/>
              </a:rPr>
              <a:t>entassés</a:t>
            </a:r>
            <a:r>
              <a:rPr lang="es-PA" altLang="es-PA" sz="1200" dirty="0">
                <a:latin typeface="Avenir" panose="020B0503020203020204" pitchFamily="34" charset="0"/>
              </a:rPr>
              <a:t>, </a:t>
            </a:r>
            <a:r>
              <a:rPr lang="es-PA" altLang="es-PA" sz="1200" dirty="0" err="1">
                <a:latin typeface="Avenir" panose="020B0503020203020204" pitchFamily="34" charset="0"/>
              </a:rPr>
              <a:t>gravure</a:t>
            </a:r>
            <a:r>
              <a:rPr lang="es-PA" altLang="es-PA" sz="1200" dirty="0">
                <a:latin typeface="Avenir" panose="020B0503020203020204" pitchFamily="34" charset="0"/>
              </a:rPr>
              <a:t> </a:t>
            </a:r>
            <a:r>
              <a:rPr lang="es-PA" altLang="es-PA" sz="1200" dirty="0" err="1">
                <a:latin typeface="Avenir" panose="020B0503020203020204" pitchFamily="34" charset="0"/>
              </a:rPr>
              <a:t>anonyme</a:t>
            </a:r>
            <a:r>
              <a:rPr lang="es-PA" altLang="es-PA" sz="1200" dirty="0">
                <a:latin typeface="Avenir" panose="020B0503020203020204" pitchFamily="34" charset="0"/>
              </a:rPr>
              <a:t>, 1857. En: Meyer, Jean. </a:t>
            </a:r>
            <a:r>
              <a:rPr lang="es-PA" altLang="es-PA" sz="1200" u="sng" dirty="0">
                <a:latin typeface="Avenir" panose="020B0503020203020204" pitchFamily="34" charset="0"/>
              </a:rPr>
              <a:t>Esclaves et </a:t>
            </a:r>
            <a:r>
              <a:rPr lang="es-PA" altLang="es-PA" sz="1200" u="sng" dirty="0" err="1">
                <a:latin typeface="Avenir" panose="020B0503020203020204" pitchFamily="34" charset="0"/>
              </a:rPr>
              <a:t>Négriers</a:t>
            </a:r>
            <a:r>
              <a:rPr lang="es-PA" altLang="es-PA" sz="1200" u="sng" dirty="0">
                <a:latin typeface="Avenir" panose="020B0503020203020204" pitchFamily="34" charset="0"/>
              </a:rPr>
              <a:t>.  </a:t>
            </a:r>
            <a:r>
              <a:rPr lang="es-PA" altLang="es-PA" sz="1200" dirty="0" err="1">
                <a:latin typeface="Avenir" panose="020B0503020203020204" pitchFamily="34" charset="0"/>
              </a:rPr>
              <a:t>Découvertes</a:t>
            </a:r>
            <a:r>
              <a:rPr lang="es-PA" altLang="es-PA" sz="1200" dirty="0">
                <a:latin typeface="Avenir" panose="020B0503020203020204" pitchFamily="34" charset="0"/>
              </a:rPr>
              <a:t> </a:t>
            </a:r>
            <a:r>
              <a:rPr lang="es-PA" altLang="es-PA" sz="1200" dirty="0" err="1">
                <a:latin typeface="Avenir" panose="020B0503020203020204" pitchFamily="34" charset="0"/>
              </a:rPr>
              <a:t>Gallimard</a:t>
            </a:r>
            <a:r>
              <a:rPr lang="es-PA" altLang="es-PA" sz="1200" dirty="0">
                <a:latin typeface="Avenir" panose="020B0503020203020204" pitchFamily="34" charset="0"/>
              </a:rPr>
              <a:t> 11. </a:t>
            </a:r>
            <a:r>
              <a:rPr lang="es-PA" altLang="es-PA" sz="1200" dirty="0" err="1">
                <a:latin typeface="Avenir" panose="020B0503020203020204" pitchFamily="34" charset="0"/>
              </a:rPr>
              <a:t>Histoire</a:t>
            </a:r>
            <a:r>
              <a:rPr lang="es-PA" altLang="es-PA" sz="1200" dirty="0">
                <a:latin typeface="Avenir" panose="020B0503020203020204" pitchFamily="34" charset="0"/>
              </a:rPr>
              <a:t>: Paris: </a:t>
            </a:r>
            <a:r>
              <a:rPr lang="es-PA" altLang="es-PA" sz="1200" dirty="0" err="1">
                <a:latin typeface="Avenir" panose="020B0503020203020204" pitchFamily="34" charset="0"/>
              </a:rPr>
              <a:t>Gallimard</a:t>
            </a:r>
            <a:r>
              <a:rPr lang="es-PA" altLang="es-PA" sz="1200" dirty="0">
                <a:latin typeface="Avenir" panose="020B0503020203020204" pitchFamily="34" charset="0"/>
              </a:rPr>
              <a:t>, 1998. p.57.</a:t>
            </a:r>
          </a:p>
          <a:p>
            <a:pPr eaLnBrk="1" hangingPunct="1">
              <a:spcBef>
                <a:spcPts val="713"/>
              </a:spcBef>
              <a:buFontTx/>
              <a:buAutoNum type="arabicParenBoth"/>
            </a:pPr>
            <a:r>
              <a:rPr lang="es-PA" altLang="es-PA" sz="1200" dirty="0" err="1">
                <a:latin typeface="Avenir" panose="020B0503020203020204" pitchFamily="34" charset="0"/>
              </a:rPr>
              <a:t>Fauque</a:t>
            </a:r>
            <a:r>
              <a:rPr lang="es-PA" altLang="es-PA" sz="1200" dirty="0">
                <a:latin typeface="Avenir" panose="020B0503020203020204" pitchFamily="34" charset="0"/>
              </a:rPr>
              <a:t>, Claude; Thiel, Marie-</a:t>
            </a:r>
            <a:r>
              <a:rPr lang="es-PA" altLang="es-PA" sz="1200" dirty="0" err="1">
                <a:latin typeface="Avenir" panose="020B0503020203020204" pitchFamily="34" charset="0"/>
              </a:rPr>
              <a:t>Josée</a:t>
            </a:r>
            <a:r>
              <a:rPr lang="es-PA" altLang="es-PA" sz="1200" dirty="0">
                <a:latin typeface="Avenir" panose="020B0503020203020204" pitchFamily="34" charset="0"/>
              </a:rPr>
              <a:t>. </a:t>
            </a:r>
            <a:r>
              <a:rPr lang="es-PA" altLang="es-PA" sz="1200" u="sng" dirty="0">
                <a:latin typeface="Avenir" panose="020B0503020203020204" pitchFamily="34" charset="0"/>
              </a:rPr>
              <a:t>Les </a:t>
            </a:r>
            <a:r>
              <a:rPr lang="es-PA" altLang="es-PA" sz="1200" u="sng" dirty="0" err="1">
                <a:latin typeface="Avenir" panose="020B0503020203020204" pitchFamily="34" charset="0"/>
              </a:rPr>
              <a:t>Routes</a:t>
            </a:r>
            <a:r>
              <a:rPr lang="es-PA" altLang="es-PA" sz="1200" u="sng" dirty="0">
                <a:latin typeface="Avenir" panose="020B0503020203020204" pitchFamily="34" charset="0"/>
              </a:rPr>
              <a:t> de </a:t>
            </a:r>
            <a:r>
              <a:rPr lang="es-PA" altLang="es-PA" sz="1200" u="sng" dirty="0" err="1">
                <a:latin typeface="Avenir" panose="020B0503020203020204" pitchFamily="34" charset="0"/>
              </a:rPr>
              <a:t>L’Esclavage</a:t>
            </a:r>
            <a:r>
              <a:rPr lang="es-PA" altLang="es-PA" sz="1200" u="sng" dirty="0">
                <a:latin typeface="Avenir" panose="020B0503020203020204" pitchFamily="34" charset="0"/>
              </a:rPr>
              <a:t>: </a:t>
            </a:r>
            <a:r>
              <a:rPr lang="es-PA" altLang="es-PA" sz="1200" u="sng" dirty="0" err="1">
                <a:latin typeface="Avenir" panose="020B0503020203020204" pitchFamily="34" charset="0"/>
              </a:rPr>
              <a:t>Histoire</a:t>
            </a:r>
            <a:r>
              <a:rPr lang="es-PA" altLang="es-PA" sz="1200" u="sng" dirty="0">
                <a:latin typeface="Avenir" panose="020B0503020203020204" pitchFamily="34" charset="0"/>
              </a:rPr>
              <a:t> </a:t>
            </a:r>
            <a:r>
              <a:rPr lang="es-PA" altLang="es-PA" sz="1200" u="sng" dirty="0" err="1">
                <a:latin typeface="Avenir" panose="020B0503020203020204" pitchFamily="34" charset="0"/>
              </a:rPr>
              <a:t>d’un</a:t>
            </a:r>
            <a:r>
              <a:rPr lang="es-PA" altLang="es-PA" sz="1200" u="sng" dirty="0">
                <a:latin typeface="Avenir" panose="020B0503020203020204" pitchFamily="34" charset="0"/>
              </a:rPr>
              <a:t> </a:t>
            </a:r>
            <a:r>
              <a:rPr lang="es-PA" altLang="es-PA" sz="1200" u="sng" dirty="0" err="1">
                <a:latin typeface="Avenir" panose="020B0503020203020204" pitchFamily="34" charset="0"/>
              </a:rPr>
              <a:t>très</a:t>
            </a:r>
            <a:r>
              <a:rPr lang="es-PA" altLang="es-PA" sz="1200" u="sng" dirty="0">
                <a:latin typeface="Avenir" panose="020B0503020203020204" pitchFamily="34" charset="0"/>
              </a:rPr>
              <a:t> </a:t>
            </a:r>
            <a:r>
              <a:rPr lang="es-PA" altLang="es-PA" sz="1200" u="sng" dirty="0" err="1">
                <a:latin typeface="Avenir" panose="020B0503020203020204" pitchFamily="34" charset="0"/>
              </a:rPr>
              <a:t>grand</a:t>
            </a:r>
            <a:r>
              <a:rPr lang="es-PA" altLang="es-PA" sz="1200" u="sng" dirty="0">
                <a:latin typeface="Avenir" panose="020B0503020203020204" pitchFamily="34" charset="0"/>
              </a:rPr>
              <a:t> « </a:t>
            </a:r>
            <a:r>
              <a:rPr lang="es-PA" altLang="es-PA" sz="1200" u="sng" dirty="0" err="1">
                <a:latin typeface="Avenir" panose="020B0503020203020204" pitchFamily="34" charset="0"/>
              </a:rPr>
              <a:t>dérangement</a:t>
            </a:r>
            <a:r>
              <a:rPr lang="es-PA" altLang="es-PA" sz="1200" u="sng" dirty="0">
                <a:latin typeface="Avenir" panose="020B0503020203020204" pitchFamily="34" charset="0"/>
              </a:rPr>
              <a:t> ». </a:t>
            </a:r>
            <a:r>
              <a:rPr lang="es-PA" altLang="es-PA" sz="1200" dirty="0">
                <a:latin typeface="Avenir" panose="020B0503020203020204" pitchFamily="34" charset="0"/>
              </a:rPr>
              <a:t>Paris:  </a:t>
            </a:r>
            <a:r>
              <a:rPr lang="es-PA" altLang="es-PA" sz="1200" dirty="0" err="1">
                <a:latin typeface="Avenir" panose="020B0503020203020204" pitchFamily="34" charset="0"/>
              </a:rPr>
              <a:t>Hermé</a:t>
            </a:r>
            <a:r>
              <a:rPr lang="es-PA" altLang="es-PA" sz="1200" dirty="0">
                <a:latin typeface="Avenir" panose="020B0503020203020204" pitchFamily="34" charset="0"/>
              </a:rPr>
              <a:t>, 2004. p.152.</a:t>
            </a:r>
          </a:p>
          <a:p>
            <a:pPr eaLnBrk="1" hangingPunct="1">
              <a:spcBef>
                <a:spcPct val="0"/>
              </a:spcBef>
              <a:buFontTx/>
              <a:buAutoNum type="arabicParenBoth"/>
            </a:pPr>
            <a:r>
              <a:rPr lang="es-PA" altLang="es-PA" sz="1200" dirty="0" err="1">
                <a:latin typeface="Avenir" panose="020B0503020203020204" pitchFamily="34" charset="0"/>
              </a:rPr>
              <a:t>Title</a:t>
            </a:r>
            <a:r>
              <a:rPr lang="es-PA" altLang="es-PA" sz="1200" dirty="0">
                <a:latin typeface="Avenir" panose="020B0503020203020204" pitchFamily="34" charset="0"/>
              </a:rPr>
              <a:t> Page </a:t>
            </a:r>
            <a:r>
              <a:rPr lang="es-PA" altLang="es-PA" sz="1200" dirty="0" err="1">
                <a:latin typeface="Avenir" panose="020B0503020203020204" pitchFamily="34" charset="0"/>
              </a:rPr>
              <a:t>Image</a:t>
            </a:r>
            <a:r>
              <a:rPr lang="es-PA" altLang="es-PA" sz="1200" dirty="0">
                <a:latin typeface="Avenir" panose="020B0503020203020204" pitchFamily="34" charset="0"/>
              </a:rPr>
              <a:t>. P. Thomas Stanford (Peter Thomas)</a:t>
            </a:r>
          </a:p>
          <a:p>
            <a:pPr eaLnBrk="1" hangingPunct="1">
              <a:spcBef>
                <a:spcPts val="288"/>
              </a:spcBef>
            </a:pPr>
            <a:r>
              <a:rPr lang="es-PA" altLang="es-PA" sz="1200" u="sng" dirty="0" err="1">
                <a:latin typeface="Avenir" panose="020B0503020203020204" pitchFamily="34" charset="0"/>
              </a:rPr>
              <a:t>The</a:t>
            </a:r>
            <a:r>
              <a:rPr lang="es-PA" altLang="es-PA" sz="1200" u="sng" dirty="0">
                <a:latin typeface="Avenir" panose="020B0503020203020204" pitchFamily="34" charset="0"/>
              </a:rPr>
              <a:t> </a:t>
            </a:r>
            <a:r>
              <a:rPr lang="es-PA" altLang="es-PA" sz="1200" u="sng" dirty="0" err="1">
                <a:latin typeface="Avenir" panose="020B0503020203020204" pitchFamily="34" charset="0"/>
              </a:rPr>
              <a:t>Tragedy</a:t>
            </a:r>
            <a:r>
              <a:rPr lang="es-PA" altLang="es-PA" sz="1200" u="sng" dirty="0">
                <a:latin typeface="Avenir" panose="020B0503020203020204" pitchFamily="34" charset="0"/>
              </a:rPr>
              <a:t> </a:t>
            </a:r>
            <a:r>
              <a:rPr lang="es-PA" altLang="es-PA" sz="1200" u="sng" dirty="0" err="1">
                <a:latin typeface="Avenir" panose="020B0503020203020204" pitchFamily="34" charset="0"/>
              </a:rPr>
              <a:t>of</a:t>
            </a:r>
            <a:r>
              <a:rPr lang="es-PA" altLang="es-PA" sz="1200" u="sng" dirty="0">
                <a:latin typeface="Avenir" panose="020B0503020203020204" pitchFamily="34" charset="0"/>
              </a:rPr>
              <a:t> </a:t>
            </a:r>
            <a:r>
              <a:rPr lang="es-PA" altLang="es-PA" sz="1200" u="sng" dirty="0" err="1">
                <a:latin typeface="Avenir" panose="020B0503020203020204" pitchFamily="34" charset="0"/>
              </a:rPr>
              <a:t>the</a:t>
            </a:r>
            <a:r>
              <a:rPr lang="es-PA" altLang="es-PA" sz="1200" u="sng" dirty="0">
                <a:latin typeface="Avenir" panose="020B0503020203020204" pitchFamily="34" charset="0"/>
              </a:rPr>
              <a:t> Negro in </a:t>
            </a:r>
            <a:r>
              <a:rPr lang="es-PA" altLang="es-PA" sz="1200" u="sng" dirty="0" err="1">
                <a:latin typeface="Avenir" panose="020B0503020203020204" pitchFamily="34" charset="0"/>
              </a:rPr>
              <a:t>America</a:t>
            </a:r>
            <a:r>
              <a:rPr lang="es-PA" altLang="es-PA" sz="1200" u="sng" dirty="0">
                <a:latin typeface="Avenir" panose="020B0503020203020204" pitchFamily="34" charset="0"/>
              </a:rPr>
              <a:t>: a Condensed </a:t>
            </a:r>
            <a:r>
              <a:rPr lang="es-PA" altLang="es-PA" sz="1200" u="sng" dirty="0" err="1">
                <a:latin typeface="Avenir" panose="020B0503020203020204" pitchFamily="34" charset="0"/>
              </a:rPr>
              <a:t>History</a:t>
            </a:r>
            <a:r>
              <a:rPr lang="es-PA" altLang="es-PA" sz="1200" u="sng" dirty="0">
                <a:latin typeface="Avenir" panose="020B0503020203020204" pitchFamily="34" charset="0"/>
              </a:rPr>
              <a:t> </a:t>
            </a:r>
            <a:r>
              <a:rPr lang="es-PA" altLang="es-PA" sz="1200" u="sng" dirty="0" err="1">
                <a:latin typeface="Avenir" panose="020B0503020203020204" pitchFamily="34" charset="0"/>
              </a:rPr>
              <a:t>of</a:t>
            </a:r>
            <a:r>
              <a:rPr lang="es-PA" altLang="es-PA" sz="1200" u="sng" dirty="0">
                <a:latin typeface="Avenir" panose="020B0503020203020204" pitchFamily="34" charset="0"/>
              </a:rPr>
              <a:t> </a:t>
            </a:r>
            <a:r>
              <a:rPr lang="es-PA" altLang="es-PA" sz="1200" u="sng" dirty="0" err="1">
                <a:latin typeface="Avenir" panose="020B0503020203020204" pitchFamily="34" charset="0"/>
              </a:rPr>
              <a:t>the</a:t>
            </a:r>
            <a:r>
              <a:rPr lang="es-PA" altLang="es-PA" sz="1200" u="sng" dirty="0">
                <a:latin typeface="Avenir" panose="020B0503020203020204" pitchFamily="34" charset="0"/>
              </a:rPr>
              <a:t> </a:t>
            </a:r>
            <a:r>
              <a:rPr lang="es-PA" altLang="es-PA" sz="1200" u="sng" dirty="0" err="1">
                <a:latin typeface="Avenir" panose="020B0503020203020204" pitchFamily="34" charset="0"/>
              </a:rPr>
              <a:t>Enslavement</a:t>
            </a:r>
            <a:r>
              <a:rPr lang="es-PA" altLang="es-PA" sz="1200" u="sng" dirty="0">
                <a:latin typeface="Avenir" panose="020B0503020203020204" pitchFamily="34" charset="0"/>
              </a:rPr>
              <a:t>, </a:t>
            </a:r>
            <a:r>
              <a:rPr lang="es-PA" altLang="es-PA" sz="1200" u="sng" dirty="0" err="1">
                <a:latin typeface="Avenir" panose="020B0503020203020204" pitchFamily="34" charset="0"/>
              </a:rPr>
              <a:t>Sufferings</a:t>
            </a:r>
            <a:r>
              <a:rPr lang="es-PA" altLang="es-PA" sz="1200" u="sng" dirty="0">
                <a:latin typeface="Avenir" panose="020B0503020203020204" pitchFamily="34" charset="0"/>
              </a:rPr>
              <a:t>, </a:t>
            </a:r>
            <a:r>
              <a:rPr lang="es-PA" altLang="es-PA" sz="1200" u="sng" dirty="0" err="1">
                <a:latin typeface="Avenir" panose="020B0503020203020204" pitchFamily="34" charset="0"/>
              </a:rPr>
              <a:t>Emancipation</a:t>
            </a:r>
            <a:r>
              <a:rPr lang="es-PA" altLang="es-PA" sz="1200" u="sng" dirty="0">
                <a:latin typeface="Avenir" panose="020B0503020203020204" pitchFamily="34" charset="0"/>
              </a:rPr>
              <a:t>,  Present </a:t>
            </a:r>
            <a:r>
              <a:rPr lang="es-PA" altLang="es-PA" sz="1200" u="sng" dirty="0" err="1">
                <a:latin typeface="Avenir" panose="020B0503020203020204" pitchFamily="34" charset="0"/>
              </a:rPr>
              <a:t>Condition</a:t>
            </a:r>
            <a:r>
              <a:rPr lang="es-PA" altLang="es-PA" sz="1200" u="sng" dirty="0">
                <a:latin typeface="Avenir" panose="020B0503020203020204" pitchFamily="34" charset="0"/>
              </a:rPr>
              <a:t> and </a:t>
            </a:r>
            <a:r>
              <a:rPr lang="es-PA" altLang="es-PA" sz="1200" u="sng" dirty="0" err="1">
                <a:latin typeface="Avenir" panose="020B0503020203020204" pitchFamily="34" charset="0"/>
              </a:rPr>
              <a:t>Progress</a:t>
            </a:r>
            <a:r>
              <a:rPr lang="es-PA" altLang="es-PA" sz="1200" u="sng" dirty="0">
                <a:latin typeface="Avenir" panose="020B0503020203020204" pitchFamily="34" charset="0"/>
              </a:rPr>
              <a:t> </a:t>
            </a:r>
            <a:r>
              <a:rPr lang="es-PA" altLang="es-PA" sz="1200" u="sng" dirty="0" err="1">
                <a:latin typeface="Avenir" panose="020B0503020203020204" pitchFamily="34" charset="0"/>
              </a:rPr>
              <a:t>of</a:t>
            </a:r>
            <a:r>
              <a:rPr lang="es-PA" altLang="es-PA" sz="1200" u="sng" dirty="0">
                <a:latin typeface="Avenir" panose="020B0503020203020204" pitchFamily="34" charset="0"/>
              </a:rPr>
              <a:t> </a:t>
            </a:r>
            <a:r>
              <a:rPr lang="es-PA" altLang="es-PA" sz="1200" u="sng" dirty="0" err="1">
                <a:latin typeface="Avenir" panose="020B0503020203020204" pitchFamily="34" charset="0"/>
              </a:rPr>
              <a:t>the</a:t>
            </a:r>
            <a:r>
              <a:rPr lang="es-PA" altLang="es-PA" sz="1200" u="sng" dirty="0">
                <a:latin typeface="Avenir" panose="020B0503020203020204" pitchFamily="34" charset="0"/>
              </a:rPr>
              <a:t> Negro </a:t>
            </a:r>
            <a:r>
              <a:rPr lang="es-PA" altLang="es-PA" sz="1200" u="sng" dirty="0" err="1">
                <a:latin typeface="Avenir" panose="020B0503020203020204" pitchFamily="34" charset="0"/>
              </a:rPr>
              <a:t>Race</a:t>
            </a:r>
            <a:r>
              <a:rPr lang="es-PA" altLang="es-PA" sz="1200" u="sng" dirty="0">
                <a:latin typeface="Avenir" panose="020B0503020203020204" pitchFamily="34" charset="0"/>
              </a:rPr>
              <a:t> in </a:t>
            </a:r>
            <a:r>
              <a:rPr lang="es-PA" altLang="es-PA" sz="1200" u="sng" dirty="0" err="1">
                <a:latin typeface="Avenir" panose="020B0503020203020204" pitchFamily="34" charset="0"/>
              </a:rPr>
              <a:t>the</a:t>
            </a:r>
            <a:r>
              <a:rPr lang="es-PA" altLang="es-PA" sz="1200" u="sng" dirty="0">
                <a:latin typeface="Avenir" panose="020B0503020203020204" pitchFamily="34" charset="0"/>
              </a:rPr>
              <a:t> </a:t>
            </a:r>
            <a:r>
              <a:rPr lang="es-PA" altLang="es-PA" sz="1200" u="sng" dirty="0" err="1">
                <a:latin typeface="Avenir" panose="020B0503020203020204" pitchFamily="34" charset="0"/>
              </a:rPr>
              <a:t>United</a:t>
            </a:r>
            <a:r>
              <a:rPr lang="es-PA" altLang="es-PA" sz="1200" u="sng" dirty="0">
                <a:latin typeface="Avenir" panose="020B0503020203020204" pitchFamily="34" charset="0"/>
              </a:rPr>
              <a:t> </a:t>
            </a:r>
            <a:r>
              <a:rPr lang="es-PA" altLang="es-PA" sz="1200" u="sng" dirty="0" err="1">
                <a:latin typeface="Avenir" panose="020B0503020203020204" pitchFamily="34" charset="0"/>
              </a:rPr>
              <a:t>States</a:t>
            </a:r>
            <a:r>
              <a:rPr lang="es-PA" altLang="es-PA" sz="1200" u="sng" dirty="0">
                <a:latin typeface="Avenir" panose="020B0503020203020204" pitchFamily="34" charset="0"/>
              </a:rPr>
              <a:t> </a:t>
            </a:r>
            <a:r>
              <a:rPr lang="es-PA" altLang="es-PA" sz="1200" u="sng" dirty="0" err="1">
                <a:latin typeface="Avenir" panose="020B0503020203020204" pitchFamily="34" charset="0"/>
              </a:rPr>
              <a:t>of</a:t>
            </a:r>
            <a:r>
              <a:rPr lang="es-PA" altLang="es-PA" sz="1200" u="sng" dirty="0">
                <a:latin typeface="Avenir" panose="020B0503020203020204" pitchFamily="34" charset="0"/>
              </a:rPr>
              <a:t> </a:t>
            </a:r>
            <a:r>
              <a:rPr lang="es-PA" altLang="es-PA" sz="1200" u="sng" dirty="0" err="1">
                <a:latin typeface="Avenir" panose="020B0503020203020204" pitchFamily="34" charset="0"/>
              </a:rPr>
              <a:t>America</a:t>
            </a:r>
            <a:r>
              <a:rPr lang="es-PA" altLang="es-PA" sz="1200" dirty="0">
                <a:latin typeface="Avenir" panose="020B0503020203020204" pitchFamily="34" charset="0"/>
              </a:rPr>
              <a:t>. Boston, </a:t>
            </a:r>
            <a:r>
              <a:rPr lang="es-PA" altLang="es-PA" sz="1200" dirty="0" err="1">
                <a:latin typeface="Avenir" panose="020B0503020203020204" pitchFamily="34" charset="0"/>
              </a:rPr>
              <a:t>Mass</a:t>
            </a:r>
            <a:r>
              <a:rPr lang="es-PA" altLang="es-PA" sz="1200" dirty="0">
                <a:latin typeface="Avenir" panose="020B0503020203020204" pitchFamily="34" charset="0"/>
              </a:rPr>
              <a:t>.: Charles W.  </a:t>
            </a:r>
            <a:r>
              <a:rPr lang="es-PA" altLang="es-PA" sz="1200" dirty="0" err="1">
                <a:latin typeface="Avenir" panose="020B0503020203020204" pitchFamily="34" charset="0"/>
              </a:rPr>
              <a:t>Wasto</a:t>
            </a:r>
            <a:r>
              <a:rPr lang="es-PA" altLang="es-PA" sz="1200" dirty="0">
                <a:latin typeface="Avenir" panose="020B0503020203020204" pitchFamily="34" charset="0"/>
              </a:rPr>
              <a:t>, 1897. </a:t>
            </a:r>
            <a:r>
              <a:rPr lang="es-PA" altLang="es-PA" sz="1200" i="1" dirty="0" err="1">
                <a:latin typeface="Avenir" panose="020B0503020203020204" pitchFamily="34" charset="0"/>
              </a:rPr>
              <a:t>Documenting</a:t>
            </a:r>
            <a:r>
              <a:rPr lang="es-PA" altLang="es-PA" sz="1200" i="1" dirty="0">
                <a:latin typeface="Avenir" panose="020B0503020203020204" pitchFamily="34" charset="0"/>
              </a:rPr>
              <a:t> </a:t>
            </a:r>
            <a:r>
              <a:rPr lang="es-PA" altLang="es-PA" sz="1200" i="1" dirty="0" err="1">
                <a:latin typeface="Avenir" panose="020B0503020203020204" pitchFamily="34" charset="0"/>
              </a:rPr>
              <a:t>the</a:t>
            </a:r>
            <a:r>
              <a:rPr lang="es-PA" altLang="es-PA" sz="1200" i="1" dirty="0">
                <a:latin typeface="Avenir" panose="020B0503020203020204" pitchFamily="34" charset="0"/>
              </a:rPr>
              <a:t> American South</a:t>
            </a:r>
            <a:r>
              <a:rPr lang="es-PA" altLang="es-PA" sz="1200" dirty="0">
                <a:latin typeface="Avenir" panose="020B0503020203020204" pitchFamily="34" charset="0"/>
              </a:rPr>
              <a:t>. </a:t>
            </a:r>
            <a:r>
              <a:rPr lang="es-PA" altLang="es-PA" sz="1200" dirty="0" err="1">
                <a:latin typeface="Avenir" panose="020B0503020203020204" pitchFamily="34" charset="0"/>
              </a:rPr>
              <a:t>University</a:t>
            </a:r>
            <a:r>
              <a:rPr lang="es-PA" altLang="es-PA" sz="1200" dirty="0">
                <a:latin typeface="Avenir" panose="020B0503020203020204" pitchFamily="34" charset="0"/>
              </a:rPr>
              <a:t> Library, </a:t>
            </a:r>
            <a:r>
              <a:rPr lang="es-PA" altLang="es-PA" sz="1200" dirty="0" err="1">
                <a:latin typeface="Avenir" panose="020B0503020203020204" pitchFamily="34" charset="0"/>
              </a:rPr>
              <a:t>The</a:t>
            </a:r>
            <a:r>
              <a:rPr lang="es-PA" altLang="es-PA" sz="1200" dirty="0">
                <a:latin typeface="Avenir" panose="020B0503020203020204" pitchFamily="34" charset="0"/>
              </a:rPr>
              <a:t> </a:t>
            </a:r>
            <a:r>
              <a:rPr lang="es-PA" altLang="es-PA" sz="1200" dirty="0" err="1">
                <a:latin typeface="Avenir" panose="020B0503020203020204" pitchFamily="34" charset="0"/>
              </a:rPr>
              <a:t>University</a:t>
            </a:r>
            <a:r>
              <a:rPr lang="es-PA" altLang="es-PA" sz="1200" dirty="0">
                <a:latin typeface="Avenir" panose="020B0503020203020204" pitchFamily="34" charset="0"/>
              </a:rPr>
              <a:t> </a:t>
            </a:r>
            <a:r>
              <a:rPr lang="es-PA" altLang="es-PA" sz="1200" dirty="0" err="1">
                <a:latin typeface="Avenir" panose="020B0503020203020204" pitchFamily="34" charset="0"/>
              </a:rPr>
              <a:t>of</a:t>
            </a:r>
            <a:r>
              <a:rPr lang="es-PA" altLang="es-PA" sz="1200" dirty="0">
                <a:latin typeface="Avenir" panose="020B0503020203020204" pitchFamily="34" charset="0"/>
              </a:rPr>
              <a:t> North Carolina at Chapel  Hill. 16 de marzo de 2009. </a:t>
            </a:r>
            <a:r>
              <a:rPr lang="es-PA" altLang="es-PA" sz="1200" u="sng" dirty="0">
                <a:solidFill>
                  <a:srgbClr val="009A9A"/>
                </a:solidFill>
                <a:latin typeface="Avenir" panose="020B0503020203020204" pitchFamily="34" charset="0"/>
                <a:hlinkClick r:id="rId3"/>
              </a:rPr>
              <a:t>http://docsouth.unc.edu/</a:t>
            </a:r>
            <a:endParaRPr lang="es-PA" altLang="es-PA" sz="1200" dirty="0">
              <a:latin typeface="Avenir" panose="020B0503020203020204" pitchFamily="34" charset="0"/>
            </a:endParaRPr>
          </a:p>
          <a:p>
            <a:pPr eaLnBrk="1" hangingPunct="1">
              <a:spcBef>
                <a:spcPts val="50"/>
              </a:spcBef>
            </a:pPr>
            <a:endParaRPr lang="es-PA" altLang="es-PA" sz="1200" dirty="0">
              <a:latin typeface="Avenir" panose="020B0503020203020204" pitchFamily="34" charset="0"/>
              <a:cs typeface="Times New Roman" panose="02020603050405020304" pitchFamily="18" charset="0"/>
            </a:endParaRPr>
          </a:p>
          <a:p>
            <a:pPr eaLnBrk="1" hangingPunct="1">
              <a:spcBef>
                <a:spcPct val="0"/>
              </a:spcBef>
              <a:buFontTx/>
              <a:buAutoNum type="arabicParenBoth" startAt="7"/>
            </a:pPr>
            <a:r>
              <a:rPr lang="es-PA" altLang="es-PA" sz="1200" dirty="0">
                <a:latin typeface="Avenir" panose="020B0503020203020204" pitchFamily="34" charset="0"/>
              </a:rPr>
              <a:t>Razzia </a:t>
            </a:r>
            <a:r>
              <a:rPr lang="es-PA" altLang="es-PA" sz="1200" dirty="0" err="1">
                <a:latin typeface="Avenir" panose="020B0503020203020204" pitchFamily="34" charset="0"/>
              </a:rPr>
              <a:t>d’esclaves</a:t>
            </a:r>
            <a:r>
              <a:rPr lang="es-PA" altLang="es-PA" sz="1200" dirty="0">
                <a:latin typeface="Avenir" panose="020B0503020203020204" pitchFamily="34" charset="0"/>
              </a:rPr>
              <a:t> en </a:t>
            </a:r>
            <a:r>
              <a:rPr lang="es-PA" altLang="es-PA" sz="1200" dirty="0" err="1">
                <a:latin typeface="Avenir" panose="020B0503020203020204" pitchFamily="34" charset="0"/>
              </a:rPr>
              <a:t>Afrique</a:t>
            </a:r>
            <a:r>
              <a:rPr lang="es-PA" altLang="es-PA" sz="1200" dirty="0">
                <a:latin typeface="Avenir" panose="020B0503020203020204" pitchFamily="34" charset="0"/>
              </a:rPr>
              <a:t> </a:t>
            </a:r>
            <a:r>
              <a:rPr lang="es-PA" altLang="es-PA" sz="1200" dirty="0" err="1">
                <a:latin typeface="Avenir" panose="020B0503020203020204" pitchFamily="34" charset="0"/>
              </a:rPr>
              <a:t>centrale</a:t>
            </a:r>
            <a:r>
              <a:rPr lang="es-PA" altLang="es-PA" sz="1200" dirty="0">
                <a:latin typeface="Avenir" panose="020B0503020203020204" pitchFamily="34" charset="0"/>
              </a:rPr>
              <a:t>. En: </a:t>
            </a:r>
            <a:r>
              <a:rPr lang="es-PA" altLang="es-PA" sz="1200" dirty="0" err="1">
                <a:latin typeface="Avenir" panose="020B0503020203020204" pitchFamily="34" charset="0"/>
              </a:rPr>
              <a:t>N’Diaye</a:t>
            </a:r>
            <a:r>
              <a:rPr lang="es-PA" altLang="es-PA" sz="1200" dirty="0">
                <a:latin typeface="Avenir" panose="020B0503020203020204" pitchFamily="34" charset="0"/>
              </a:rPr>
              <a:t>, </a:t>
            </a:r>
            <a:r>
              <a:rPr lang="es-PA" altLang="es-PA" sz="1200" dirty="0" err="1">
                <a:latin typeface="Avenir" panose="020B0503020203020204" pitchFamily="34" charset="0"/>
              </a:rPr>
              <a:t>Tidiane</a:t>
            </a:r>
            <a:r>
              <a:rPr lang="es-PA" altLang="es-PA" sz="1200" dirty="0">
                <a:latin typeface="Avenir" panose="020B0503020203020204" pitchFamily="34" charset="0"/>
              </a:rPr>
              <a:t>. </a:t>
            </a:r>
            <a:r>
              <a:rPr lang="es-PA" altLang="es-PA" sz="1200" u="sng" dirty="0">
                <a:latin typeface="Avenir" panose="020B0503020203020204" pitchFamily="34" charset="0"/>
              </a:rPr>
              <a:t>Le </a:t>
            </a:r>
            <a:r>
              <a:rPr lang="es-PA" altLang="es-PA" sz="1200" u="sng" dirty="0" err="1">
                <a:latin typeface="Avenir" panose="020B0503020203020204" pitchFamily="34" charset="0"/>
              </a:rPr>
              <a:t>génocide</a:t>
            </a:r>
            <a:r>
              <a:rPr lang="es-PA" altLang="es-PA" sz="1200" u="sng" dirty="0">
                <a:latin typeface="Avenir" panose="020B0503020203020204" pitchFamily="34" charset="0"/>
              </a:rPr>
              <a:t> </a:t>
            </a:r>
            <a:r>
              <a:rPr lang="es-PA" altLang="es-PA" sz="1200" u="sng" dirty="0" err="1">
                <a:latin typeface="Avenir" panose="020B0503020203020204" pitchFamily="34" charset="0"/>
              </a:rPr>
              <a:t>voilé</a:t>
            </a:r>
            <a:r>
              <a:rPr lang="es-PA" altLang="es-PA" sz="1200" u="sng" dirty="0">
                <a:latin typeface="Avenir" panose="020B0503020203020204" pitchFamily="34" charset="0"/>
              </a:rPr>
              <a:t>: </a:t>
            </a:r>
            <a:r>
              <a:rPr lang="es-PA" altLang="es-PA" sz="1200" u="sng" dirty="0" err="1">
                <a:latin typeface="Avenir" panose="020B0503020203020204" pitchFamily="34" charset="0"/>
              </a:rPr>
              <a:t>enquête</a:t>
            </a:r>
            <a:r>
              <a:rPr lang="es-PA" altLang="es-PA" sz="1200" u="sng" dirty="0">
                <a:latin typeface="Avenir" panose="020B0503020203020204" pitchFamily="34" charset="0"/>
              </a:rPr>
              <a:t> </a:t>
            </a:r>
            <a:r>
              <a:rPr lang="es-PA" altLang="es-PA" sz="1200" u="sng" dirty="0" err="1">
                <a:latin typeface="Avenir" panose="020B0503020203020204" pitchFamily="34" charset="0"/>
              </a:rPr>
              <a:t>historique</a:t>
            </a:r>
            <a:r>
              <a:rPr lang="es-PA" altLang="es-PA" sz="1200" dirty="0">
                <a:latin typeface="Avenir" panose="020B0503020203020204" pitchFamily="34" charset="0"/>
              </a:rPr>
              <a:t>. </a:t>
            </a:r>
            <a:r>
              <a:rPr lang="es-PA" altLang="es-PA" sz="1200" dirty="0" err="1">
                <a:latin typeface="Avenir" panose="020B0503020203020204" pitchFamily="34" charset="0"/>
              </a:rPr>
              <a:t>Continents</a:t>
            </a:r>
            <a:r>
              <a:rPr lang="es-PA" altLang="es-PA" sz="1200" dirty="0">
                <a:latin typeface="Avenir" panose="020B0503020203020204" pitchFamily="34" charset="0"/>
              </a:rPr>
              <a:t>  </a:t>
            </a:r>
            <a:r>
              <a:rPr lang="es-PA" altLang="es-PA" sz="1200" dirty="0" err="1">
                <a:latin typeface="Avenir" panose="020B0503020203020204" pitchFamily="34" charset="0"/>
              </a:rPr>
              <a:t>Noirs</a:t>
            </a:r>
            <a:r>
              <a:rPr lang="es-PA" altLang="es-PA" sz="1200" dirty="0">
                <a:latin typeface="Avenir" panose="020B0503020203020204" pitchFamily="34" charset="0"/>
              </a:rPr>
              <a:t>. Paris: </a:t>
            </a:r>
            <a:r>
              <a:rPr lang="es-PA" altLang="es-PA" sz="1200" dirty="0" err="1">
                <a:latin typeface="Avenir" panose="020B0503020203020204" pitchFamily="34" charset="0"/>
              </a:rPr>
              <a:t>Gallimard</a:t>
            </a:r>
            <a:r>
              <a:rPr lang="es-PA" altLang="es-PA" sz="1200" dirty="0">
                <a:latin typeface="Avenir" panose="020B0503020203020204" pitchFamily="34" charset="0"/>
              </a:rPr>
              <a:t>, 2008. pp.56-57.</a:t>
            </a:r>
          </a:p>
          <a:p>
            <a:pPr eaLnBrk="1" hangingPunct="1">
              <a:spcBef>
                <a:spcPct val="0"/>
              </a:spcBef>
              <a:buFontTx/>
              <a:buAutoNum type="arabicParenBoth" startAt="7"/>
            </a:pPr>
            <a:r>
              <a:rPr lang="es-PA" altLang="es-PA" sz="1200" dirty="0" err="1">
                <a:latin typeface="Avenir" panose="020B0503020203020204" pitchFamily="34" charset="0"/>
              </a:rPr>
              <a:t>Noirs</a:t>
            </a:r>
            <a:r>
              <a:rPr lang="es-PA" altLang="es-PA" sz="1200" dirty="0">
                <a:latin typeface="Avenir" panose="020B0503020203020204" pitchFamily="34" charset="0"/>
              </a:rPr>
              <a:t> du </a:t>
            </a:r>
            <a:r>
              <a:rPr lang="es-PA" altLang="es-PA" sz="1200" dirty="0" err="1">
                <a:latin typeface="Avenir" panose="020B0503020203020204" pitchFamily="34" charset="0"/>
              </a:rPr>
              <a:t>Soudan</a:t>
            </a:r>
            <a:r>
              <a:rPr lang="es-PA" altLang="es-PA" sz="1200" dirty="0">
                <a:latin typeface="Avenir" panose="020B0503020203020204" pitchFamily="34" charset="0"/>
              </a:rPr>
              <a:t> </a:t>
            </a:r>
            <a:r>
              <a:rPr lang="es-PA" altLang="es-PA" sz="1200" dirty="0" err="1">
                <a:latin typeface="Avenir" panose="020B0503020203020204" pitchFamily="34" charset="0"/>
              </a:rPr>
              <a:t>abattus</a:t>
            </a:r>
            <a:r>
              <a:rPr lang="es-PA" altLang="es-PA" sz="1200" dirty="0">
                <a:latin typeface="Avenir" panose="020B0503020203020204" pitchFamily="34" charset="0"/>
              </a:rPr>
              <a:t> </a:t>
            </a:r>
            <a:r>
              <a:rPr lang="es-PA" altLang="es-PA" sz="1200" dirty="0" err="1">
                <a:latin typeface="Avenir" panose="020B0503020203020204" pitchFamily="34" charset="0"/>
              </a:rPr>
              <a:t>pour</a:t>
            </a:r>
            <a:r>
              <a:rPr lang="es-PA" altLang="es-PA" sz="1200" dirty="0">
                <a:latin typeface="Avenir" panose="020B0503020203020204" pitchFamily="34" charset="0"/>
              </a:rPr>
              <a:t> cause de </a:t>
            </a:r>
            <a:r>
              <a:rPr lang="es-PA" altLang="es-PA" sz="1200" dirty="0" err="1">
                <a:latin typeface="Avenir" panose="020B0503020203020204" pitchFamily="34" charset="0"/>
              </a:rPr>
              <a:t>résistance</a:t>
            </a:r>
            <a:r>
              <a:rPr lang="es-PA" altLang="es-PA" sz="1200" dirty="0">
                <a:latin typeface="Avenir" panose="020B0503020203020204" pitchFamily="34" charset="0"/>
              </a:rPr>
              <a:t> </a:t>
            </a:r>
            <a:r>
              <a:rPr lang="es-PA" altLang="es-PA" sz="1200" dirty="0" err="1">
                <a:latin typeface="Avenir" panose="020B0503020203020204" pitchFamily="34" charset="0"/>
              </a:rPr>
              <a:t>lors</a:t>
            </a:r>
            <a:r>
              <a:rPr lang="es-PA" altLang="es-PA" sz="1200" dirty="0">
                <a:latin typeface="Avenir" panose="020B0503020203020204" pitchFamily="34" charset="0"/>
              </a:rPr>
              <a:t> </a:t>
            </a:r>
            <a:r>
              <a:rPr lang="es-PA" altLang="es-PA" sz="1200" dirty="0" err="1">
                <a:latin typeface="Avenir" panose="020B0503020203020204" pitchFamily="34" charset="0"/>
              </a:rPr>
              <a:t>d’une</a:t>
            </a:r>
            <a:r>
              <a:rPr lang="es-PA" altLang="es-PA" sz="1200" dirty="0">
                <a:latin typeface="Avenir" panose="020B0503020203020204" pitchFamily="34" charset="0"/>
              </a:rPr>
              <a:t> razzia. En: </a:t>
            </a:r>
            <a:r>
              <a:rPr lang="es-PA" altLang="es-PA" sz="1200" dirty="0" err="1">
                <a:latin typeface="Avenir" panose="020B0503020203020204" pitchFamily="34" charset="0"/>
              </a:rPr>
              <a:t>Idem</a:t>
            </a:r>
            <a:r>
              <a:rPr lang="es-PA" altLang="es-PA" sz="1200" dirty="0">
                <a:latin typeface="Avenir" panose="020B0503020203020204" pitchFamily="34" charset="0"/>
              </a:rPr>
              <a:t>.</a:t>
            </a:r>
          </a:p>
          <a:p>
            <a:pPr eaLnBrk="1" hangingPunct="1">
              <a:spcBef>
                <a:spcPct val="0"/>
              </a:spcBef>
              <a:buFontTx/>
              <a:buAutoNum type="arabicParenBoth" startAt="7"/>
            </a:pPr>
            <a:r>
              <a:rPr lang="es-PA" altLang="es-PA" sz="1200" dirty="0" err="1">
                <a:latin typeface="Avenir" panose="020B0503020203020204" pitchFamily="34" charset="0"/>
              </a:rPr>
              <a:t>Négriers</a:t>
            </a:r>
            <a:r>
              <a:rPr lang="es-PA" altLang="es-PA" sz="1200" dirty="0">
                <a:latin typeface="Avenir" panose="020B0503020203020204" pitchFamily="34" charset="0"/>
              </a:rPr>
              <a:t> </a:t>
            </a:r>
            <a:r>
              <a:rPr lang="es-PA" altLang="es-PA" sz="1200" dirty="0" err="1">
                <a:latin typeface="Avenir" panose="020B0503020203020204" pitchFamily="34" charset="0"/>
              </a:rPr>
              <a:t>guidant</a:t>
            </a:r>
            <a:r>
              <a:rPr lang="es-PA" altLang="es-PA" sz="1200" dirty="0">
                <a:latin typeface="Avenir" panose="020B0503020203020204" pitchFamily="34" charset="0"/>
              </a:rPr>
              <a:t> une </a:t>
            </a:r>
            <a:r>
              <a:rPr lang="es-PA" altLang="es-PA" sz="1200" dirty="0" err="1">
                <a:latin typeface="Avenir" panose="020B0503020203020204" pitchFamily="34" charset="0"/>
              </a:rPr>
              <a:t>caravanne</a:t>
            </a:r>
            <a:r>
              <a:rPr lang="es-PA" altLang="es-PA" sz="1200" dirty="0">
                <a:latin typeface="Avenir" panose="020B0503020203020204" pitchFamily="34" charset="0"/>
              </a:rPr>
              <a:t> des esclaves </a:t>
            </a:r>
            <a:r>
              <a:rPr lang="es-PA" altLang="es-PA" sz="1200" dirty="0" err="1">
                <a:latin typeface="Avenir" panose="020B0503020203020204" pitchFamily="34" charset="0"/>
              </a:rPr>
              <a:t>sous</a:t>
            </a:r>
            <a:r>
              <a:rPr lang="es-PA" altLang="es-PA" sz="1200" dirty="0">
                <a:latin typeface="Avenir" panose="020B0503020203020204" pitchFamily="34" charset="0"/>
              </a:rPr>
              <a:t> le </a:t>
            </a:r>
            <a:r>
              <a:rPr lang="es-PA" altLang="es-PA" sz="1200" dirty="0" err="1">
                <a:latin typeface="Avenir" panose="020B0503020203020204" pitchFamily="34" charset="0"/>
              </a:rPr>
              <a:t>fouet</a:t>
            </a:r>
            <a:r>
              <a:rPr lang="es-PA" altLang="es-PA" sz="1200" dirty="0">
                <a:latin typeface="Avenir" panose="020B0503020203020204" pitchFamily="34" charset="0"/>
              </a:rPr>
              <a:t>. En: </a:t>
            </a:r>
            <a:r>
              <a:rPr lang="es-PA" altLang="es-PA" sz="1200" dirty="0" err="1">
                <a:latin typeface="Avenir" panose="020B0503020203020204" pitchFamily="34" charset="0"/>
              </a:rPr>
              <a:t>Idem</a:t>
            </a:r>
            <a:r>
              <a:rPr lang="es-PA" altLang="es-PA" sz="1200" dirty="0">
                <a:latin typeface="Avenir" panose="020B0503020203020204" pitchFamily="34" charset="0"/>
              </a:rPr>
              <a:t>.</a:t>
            </a:r>
          </a:p>
          <a:p>
            <a:pPr eaLnBrk="1" hangingPunct="1">
              <a:spcBef>
                <a:spcPts val="425"/>
              </a:spcBef>
              <a:buFontTx/>
              <a:buAutoNum type="arabicParenBoth" startAt="7"/>
            </a:pPr>
            <a:r>
              <a:rPr lang="es-PA" altLang="es-PA" sz="1200" dirty="0">
                <a:latin typeface="Avenir" panose="020B0503020203020204" pitchFamily="34" charset="0"/>
              </a:rPr>
              <a:t>La traite des </a:t>
            </a:r>
            <a:r>
              <a:rPr lang="es-PA" altLang="es-PA" sz="1200" dirty="0" err="1">
                <a:latin typeface="Avenir" panose="020B0503020203020204" pitchFamily="34" charset="0"/>
              </a:rPr>
              <a:t>noirs</a:t>
            </a:r>
            <a:r>
              <a:rPr lang="es-PA" altLang="es-PA" sz="1200" dirty="0">
                <a:latin typeface="Avenir" panose="020B0503020203020204" pitchFamily="34" charset="0"/>
              </a:rPr>
              <a:t>: </a:t>
            </a:r>
            <a:r>
              <a:rPr lang="es-PA" altLang="es-PA" sz="1200" dirty="0" err="1">
                <a:latin typeface="Avenir" panose="020B0503020203020204" pitchFamily="34" charset="0"/>
              </a:rPr>
              <a:t>Négriers</a:t>
            </a:r>
            <a:r>
              <a:rPr lang="es-PA" altLang="es-PA" sz="1200" dirty="0">
                <a:latin typeface="Avenir" panose="020B0503020203020204" pitchFamily="34" charset="0"/>
              </a:rPr>
              <a:t> à </a:t>
            </a:r>
            <a:r>
              <a:rPr lang="es-PA" altLang="es-PA" sz="1200" dirty="0" err="1">
                <a:latin typeface="Avenir" panose="020B0503020203020204" pitchFamily="34" charset="0"/>
              </a:rPr>
              <a:t>cheval</a:t>
            </a:r>
            <a:r>
              <a:rPr lang="es-PA" altLang="es-PA" sz="1200" dirty="0">
                <a:latin typeface="Avenir" panose="020B0503020203020204" pitchFamily="34" charset="0"/>
              </a:rPr>
              <a:t> et  à </a:t>
            </a:r>
            <a:r>
              <a:rPr lang="es-PA" altLang="es-PA" sz="1200" dirty="0" err="1">
                <a:latin typeface="Avenir" panose="020B0503020203020204" pitchFamily="34" charset="0"/>
              </a:rPr>
              <a:t>chameau</a:t>
            </a:r>
            <a:r>
              <a:rPr lang="es-PA" altLang="es-PA" sz="1200" dirty="0">
                <a:latin typeface="Avenir" panose="020B0503020203020204" pitchFamily="34" charset="0"/>
              </a:rPr>
              <a:t> </a:t>
            </a:r>
            <a:r>
              <a:rPr lang="es-PA" altLang="es-PA" sz="1200" dirty="0" err="1">
                <a:latin typeface="Avenir" panose="020B0503020203020204" pitchFamily="34" charset="0"/>
              </a:rPr>
              <a:t>fouettant</a:t>
            </a:r>
            <a:r>
              <a:rPr lang="es-PA" altLang="es-PA" sz="1200" dirty="0">
                <a:latin typeface="Avenir" panose="020B0503020203020204" pitchFamily="34" charset="0"/>
              </a:rPr>
              <a:t> les esclaves. En: </a:t>
            </a:r>
            <a:r>
              <a:rPr lang="es-PA" altLang="es-PA" sz="1200" dirty="0" err="1">
                <a:latin typeface="Avenir" panose="020B0503020203020204" pitchFamily="34" charset="0"/>
              </a:rPr>
              <a:t>Idem</a:t>
            </a:r>
            <a:r>
              <a:rPr lang="es-PA" altLang="es-PA" sz="1200" dirty="0">
                <a:latin typeface="Avenir" panose="020B0503020203020204" pitchFamily="34" charset="0"/>
              </a:rPr>
              <a:t>.</a:t>
            </a:r>
          </a:p>
          <a:p>
            <a:pPr eaLnBrk="1" hangingPunct="1">
              <a:spcBef>
                <a:spcPct val="0"/>
              </a:spcBef>
              <a:buFontTx/>
              <a:buAutoNum type="arabicParenBoth" startAt="7"/>
            </a:pPr>
            <a:r>
              <a:rPr lang="es-PA" altLang="es-PA" sz="1200" dirty="0" err="1">
                <a:latin typeface="Avenir" panose="020B0503020203020204" pitchFamily="34" charset="0"/>
              </a:rPr>
              <a:t>Samory</a:t>
            </a:r>
            <a:r>
              <a:rPr lang="es-PA" altLang="es-PA" sz="1200" dirty="0">
                <a:latin typeface="Avenir" panose="020B0503020203020204" pitchFamily="34" charset="0"/>
              </a:rPr>
              <a:t> Touré (1834-1900) </a:t>
            </a:r>
            <a:r>
              <a:rPr lang="es-PA" altLang="es-PA" sz="1200" dirty="0" err="1">
                <a:latin typeface="Avenir" panose="020B0503020203020204" pitchFamily="34" charset="0"/>
              </a:rPr>
              <a:t>empereur</a:t>
            </a:r>
            <a:r>
              <a:rPr lang="es-PA" altLang="es-PA" sz="1200" dirty="0">
                <a:latin typeface="Avenir" panose="020B0503020203020204" pitchFamily="34" charset="0"/>
              </a:rPr>
              <a:t> du  </a:t>
            </a:r>
            <a:r>
              <a:rPr lang="es-PA" altLang="es-PA" sz="1200" dirty="0" err="1">
                <a:latin typeface="Avenir" panose="020B0503020203020204" pitchFamily="34" charset="0"/>
              </a:rPr>
              <a:t>Wassoulou</a:t>
            </a:r>
            <a:r>
              <a:rPr lang="es-PA" altLang="es-PA" sz="1200" dirty="0">
                <a:latin typeface="Avenir" panose="020B0503020203020204" pitchFamily="34" charset="0"/>
              </a:rPr>
              <a:t> et </a:t>
            </a:r>
            <a:r>
              <a:rPr lang="es-PA" altLang="es-PA" sz="1200" dirty="0" err="1">
                <a:latin typeface="Avenir" panose="020B0503020203020204" pitchFamily="34" charset="0"/>
              </a:rPr>
              <a:t>esclavagiste</a:t>
            </a:r>
            <a:r>
              <a:rPr lang="es-PA" altLang="es-PA" sz="1200" dirty="0">
                <a:latin typeface="Avenir" panose="020B0503020203020204" pitchFamily="34" charset="0"/>
              </a:rPr>
              <a:t> </a:t>
            </a:r>
            <a:r>
              <a:rPr lang="es-PA" altLang="es-PA" sz="1200" dirty="0" err="1">
                <a:latin typeface="Avenir" panose="020B0503020203020204" pitchFamily="34" charset="0"/>
              </a:rPr>
              <a:t>notoire</a:t>
            </a:r>
            <a:r>
              <a:rPr lang="es-PA" altLang="es-PA" sz="1200" dirty="0">
                <a:latin typeface="Avenir" panose="020B0503020203020204" pitchFamily="34" charset="0"/>
              </a:rPr>
              <a:t>. En: </a:t>
            </a:r>
            <a:r>
              <a:rPr lang="es-PA" altLang="es-PA" sz="1200" dirty="0" err="1">
                <a:latin typeface="Avenir" panose="020B0503020203020204" pitchFamily="34" charset="0"/>
              </a:rPr>
              <a:t>Idem</a:t>
            </a:r>
            <a:r>
              <a:rPr lang="es-PA" altLang="es-PA" sz="1200" dirty="0">
                <a:latin typeface="Avenir" panose="020B0503020203020204" pitchFamily="34" charset="0"/>
              </a:rPr>
              <a:t>.</a:t>
            </a:r>
          </a:p>
        </p:txBody>
      </p:sp>
    </p:spTree>
    <p:extLst>
      <p:ext uri="{BB962C8B-B14F-4D97-AF65-F5344CB8AC3E}">
        <p14:creationId xmlns:p14="http://schemas.microsoft.com/office/powerpoint/2010/main" val="355038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AAEC6828-4178-4838-927E-5ED0573FF323}"/>
              </a:ext>
            </a:extLst>
          </p:cNvPr>
          <p:cNvSpPr txBox="1">
            <a:spLocks noChangeArrowheads="1"/>
          </p:cNvSpPr>
          <p:nvPr/>
        </p:nvSpPr>
        <p:spPr bwMode="auto">
          <a:xfrm>
            <a:off x="558511" y="2072410"/>
            <a:ext cx="10432761" cy="421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5600" indent="-342900">
              <a:spcBef>
                <a:spcPct val="20000"/>
              </a:spcBef>
              <a:tabLst>
                <a:tab pos="325438" algn="l"/>
              </a:tabLst>
              <a:defRPr>
                <a:solidFill>
                  <a:schemeClr val="tx1"/>
                </a:solidFill>
                <a:latin typeface="Calibri" panose="020F0502020204030204" pitchFamily="34" charset="0"/>
              </a:defRPr>
            </a:lvl1pPr>
            <a:lvl2pPr marL="742950" indent="-285750">
              <a:spcBef>
                <a:spcPct val="20000"/>
              </a:spcBef>
              <a:tabLst>
                <a:tab pos="325438" algn="l"/>
              </a:tabLst>
              <a:defRPr>
                <a:solidFill>
                  <a:schemeClr val="tx1"/>
                </a:solidFill>
                <a:latin typeface="Calibri" panose="020F0502020204030204" pitchFamily="34" charset="0"/>
              </a:defRPr>
            </a:lvl2pPr>
            <a:lvl3pPr marL="1143000" indent="-228600">
              <a:spcBef>
                <a:spcPct val="20000"/>
              </a:spcBef>
              <a:tabLst>
                <a:tab pos="325438" algn="l"/>
              </a:tabLst>
              <a:defRPr>
                <a:solidFill>
                  <a:schemeClr val="tx1"/>
                </a:solidFill>
                <a:latin typeface="Calibri" panose="020F0502020204030204" pitchFamily="34" charset="0"/>
              </a:defRPr>
            </a:lvl3pPr>
            <a:lvl4pPr marL="1600200" indent="-228600">
              <a:spcBef>
                <a:spcPct val="20000"/>
              </a:spcBef>
              <a:tabLst>
                <a:tab pos="325438" algn="l"/>
              </a:tabLst>
              <a:defRPr>
                <a:solidFill>
                  <a:schemeClr val="tx1"/>
                </a:solidFill>
                <a:latin typeface="Calibri" panose="020F0502020204030204" pitchFamily="34" charset="0"/>
              </a:defRPr>
            </a:lvl4pPr>
            <a:lvl5pPr marL="2057400" indent="-228600">
              <a:spcBef>
                <a:spcPct val="20000"/>
              </a:spcBef>
              <a:tabLst>
                <a:tab pos="325438"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tabLst>
                <a:tab pos="325438"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tabLst>
                <a:tab pos="325438"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tabLst>
                <a:tab pos="325438"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tabLst>
                <a:tab pos="325438" algn="l"/>
              </a:tabLst>
              <a:defRPr>
                <a:solidFill>
                  <a:schemeClr val="tx1"/>
                </a:solidFill>
                <a:latin typeface="Calibri" panose="020F0502020204030204" pitchFamily="34" charset="0"/>
              </a:defRPr>
            </a:lvl9pPr>
          </a:lstStyle>
          <a:p>
            <a:pPr eaLnBrk="1" hangingPunct="1">
              <a:lnSpc>
                <a:spcPts val="1000"/>
              </a:lnSpc>
              <a:spcBef>
                <a:spcPct val="0"/>
              </a:spcBef>
              <a:buFontTx/>
              <a:buAutoNum type="arabicParenBoth" startAt="12"/>
            </a:pPr>
            <a:r>
              <a:rPr lang="es-PA" altLang="es-PA" sz="1200" dirty="0" err="1">
                <a:latin typeface="Avenir" panose="020B0503020203020204" pitchFamily="34" charset="0"/>
              </a:rPr>
              <a:t>Frontispiece</a:t>
            </a:r>
            <a:r>
              <a:rPr lang="es-PA" altLang="es-PA" sz="1200" dirty="0">
                <a:latin typeface="Avenir" panose="020B0503020203020204" pitchFamily="34" charset="0"/>
              </a:rPr>
              <a:t> </a:t>
            </a:r>
            <a:r>
              <a:rPr lang="es-PA" altLang="es-PA" sz="1200" dirty="0" err="1">
                <a:latin typeface="Avenir" panose="020B0503020203020204" pitchFamily="34" charset="0"/>
              </a:rPr>
              <a:t>of</a:t>
            </a:r>
            <a:r>
              <a:rPr lang="es-PA" altLang="es-PA" sz="1200" dirty="0">
                <a:latin typeface="Avenir" panose="020B0503020203020204" pitchFamily="34" charset="0"/>
              </a:rPr>
              <a:t>  </a:t>
            </a:r>
            <a:r>
              <a:rPr lang="es-PA" altLang="es-PA" sz="1200" dirty="0" err="1">
                <a:latin typeface="Avenir" panose="020B0503020203020204" pitchFamily="34" charset="0"/>
              </a:rPr>
              <a:t>Equiano’s</a:t>
            </a:r>
            <a:r>
              <a:rPr lang="es-PA" altLang="es-PA" sz="1200" dirty="0">
                <a:latin typeface="Avenir" panose="020B0503020203020204" pitchFamily="34" charset="0"/>
              </a:rPr>
              <a:t> </a:t>
            </a:r>
            <a:r>
              <a:rPr lang="es-PA" altLang="es-PA" sz="1200" dirty="0" err="1">
                <a:latin typeface="Avenir" panose="020B0503020203020204" pitchFamily="34" charset="0"/>
              </a:rPr>
              <a:t>autobiography</a:t>
            </a:r>
            <a:r>
              <a:rPr lang="es-PA" altLang="es-PA" sz="1200" dirty="0">
                <a:latin typeface="Avenir" panose="020B0503020203020204" pitchFamily="34" charset="0"/>
              </a:rPr>
              <a:t>.  </a:t>
            </a:r>
            <a:r>
              <a:rPr lang="es-PA" altLang="es-PA" sz="1200" dirty="0" err="1">
                <a:latin typeface="Avenir" panose="020B0503020203020204" pitchFamily="34" charset="0"/>
              </a:rPr>
              <a:t>The</a:t>
            </a:r>
            <a:r>
              <a:rPr lang="es-PA" altLang="es-PA" sz="1200" dirty="0">
                <a:latin typeface="Avenir" panose="020B0503020203020204" pitchFamily="34" charset="0"/>
              </a:rPr>
              <a:t> </a:t>
            </a:r>
            <a:r>
              <a:rPr lang="es-PA" altLang="es-PA" sz="1200" dirty="0" err="1">
                <a:latin typeface="Avenir" panose="020B0503020203020204" pitchFamily="34" charset="0"/>
              </a:rPr>
              <a:t>Interesting</a:t>
            </a:r>
            <a:r>
              <a:rPr lang="es-PA" altLang="es-PA" sz="1200" dirty="0">
                <a:latin typeface="Avenir" panose="020B0503020203020204" pitchFamily="34" charset="0"/>
              </a:rPr>
              <a:t> Narrative </a:t>
            </a:r>
            <a:r>
              <a:rPr lang="es-PA" altLang="es-PA" sz="1200" dirty="0" err="1">
                <a:latin typeface="Avenir" panose="020B0503020203020204" pitchFamily="34" charset="0"/>
              </a:rPr>
              <a:t>of</a:t>
            </a:r>
            <a:r>
              <a:rPr lang="es-PA" altLang="es-PA" sz="1200" dirty="0">
                <a:latin typeface="Avenir" panose="020B0503020203020204" pitchFamily="34" charset="0"/>
              </a:rPr>
              <a:t> </a:t>
            </a:r>
            <a:r>
              <a:rPr lang="es-PA" altLang="es-PA" sz="1200" dirty="0" err="1">
                <a:latin typeface="Avenir" panose="020B0503020203020204" pitchFamily="34" charset="0"/>
              </a:rPr>
              <a:t>the</a:t>
            </a:r>
            <a:r>
              <a:rPr lang="es-PA" altLang="es-PA" sz="1200" dirty="0">
                <a:latin typeface="Avenir" panose="020B0503020203020204" pitchFamily="34" charset="0"/>
              </a:rPr>
              <a:t> </a:t>
            </a:r>
            <a:r>
              <a:rPr lang="es-PA" altLang="es-PA" sz="1200" dirty="0" err="1">
                <a:latin typeface="Avenir" panose="020B0503020203020204" pitchFamily="34" charset="0"/>
              </a:rPr>
              <a:t>Life</a:t>
            </a:r>
            <a:r>
              <a:rPr lang="es-PA" altLang="es-PA" sz="1200" dirty="0">
                <a:latin typeface="Avenir" panose="020B0503020203020204" pitchFamily="34" charset="0"/>
              </a:rPr>
              <a:t> </a:t>
            </a:r>
            <a:r>
              <a:rPr lang="es-PA" altLang="es-PA" sz="1200" dirty="0" err="1">
                <a:latin typeface="Avenir" panose="020B0503020203020204" pitchFamily="34" charset="0"/>
              </a:rPr>
              <a:t>of</a:t>
            </a:r>
            <a:r>
              <a:rPr lang="es-PA" altLang="es-PA" sz="1200" dirty="0">
                <a:latin typeface="Avenir" panose="020B0503020203020204" pitchFamily="34" charset="0"/>
              </a:rPr>
              <a:t> </a:t>
            </a:r>
            <a:r>
              <a:rPr lang="es-PA" altLang="es-PA" sz="1200" dirty="0" err="1">
                <a:latin typeface="Avenir" panose="020B0503020203020204" pitchFamily="34" charset="0"/>
              </a:rPr>
              <a:t>Olaudah</a:t>
            </a:r>
            <a:r>
              <a:rPr lang="es-PA" altLang="es-PA" sz="1200" dirty="0">
                <a:latin typeface="Avenir" panose="020B0503020203020204" pitchFamily="34" charset="0"/>
              </a:rPr>
              <a:t> </a:t>
            </a:r>
            <a:r>
              <a:rPr lang="es-PA" altLang="es-PA" sz="1200" dirty="0" err="1">
                <a:latin typeface="Avenir" panose="020B0503020203020204" pitchFamily="34" charset="0"/>
              </a:rPr>
              <a:t>Equiano</a:t>
            </a:r>
            <a:r>
              <a:rPr lang="es-PA" altLang="es-PA" sz="1200" dirty="0">
                <a:latin typeface="Avenir" panose="020B0503020203020204" pitchFamily="34" charset="0"/>
              </a:rPr>
              <a:t>, </a:t>
            </a:r>
            <a:r>
              <a:rPr lang="es-PA" altLang="es-PA" sz="1200" dirty="0" err="1">
                <a:latin typeface="Avenir" panose="020B0503020203020204" pitchFamily="34" charset="0"/>
              </a:rPr>
              <a:t>or</a:t>
            </a:r>
            <a:r>
              <a:rPr lang="es-PA" altLang="es-PA" sz="1200" dirty="0">
                <a:latin typeface="Avenir" panose="020B0503020203020204" pitchFamily="34" charset="0"/>
              </a:rPr>
              <a:t> </a:t>
            </a:r>
            <a:r>
              <a:rPr lang="es-PA" altLang="es-PA" sz="1200" dirty="0" err="1">
                <a:latin typeface="Avenir" panose="020B0503020203020204" pitchFamily="34" charset="0"/>
              </a:rPr>
              <a:t>Gustavus</a:t>
            </a:r>
            <a:endParaRPr lang="es-PA" altLang="es-PA" sz="1200" dirty="0">
              <a:latin typeface="Avenir" panose="020B0503020203020204" pitchFamily="34" charset="0"/>
            </a:endParaRPr>
          </a:p>
          <a:p>
            <a:pPr eaLnBrk="1" hangingPunct="1">
              <a:lnSpc>
                <a:spcPct val="80000"/>
              </a:lnSpc>
              <a:spcBef>
                <a:spcPts val="150"/>
              </a:spcBef>
            </a:pPr>
            <a:r>
              <a:rPr lang="es-PA" altLang="es-PA" sz="1200" dirty="0" err="1">
                <a:latin typeface="Avenir" panose="020B0503020203020204" pitchFamily="34" charset="0"/>
              </a:rPr>
              <a:t>Vassa</a:t>
            </a:r>
            <a:r>
              <a:rPr lang="es-PA" altLang="es-PA" sz="1200" dirty="0">
                <a:latin typeface="Avenir" panose="020B0503020203020204" pitchFamily="34" charset="0"/>
              </a:rPr>
              <a:t>, </a:t>
            </a:r>
            <a:r>
              <a:rPr lang="es-PA" altLang="es-PA" sz="1200" dirty="0" err="1">
                <a:latin typeface="Avenir" panose="020B0503020203020204" pitchFamily="34" charset="0"/>
              </a:rPr>
              <a:t>The</a:t>
            </a:r>
            <a:r>
              <a:rPr lang="es-PA" altLang="es-PA" sz="1200" dirty="0">
                <a:latin typeface="Avenir" panose="020B0503020203020204" pitchFamily="34" charset="0"/>
              </a:rPr>
              <a:t> </a:t>
            </a:r>
            <a:r>
              <a:rPr lang="es-PA" altLang="es-PA" sz="1200" dirty="0" err="1">
                <a:latin typeface="Avenir" panose="020B0503020203020204" pitchFamily="34" charset="0"/>
              </a:rPr>
              <a:t>African</a:t>
            </a:r>
            <a:r>
              <a:rPr lang="es-PA" altLang="es-PA" sz="1200" dirty="0">
                <a:latin typeface="Avenir" panose="020B0503020203020204" pitchFamily="34" charset="0"/>
              </a:rPr>
              <a:t> (1789). </a:t>
            </a:r>
            <a:r>
              <a:rPr lang="es-PA" altLang="es-PA" sz="1200" dirty="0" err="1">
                <a:latin typeface="Avenir" panose="020B0503020203020204" pitchFamily="34" charset="0"/>
              </a:rPr>
              <a:t>Image</a:t>
            </a:r>
            <a:r>
              <a:rPr lang="es-PA" altLang="es-PA" sz="1200" dirty="0">
                <a:latin typeface="Avenir" panose="020B0503020203020204" pitchFamily="34" charset="0"/>
              </a:rPr>
              <a:t> </a:t>
            </a:r>
            <a:r>
              <a:rPr lang="es-PA" altLang="es-PA" sz="1200" dirty="0" err="1">
                <a:latin typeface="Avenir" panose="020B0503020203020204" pitchFamily="34" charset="0"/>
              </a:rPr>
              <a:t>Credit</a:t>
            </a:r>
            <a:r>
              <a:rPr lang="es-PA" altLang="es-PA" sz="1200" dirty="0">
                <a:latin typeface="Avenir" panose="020B0503020203020204" pitchFamily="34" charset="0"/>
              </a:rPr>
              <a:t>: </a:t>
            </a:r>
            <a:r>
              <a:rPr lang="es-PA" altLang="es-PA" sz="1200" dirty="0" err="1">
                <a:latin typeface="Avenir" panose="020B0503020203020204" pitchFamily="34" charset="0"/>
              </a:rPr>
              <a:t>The</a:t>
            </a:r>
            <a:r>
              <a:rPr lang="es-PA" altLang="es-PA" sz="1200" dirty="0">
                <a:latin typeface="Avenir" panose="020B0503020203020204" pitchFamily="34" charset="0"/>
              </a:rPr>
              <a:t> </a:t>
            </a:r>
            <a:r>
              <a:rPr lang="es-PA" altLang="es-PA" sz="1200" dirty="0" err="1">
                <a:latin typeface="Avenir" panose="020B0503020203020204" pitchFamily="34" charset="0"/>
              </a:rPr>
              <a:t>Board</a:t>
            </a:r>
            <a:r>
              <a:rPr lang="es-PA" altLang="es-PA" sz="1200" dirty="0">
                <a:latin typeface="Avenir" panose="020B0503020203020204" pitchFamily="34" charset="0"/>
              </a:rPr>
              <a:t> </a:t>
            </a:r>
            <a:r>
              <a:rPr lang="es-PA" altLang="es-PA" sz="1200" dirty="0" err="1">
                <a:latin typeface="Avenir" panose="020B0503020203020204" pitchFamily="34" charset="0"/>
              </a:rPr>
              <a:t>of</a:t>
            </a:r>
            <a:r>
              <a:rPr lang="es-PA" altLang="es-PA" sz="1200" dirty="0">
                <a:latin typeface="Avenir" panose="020B0503020203020204" pitchFamily="34" charset="0"/>
              </a:rPr>
              <a:t> </a:t>
            </a:r>
            <a:r>
              <a:rPr lang="es-PA" altLang="es-PA" sz="1200" dirty="0" err="1">
                <a:latin typeface="Avenir" panose="020B0503020203020204" pitchFamily="34" charset="0"/>
              </a:rPr>
              <a:t>Trustees</a:t>
            </a:r>
            <a:r>
              <a:rPr lang="es-PA" altLang="es-PA" sz="1200" dirty="0">
                <a:latin typeface="Avenir" panose="020B0503020203020204" pitchFamily="34" charset="0"/>
              </a:rPr>
              <a:t> </a:t>
            </a:r>
            <a:r>
              <a:rPr lang="es-PA" altLang="es-PA" sz="1200" dirty="0" err="1">
                <a:latin typeface="Avenir" panose="020B0503020203020204" pitchFamily="34" charset="0"/>
              </a:rPr>
              <a:t>of</a:t>
            </a:r>
            <a:r>
              <a:rPr lang="es-PA" altLang="es-PA" sz="1200" dirty="0">
                <a:latin typeface="Avenir" panose="020B0503020203020204" pitchFamily="34" charset="0"/>
              </a:rPr>
              <a:t> </a:t>
            </a:r>
            <a:r>
              <a:rPr lang="es-PA" altLang="es-PA" sz="1200" dirty="0" err="1">
                <a:latin typeface="Avenir" panose="020B0503020203020204" pitchFamily="34" charset="0"/>
              </a:rPr>
              <a:t>the</a:t>
            </a:r>
            <a:r>
              <a:rPr lang="es-PA" altLang="es-PA" sz="1200" dirty="0">
                <a:latin typeface="Avenir" panose="020B0503020203020204" pitchFamily="34" charset="0"/>
              </a:rPr>
              <a:t> </a:t>
            </a:r>
            <a:r>
              <a:rPr lang="es-PA" altLang="es-PA" sz="1200" dirty="0" err="1">
                <a:latin typeface="Avenir" panose="020B0503020203020204" pitchFamily="34" charset="0"/>
              </a:rPr>
              <a:t>National</a:t>
            </a:r>
            <a:r>
              <a:rPr lang="es-PA" altLang="es-PA" sz="1200" dirty="0">
                <a:latin typeface="Avenir" panose="020B0503020203020204" pitchFamily="34" charset="0"/>
              </a:rPr>
              <a:t> </a:t>
            </a:r>
            <a:r>
              <a:rPr lang="es-PA" altLang="es-PA" sz="1200" dirty="0" err="1">
                <a:latin typeface="Avenir" panose="020B0503020203020204" pitchFamily="34" charset="0"/>
              </a:rPr>
              <a:t>Museums</a:t>
            </a:r>
            <a:r>
              <a:rPr lang="es-PA" altLang="es-PA" sz="1200" dirty="0">
                <a:latin typeface="Avenir" panose="020B0503020203020204" pitchFamily="34" charset="0"/>
              </a:rPr>
              <a:t> &amp; </a:t>
            </a:r>
            <a:r>
              <a:rPr lang="es-PA" altLang="es-PA" sz="1200" dirty="0" err="1">
                <a:latin typeface="Avenir" panose="020B0503020203020204" pitchFamily="34" charset="0"/>
              </a:rPr>
              <a:t>Galleries</a:t>
            </a:r>
            <a:r>
              <a:rPr lang="es-PA" altLang="es-PA" sz="1200" dirty="0">
                <a:latin typeface="Avenir" panose="020B0503020203020204" pitchFamily="34" charset="0"/>
              </a:rPr>
              <a:t> </a:t>
            </a:r>
            <a:r>
              <a:rPr lang="es-PA" altLang="es-PA" sz="1200" dirty="0" err="1">
                <a:latin typeface="Avenir" panose="020B0503020203020204" pitchFamily="34" charset="0"/>
              </a:rPr>
              <a:t>on</a:t>
            </a:r>
            <a:r>
              <a:rPr lang="es-PA" altLang="es-PA" sz="1200" dirty="0">
                <a:latin typeface="Avenir" panose="020B0503020203020204" pitchFamily="34" charset="0"/>
              </a:rPr>
              <a:t>  </a:t>
            </a:r>
            <a:r>
              <a:rPr lang="es-PA" altLang="es-PA" sz="1200" dirty="0" err="1">
                <a:latin typeface="Avenir" panose="020B0503020203020204" pitchFamily="34" charset="0"/>
              </a:rPr>
              <a:t>Merseyside</a:t>
            </a:r>
            <a:r>
              <a:rPr lang="es-PA" altLang="es-PA" sz="1200" dirty="0">
                <a:latin typeface="Avenir" panose="020B0503020203020204" pitchFamily="34" charset="0"/>
              </a:rPr>
              <a:t>, </a:t>
            </a:r>
            <a:r>
              <a:rPr lang="es-PA" altLang="es-PA" sz="1200" dirty="0" err="1">
                <a:latin typeface="Avenir" panose="020B0503020203020204" pitchFamily="34" charset="0"/>
              </a:rPr>
              <a:t>Merseyside</a:t>
            </a:r>
            <a:r>
              <a:rPr lang="es-PA" altLang="es-PA" sz="1200" dirty="0">
                <a:latin typeface="Avenir" panose="020B0503020203020204" pitchFamily="34" charset="0"/>
              </a:rPr>
              <a:t> </a:t>
            </a:r>
            <a:r>
              <a:rPr lang="es-PA" altLang="es-PA" sz="1200" dirty="0" err="1">
                <a:latin typeface="Avenir" panose="020B0503020203020204" pitchFamily="34" charset="0"/>
              </a:rPr>
              <a:t>Maritime</a:t>
            </a:r>
            <a:r>
              <a:rPr lang="es-PA" altLang="es-PA" sz="1200" dirty="0">
                <a:latin typeface="Avenir" panose="020B0503020203020204" pitchFamily="34" charset="0"/>
              </a:rPr>
              <a:t> </a:t>
            </a:r>
            <a:r>
              <a:rPr lang="es-PA" altLang="es-PA" sz="1200" dirty="0" err="1">
                <a:latin typeface="Avenir" panose="020B0503020203020204" pitchFamily="34" charset="0"/>
              </a:rPr>
              <a:t>Museum</a:t>
            </a:r>
            <a:r>
              <a:rPr lang="es-PA" altLang="es-PA" sz="1200" dirty="0">
                <a:latin typeface="Avenir" panose="020B0503020203020204" pitchFamily="34" charset="0"/>
              </a:rPr>
              <a:t>. En Web: </a:t>
            </a:r>
            <a:r>
              <a:rPr lang="es-PA" altLang="es-PA" sz="1200" dirty="0" err="1">
                <a:latin typeface="Avenir" panose="020B0503020203020204" pitchFamily="34" charset="0"/>
              </a:rPr>
              <a:t>Africans</a:t>
            </a:r>
            <a:r>
              <a:rPr lang="es-PA" altLang="es-PA" sz="1200" dirty="0">
                <a:latin typeface="Avenir" panose="020B0503020203020204" pitchFamily="34" charset="0"/>
              </a:rPr>
              <a:t> in </a:t>
            </a:r>
            <a:r>
              <a:rPr lang="es-PA" altLang="es-PA" sz="1200" dirty="0" err="1">
                <a:latin typeface="Avenir" panose="020B0503020203020204" pitchFamily="34" charset="0"/>
              </a:rPr>
              <a:t>America</a:t>
            </a:r>
            <a:r>
              <a:rPr lang="es-PA" altLang="es-PA" sz="1200" dirty="0">
                <a:latin typeface="Avenir" panose="020B0503020203020204" pitchFamily="34" charset="0"/>
              </a:rPr>
              <a:t>. Última visita 16 marzo 2009.  </a:t>
            </a:r>
            <a:r>
              <a:rPr lang="es-PA" altLang="es-PA" sz="1200" u="sng" dirty="0">
                <a:solidFill>
                  <a:srgbClr val="009A9A"/>
                </a:solidFill>
                <a:latin typeface="Avenir" panose="020B0503020203020204" pitchFamily="34" charset="0"/>
                <a:hlinkClick r:id="rId3"/>
              </a:rPr>
              <a:t>http://www.pbs.org/wgbh/aia/part1/1h313.html</a:t>
            </a:r>
            <a:endParaRPr lang="es-PA" altLang="es-PA" sz="1200" dirty="0">
              <a:latin typeface="Avenir" panose="020B0503020203020204" pitchFamily="34" charset="0"/>
            </a:endParaRPr>
          </a:p>
          <a:p>
            <a:pPr eaLnBrk="1" hangingPunct="1">
              <a:spcBef>
                <a:spcPts val="50"/>
              </a:spcBef>
            </a:pPr>
            <a:endParaRPr lang="es-PA" altLang="es-PA" sz="1200" dirty="0">
              <a:latin typeface="Avenir" panose="020B0503020203020204" pitchFamily="34" charset="0"/>
              <a:cs typeface="Times New Roman" panose="02020603050405020304" pitchFamily="18" charset="0"/>
            </a:endParaRPr>
          </a:p>
          <a:p>
            <a:pPr eaLnBrk="1" hangingPunct="1">
              <a:lnSpc>
                <a:spcPct val="80000"/>
              </a:lnSpc>
              <a:spcBef>
                <a:spcPct val="0"/>
              </a:spcBef>
              <a:buFontTx/>
              <a:buAutoNum type="arabicParenBoth" startAt="13"/>
            </a:pPr>
            <a:r>
              <a:rPr lang="es-PA" altLang="es-PA" sz="1200" dirty="0">
                <a:latin typeface="Avenir" panose="020B0503020203020204" pitchFamily="34" charset="0"/>
              </a:rPr>
              <a:t>Marchand </a:t>
            </a:r>
            <a:r>
              <a:rPr lang="es-PA" altLang="es-PA" sz="1200" dirty="0" err="1">
                <a:latin typeface="Avenir" panose="020B0503020203020204" pitchFamily="34" charset="0"/>
              </a:rPr>
              <a:t>d’esclave</a:t>
            </a:r>
            <a:r>
              <a:rPr lang="es-PA" altLang="es-PA" sz="1200" dirty="0">
                <a:latin typeface="Avenir" panose="020B0503020203020204" pitchFamily="34" charset="0"/>
              </a:rPr>
              <a:t> </a:t>
            </a:r>
            <a:r>
              <a:rPr lang="es-PA" altLang="es-PA" sz="1200" dirty="0" err="1">
                <a:latin typeface="Avenir" panose="020B0503020203020204" pitchFamily="34" charset="0"/>
              </a:rPr>
              <a:t>au</a:t>
            </a:r>
            <a:r>
              <a:rPr lang="es-PA" altLang="es-PA" sz="1200" dirty="0">
                <a:latin typeface="Avenir" panose="020B0503020203020204" pitchFamily="34" charset="0"/>
              </a:rPr>
              <a:t> Congo, </a:t>
            </a:r>
            <a:r>
              <a:rPr lang="es-PA" altLang="es-PA" sz="1200" dirty="0" err="1">
                <a:latin typeface="Avenir" panose="020B0503020203020204" pitchFamily="34" charset="0"/>
              </a:rPr>
              <a:t>École</a:t>
            </a:r>
            <a:r>
              <a:rPr lang="es-PA" altLang="es-PA" sz="1200" dirty="0">
                <a:latin typeface="Avenir" panose="020B0503020203020204" pitchFamily="34" charset="0"/>
              </a:rPr>
              <a:t> </a:t>
            </a:r>
            <a:r>
              <a:rPr lang="es-PA" altLang="es-PA" sz="1200" dirty="0" err="1">
                <a:latin typeface="Avenir" panose="020B0503020203020204" pitchFamily="34" charset="0"/>
              </a:rPr>
              <a:t>française</a:t>
            </a:r>
            <a:r>
              <a:rPr lang="es-PA" altLang="es-PA" sz="1200" dirty="0">
                <a:latin typeface="Avenir" panose="020B0503020203020204" pitchFamily="34" charset="0"/>
              </a:rPr>
              <a:t> (</a:t>
            </a:r>
            <a:r>
              <a:rPr lang="es-PA" altLang="es-PA" sz="1200" dirty="0" err="1">
                <a:latin typeface="Avenir" panose="020B0503020203020204" pitchFamily="34" charset="0"/>
              </a:rPr>
              <a:t>XVIIIe</a:t>
            </a:r>
            <a:r>
              <a:rPr lang="es-PA" altLang="es-PA" sz="1200" dirty="0">
                <a:latin typeface="Avenir" panose="020B0503020203020204" pitchFamily="34" charset="0"/>
              </a:rPr>
              <a:t> </a:t>
            </a:r>
            <a:r>
              <a:rPr lang="es-PA" altLang="es-PA" sz="1200" dirty="0" err="1">
                <a:latin typeface="Avenir" panose="020B0503020203020204" pitchFamily="34" charset="0"/>
              </a:rPr>
              <a:t>siècle</a:t>
            </a:r>
            <a:r>
              <a:rPr lang="es-PA" altLang="es-PA" sz="1200" dirty="0">
                <a:latin typeface="Avenir" panose="020B0503020203020204" pitchFamily="34" charset="0"/>
              </a:rPr>
              <a:t>), </a:t>
            </a:r>
            <a:r>
              <a:rPr lang="es-PA" altLang="es-PA" sz="1200" dirty="0" err="1">
                <a:latin typeface="Avenir" panose="020B0503020203020204" pitchFamily="34" charset="0"/>
              </a:rPr>
              <a:t>gravure</a:t>
            </a:r>
            <a:r>
              <a:rPr lang="es-PA" altLang="es-PA" sz="1200" dirty="0">
                <a:latin typeface="Avenir" panose="020B0503020203020204" pitchFamily="34" charset="0"/>
              </a:rPr>
              <a:t>, </a:t>
            </a:r>
            <a:r>
              <a:rPr lang="es-PA" altLang="es-PA" sz="1200" dirty="0" err="1">
                <a:latin typeface="Avenir" panose="020B0503020203020204" pitchFamily="34" charset="0"/>
              </a:rPr>
              <a:t>conservation</a:t>
            </a:r>
            <a:r>
              <a:rPr lang="es-PA" altLang="es-PA" sz="1200" dirty="0">
                <a:latin typeface="Avenir" panose="020B0503020203020204" pitchFamily="34" charset="0"/>
              </a:rPr>
              <a:t> </a:t>
            </a:r>
            <a:r>
              <a:rPr lang="es-PA" altLang="es-PA" sz="1200" dirty="0" err="1">
                <a:latin typeface="Avenir" panose="020B0503020203020204" pitchFamily="34" charset="0"/>
              </a:rPr>
              <a:t>bibliothèque</a:t>
            </a:r>
            <a:r>
              <a:rPr lang="es-PA" altLang="es-PA" sz="1200" dirty="0">
                <a:latin typeface="Avenir" panose="020B0503020203020204" pitchFamily="34" charset="0"/>
              </a:rPr>
              <a:t> des </a:t>
            </a:r>
            <a:r>
              <a:rPr lang="es-PA" altLang="es-PA" sz="1200" dirty="0" err="1">
                <a:latin typeface="Avenir" panose="020B0503020203020204" pitchFamily="34" charset="0"/>
              </a:rPr>
              <a:t>Arts</a:t>
            </a:r>
            <a:r>
              <a:rPr lang="es-PA" altLang="es-PA" sz="1200" dirty="0">
                <a:latin typeface="Avenir" panose="020B0503020203020204" pitchFamily="34" charset="0"/>
              </a:rPr>
              <a:t>  </a:t>
            </a:r>
            <a:r>
              <a:rPr lang="es-PA" altLang="es-PA" sz="1200" dirty="0" err="1">
                <a:latin typeface="Avenir" panose="020B0503020203020204" pitchFamily="34" charset="0"/>
              </a:rPr>
              <a:t>Décoratifs</a:t>
            </a:r>
            <a:r>
              <a:rPr lang="es-PA" altLang="es-PA" sz="1200" dirty="0">
                <a:latin typeface="Avenir" panose="020B0503020203020204" pitchFamily="34" charset="0"/>
              </a:rPr>
              <a:t>, París. En: </a:t>
            </a:r>
            <a:r>
              <a:rPr lang="es-PA" altLang="es-PA" sz="1200" dirty="0" err="1">
                <a:latin typeface="Avenir" panose="020B0503020203020204" pitchFamily="34" charset="0"/>
              </a:rPr>
              <a:t>Fauque</a:t>
            </a:r>
            <a:r>
              <a:rPr lang="es-PA" altLang="es-PA" sz="1200" dirty="0">
                <a:latin typeface="Avenir" panose="020B0503020203020204" pitchFamily="34" charset="0"/>
              </a:rPr>
              <a:t>; Thiel. </a:t>
            </a:r>
            <a:r>
              <a:rPr lang="es-PA" altLang="es-PA" sz="1200" dirty="0" err="1">
                <a:latin typeface="Avenir" panose="020B0503020203020204" pitchFamily="34" charset="0"/>
              </a:rPr>
              <a:t>Op</a:t>
            </a:r>
            <a:r>
              <a:rPr lang="es-PA" altLang="es-PA" sz="1200" dirty="0">
                <a:latin typeface="Avenir" panose="020B0503020203020204" pitchFamily="34" charset="0"/>
              </a:rPr>
              <a:t>. cit., p.66-67.</a:t>
            </a:r>
          </a:p>
          <a:p>
            <a:pPr eaLnBrk="1" hangingPunct="1">
              <a:lnSpc>
                <a:spcPts val="1438"/>
              </a:lnSpc>
              <a:spcBef>
                <a:spcPct val="0"/>
              </a:spcBef>
              <a:buFontTx/>
              <a:buAutoNum type="arabicParenBoth" startAt="13"/>
            </a:pPr>
            <a:r>
              <a:rPr lang="es-PA" altLang="es-PA" sz="1200" dirty="0" err="1">
                <a:latin typeface="Avenir" panose="020B0503020203020204" pitchFamily="34" charset="0"/>
              </a:rPr>
              <a:t>Vue</a:t>
            </a:r>
            <a:r>
              <a:rPr lang="es-PA" altLang="es-PA" sz="1200" dirty="0">
                <a:latin typeface="Avenir" panose="020B0503020203020204" pitchFamily="34" charset="0"/>
              </a:rPr>
              <a:t> du </a:t>
            </a:r>
            <a:r>
              <a:rPr lang="es-PA" altLang="es-PA" sz="1200" dirty="0" err="1">
                <a:latin typeface="Avenir" panose="020B0503020203020204" pitchFamily="34" charset="0"/>
              </a:rPr>
              <a:t>fort</a:t>
            </a:r>
            <a:r>
              <a:rPr lang="es-PA" altLang="es-PA" sz="1200" dirty="0">
                <a:latin typeface="Avenir" panose="020B0503020203020204" pitchFamily="34" charset="0"/>
              </a:rPr>
              <a:t> </a:t>
            </a:r>
            <a:r>
              <a:rPr lang="es-PA" altLang="es-PA" sz="1200" dirty="0" err="1">
                <a:latin typeface="Avenir" panose="020B0503020203020204" pitchFamily="34" charset="0"/>
              </a:rPr>
              <a:t>d’Elmina</a:t>
            </a:r>
            <a:r>
              <a:rPr lang="es-PA" altLang="es-PA" sz="1200" dirty="0">
                <a:latin typeface="Avenir" panose="020B0503020203020204" pitchFamily="34" charset="0"/>
              </a:rPr>
              <a:t>. En: Ibid., p.49.</a:t>
            </a:r>
          </a:p>
          <a:p>
            <a:pPr eaLnBrk="1" hangingPunct="1">
              <a:spcBef>
                <a:spcPct val="0"/>
              </a:spcBef>
              <a:buFontTx/>
              <a:buAutoNum type="arabicParenBoth" startAt="13"/>
            </a:pPr>
            <a:endParaRPr lang="es-PA" altLang="es-PA" sz="1200" dirty="0">
              <a:latin typeface="Avenir" panose="020B0503020203020204" pitchFamily="34" charset="0"/>
              <a:cs typeface="Times New Roman" panose="02020603050405020304" pitchFamily="18" charset="0"/>
            </a:endParaRPr>
          </a:p>
          <a:p>
            <a:pPr eaLnBrk="1" hangingPunct="1">
              <a:lnSpc>
                <a:spcPct val="80000"/>
              </a:lnSpc>
              <a:spcBef>
                <a:spcPct val="0"/>
              </a:spcBef>
              <a:buFontTx/>
              <a:buAutoNum type="arabicParenBoth" startAt="13"/>
            </a:pPr>
            <a:r>
              <a:rPr lang="es-PA" altLang="es-PA" sz="1200" dirty="0" err="1">
                <a:latin typeface="Avenir" panose="020B0503020203020204" pitchFamily="34" charset="0"/>
              </a:rPr>
              <a:t>Vue</a:t>
            </a:r>
            <a:r>
              <a:rPr lang="es-PA" altLang="es-PA" sz="1200" dirty="0">
                <a:latin typeface="Avenir" panose="020B0503020203020204" pitchFamily="34" charset="0"/>
              </a:rPr>
              <a:t> de </a:t>
            </a:r>
            <a:r>
              <a:rPr lang="es-PA" altLang="es-PA" sz="1200" dirty="0" err="1">
                <a:latin typeface="Avenir" panose="020B0503020203020204" pitchFamily="34" charset="0"/>
              </a:rPr>
              <a:t>Cap-Français</a:t>
            </a:r>
            <a:r>
              <a:rPr lang="es-PA" altLang="es-PA" sz="1200" dirty="0">
                <a:latin typeface="Avenir" panose="020B0503020203020204" pitchFamily="34" charset="0"/>
              </a:rPr>
              <a:t> et du </a:t>
            </a:r>
            <a:r>
              <a:rPr lang="es-PA" altLang="es-PA" sz="1200" dirty="0" err="1">
                <a:latin typeface="Avenir" panose="020B0503020203020204" pitchFamily="34" charset="0"/>
              </a:rPr>
              <a:t>navire</a:t>
            </a:r>
            <a:r>
              <a:rPr lang="es-PA" altLang="es-PA" sz="1200" dirty="0">
                <a:latin typeface="Avenir" panose="020B0503020203020204" pitchFamily="34" charset="0"/>
              </a:rPr>
              <a:t> la Marie-</a:t>
            </a:r>
            <a:r>
              <a:rPr lang="es-PA" altLang="es-PA" sz="1200" dirty="0" err="1">
                <a:latin typeface="Avenir" panose="020B0503020203020204" pitchFamily="34" charset="0"/>
              </a:rPr>
              <a:t>Séraphique</a:t>
            </a:r>
            <a:r>
              <a:rPr lang="es-PA" altLang="es-PA" sz="1200" dirty="0">
                <a:latin typeface="Avenir" panose="020B0503020203020204" pitchFamily="34" charset="0"/>
              </a:rPr>
              <a:t> de Nantes, </a:t>
            </a:r>
            <a:r>
              <a:rPr lang="es-PA" altLang="es-PA" sz="1200" dirty="0" err="1">
                <a:latin typeface="Avenir" panose="020B0503020203020204" pitchFamily="34" charset="0"/>
              </a:rPr>
              <a:t>aquarelle</a:t>
            </a:r>
            <a:r>
              <a:rPr lang="es-PA" altLang="es-PA" sz="1200" dirty="0">
                <a:latin typeface="Avenir" panose="020B0503020203020204" pitchFamily="34" charset="0"/>
              </a:rPr>
              <a:t> </a:t>
            </a:r>
            <a:r>
              <a:rPr lang="es-PA" altLang="es-PA" sz="1200" dirty="0" err="1">
                <a:latin typeface="Avenir" panose="020B0503020203020204" pitchFamily="34" charset="0"/>
              </a:rPr>
              <a:t>anonyme</a:t>
            </a:r>
            <a:r>
              <a:rPr lang="es-PA" altLang="es-PA" sz="1200" dirty="0">
                <a:latin typeface="Avenir" panose="020B0503020203020204" pitchFamily="34" charset="0"/>
              </a:rPr>
              <a:t> </a:t>
            </a:r>
            <a:r>
              <a:rPr lang="es-PA" altLang="es-PA" sz="1200" dirty="0" err="1">
                <a:latin typeface="Avenir" panose="020B0503020203020204" pitchFamily="34" charset="0"/>
              </a:rPr>
              <a:t>avec</a:t>
            </a:r>
            <a:r>
              <a:rPr lang="es-PA" altLang="es-PA" sz="1200" dirty="0">
                <a:latin typeface="Avenir" panose="020B0503020203020204" pitchFamily="34" charset="0"/>
              </a:rPr>
              <a:t> </a:t>
            </a:r>
            <a:r>
              <a:rPr lang="es-PA" altLang="es-PA" sz="1200" dirty="0" err="1">
                <a:latin typeface="Avenir" panose="020B0503020203020204" pitchFamily="34" charset="0"/>
              </a:rPr>
              <a:t>tableau</a:t>
            </a:r>
            <a:r>
              <a:rPr lang="es-PA" altLang="es-PA" sz="1200" dirty="0">
                <a:latin typeface="Avenir" panose="020B0503020203020204" pitchFamily="34" charset="0"/>
              </a:rPr>
              <a:t> </a:t>
            </a:r>
            <a:r>
              <a:rPr lang="es-PA" altLang="es-PA" sz="1200" dirty="0" err="1">
                <a:latin typeface="Avenir" panose="020B0503020203020204" pitchFamily="34" charset="0"/>
              </a:rPr>
              <a:t>général</a:t>
            </a:r>
            <a:r>
              <a:rPr lang="es-PA" altLang="es-PA" sz="1200" dirty="0">
                <a:latin typeface="Avenir" panose="020B0503020203020204" pitchFamily="34" charset="0"/>
              </a:rPr>
              <a:t>  </a:t>
            </a:r>
            <a:r>
              <a:rPr lang="es-PA" altLang="es-PA" sz="1200" dirty="0" err="1">
                <a:latin typeface="Avenir" panose="020B0503020203020204" pitchFamily="34" charset="0"/>
              </a:rPr>
              <a:t>manuscrit</a:t>
            </a:r>
            <a:r>
              <a:rPr lang="es-PA" altLang="es-PA" sz="1200" dirty="0">
                <a:latin typeface="Avenir" panose="020B0503020203020204" pitchFamily="34" charset="0"/>
              </a:rPr>
              <a:t>, </a:t>
            </a:r>
            <a:r>
              <a:rPr lang="es-PA" altLang="es-PA" sz="1200" dirty="0" err="1">
                <a:latin typeface="Avenir" panose="020B0503020203020204" pitchFamily="34" charset="0"/>
              </a:rPr>
              <a:t>XVIIIe</a:t>
            </a:r>
            <a:r>
              <a:rPr lang="es-PA" altLang="es-PA" sz="1200" dirty="0">
                <a:latin typeface="Avenir" panose="020B0503020203020204" pitchFamily="34" charset="0"/>
              </a:rPr>
              <a:t> S. </a:t>
            </a:r>
            <a:r>
              <a:rPr lang="es-PA" altLang="es-PA" sz="1200" dirty="0" err="1">
                <a:latin typeface="Avenir" panose="020B0503020203020204" pitchFamily="34" charset="0"/>
              </a:rPr>
              <a:t>Musée</a:t>
            </a:r>
            <a:r>
              <a:rPr lang="es-PA" altLang="es-PA" sz="1200" dirty="0">
                <a:latin typeface="Avenir" panose="020B0503020203020204" pitchFamily="34" charset="0"/>
              </a:rPr>
              <a:t> des </a:t>
            </a:r>
            <a:r>
              <a:rPr lang="es-PA" altLang="es-PA" sz="1200" dirty="0" err="1">
                <a:latin typeface="Avenir" panose="020B0503020203020204" pitchFamily="34" charset="0"/>
              </a:rPr>
              <a:t>Salorges</a:t>
            </a:r>
            <a:r>
              <a:rPr lang="es-PA" altLang="es-PA" sz="1200" dirty="0">
                <a:latin typeface="Avenir" panose="020B0503020203020204" pitchFamily="34" charset="0"/>
              </a:rPr>
              <a:t>, Nantes. En: Meyer, </a:t>
            </a:r>
            <a:r>
              <a:rPr lang="es-PA" altLang="es-PA" sz="1200" dirty="0" err="1">
                <a:latin typeface="Avenir" panose="020B0503020203020204" pitchFamily="34" charset="0"/>
              </a:rPr>
              <a:t>Op.cit</a:t>
            </a:r>
            <a:r>
              <a:rPr lang="es-PA" altLang="es-PA" sz="1200" dirty="0">
                <a:latin typeface="Avenir" panose="020B0503020203020204" pitchFamily="34" charset="0"/>
              </a:rPr>
              <a:t>., p.32.</a:t>
            </a:r>
          </a:p>
          <a:p>
            <a:pPr eaLnBrk="1" hangingPunct="1">
              <a:spcBef>
                <a:spcPts val="50"/>
              </a:spcBef>
              <a:buFontTx/>
              <a:buAutoNum type="arabicParenBoth" startAt="13"/>
            </a:pPr>
            <a:endParaRPr lang="es-PA" altLang="es-PA" sz="1200" dirty="0">
              <a:latin typeface="Avenir" panose="020B0503020203020204" pitchFamily="34" charset="0"/>
              <a:cs typeface="Times New Roman" panose="02020603050405020304" pitchFamily="18" charset="0"/>
            </a:endParaRPr>
          </a:p>
          <a:p>
            <a:pPr eaLnBrk="1" hangingPunct="1">
              <a:lnSpc>
                <a:spcPts val="1150"/>
              </a:lnSpc>
              <a:spcBef>
                <a:spcPct val="0"/>
              </a:spcBef>
              <a:buFontTx/>
              <a:buAutoNum type="arabicParenBoth" startAt="13"/>
            </a:pPr>
            <a:r>
              <a:rPr lang="es-PA" altLang="es-PA" sz="1200" dirty="0" err="1">
                <a:latin typeface="Avenir" panose="020B0503020203020204" pitchFamily="34" charset="0"/>
              </a:rPr>
              <a:t>Inspection</a:t>
            </a:r>
            <a:r>
              <a:rPr lang="es-PA" altLang="es-PA" sz="1200" dirty="0">
                <a:latin typeface="Avenir" panose="020B0503020203020204" pitchFamily="34" charset="0"/>
              </a:rPr>
              <a:t> et vente </a:t>
            </a:r>
            <a:r>
              <a:rPr lang="es-PA" altLang="es-PA" sz="1200" dirty="0" err="1">
                <a:latin typeface="Avenir" panose="020B0503020203020204" pitchFamily="34" charset="0"/>
              </a:rPr>
              <a:t>d’un</a:t>
            </a:r>
            <a:r>
              <a:rPr lang="es-PA" altLang="es-PA" sz="1200" dirty="0">
                <a:latin typeface="Avenir" panose="020B0503020203020204" pitchFamily="34" charset="0"/>
              </a:rPr>
              <a:t> esclave, </a:t>
            </a:r>
            <a:r>
              <a:rPr lang="es-PA" altLang="es-PA" sz="1200" dirty="0" err="1">
                <a:latin typeface="Avenir" panose="020B0503020203020204" pitchFamily="34" charset="0"/>
              </a:rPr>
              <a:t>dans</a:t>
            </a:r>
            <a:r>
              <a:rPr lang="es-PA" altLang="es-PA" sz="1200" dirty="0">
                <a:latin typeface="Avenir" panose="020B0503020203020204" pitchFamily="34" charset="0"/>
              </a:rPr>
              <a:t> </a:t>
            </a:r>
            <a:r>
              <a:rPr lang="es-PA" altLang="es-PA" sz="1200" dirty="0" err="1">
                <a:latin typeface="Avenir" panose="020B0503020203020204" pitchFamily="34" charset="0"/>
              </a:rPr>
              <a:t>Capitaine</a:t>
            </a:r>
            <a:r>
              <a:rPr lang="es-PA" altLang="es-PA" sz="1200" dirty="0">
                <a:latin typeface="Avenir" panose="020B0503020203020204" pitchFamily="34" charset="0"/>
              </a:rPr>
              <a:t> </a:t>
            </a:r>
            <a:r>
              <a:rPr lang="es-PA" altLang="es-PA" sz="1200" dirty="0" err="1">
                <a:latin typeface="Avenir" panose="020B0503020203020204" pitchFamily="34" charset="0"/>
              </a:rPr>
              <a:t>Canot</a:t>
            </a:r>
            <a:r>
              <a:rPr lang="es-PA" altLang="es-PA" sz="1200" dirty="0">
                <a:latin typeface="Avenir" panose="020B0503020203020204" pitchFamily="34" charset="0"/>
              </a:rPr>
              <a:t> </a:t>
            </a:r>
            <a:r>
              <a:rPr lang="es-PA" altLang="es-PA" sz="1200" dirty="0" err="1">
                <a:latin typeface="Avenir" panose="020B0503020203020204" pitchFamily="34" charset="0"/>
              </a:rPr>
              <a:t>ou</a:t>
            </a:r>
            <a:r>
              <a:rPr lang="es-PA" altLang="es-PA" sz="1200" dirty="0">
                <a:latin typeface="Avenir" panose="020B0503020203020204" pitchFamily="34" charset="0"/>
              </a:rPr>
              <a:t> les </a:t>
            </a:r>
            <a:r>
              <a:rPr lang="es-PA" altLang="es-PA" sz="1200" dirty="0" err="1">
                <a:latin typeface="Avenir" panose="020B0503020203020204" pitchFamily="34" charset="0"/>
              </a:rPr>
              <a:t>vingt</a:t>
            </a:r>
            <a:r>
              <a:rPr lang="es-PA" altLang="es-PA" sz="1200" dirty="0">
                <a:latin typeface="Avenir" panose="020B0503020203020204" pitchFamily="34" charset="0"/>
              </a:rPr>
              <a:t> </a:t>
            </a:r>
            <a:r>
              <a:rPr lang="es-PA" altLang="es-PA" sz="1200" dirty="0" err="1">
                <a:latin typeface="Avenir" panose="020B0503020203020204" pitchFamily="34" charset="0"/>
              </a:rPr>
              <a:t>années</a:t>
            </a:r>
            <a:r>
              <a:rPr lang="es-PA" altLang="es-PA" sz="1200" dirty="0">
                <a:latin typeface="Avenir" panose="020B0503020203020204" pitchFamily="34" charset="0"/>
              </a:rPr>
              <a:t> de vie </a:t>
            </a:r>
            <a:r>
              <a:rPr lang="es-PA" altLang="es-PA" sz="1200" dirty="0" err="1">
                <a:latin typeface="Avenir" panose="020B0503020203020204" pitchFamily="34" charset="0"/>
              </a:rPr>
              <a:t>d’un</a:t>
            </a:r>
            <a:r>
              <a:rPr lang="es-PA" altLang="es-PA" sz="1200" dirty="0">
                <a:latin typeface="Avenir" panose="020B0503020203020204" pitchFamily="34" charset="0"/>
              </a:rPr>
              <a:t> esclave </a:t>
            </a:r>
            <a:r>
              <a:rPr lang="es-PA" altLang="es-PA" sz="1200" dirty="0" err="1">
                <a:latin typeface="Avenir" panose="020B0503020203020204" pitchFamily="34" charset="0"/>
              </a:rPr>
              <a:t>africain</a:t>
            </a:r>
            <a:r>
              <a:rPr lang="es-PA" altLang="es-PA" sz="1200" dirty="0">
                <a:latin typeface="Avenir" panose="020B0503020203020204" pitchFamily="34" charset="0"/>
              </a:rPr>
              <a:t>, W.-J.  </a:t>
            </a:r>
            <a:r>
              <a:rPr lang="es-PA" altLang="es-PA" sz="1200" dirty="0" err="1">
                <a:latin typeface="Avenir" panose="020B0503020203020204" pitchFamily="34" charset="0"/>
              </a:rPr>
              <a:t>Annin</a:t>
            </a:r>
            <a:r>
              <a:rPr lang="es-PA" altLang="es-PA" sz="1200" dirty="0">
                <a:latin typeface="Avenir" panose="020B0503020203020204" pitchFamily="34" charset="0"/>
              </a:rPr>
              <a:t>, </a:t>
            </a:r>
            <a:r>
              <a:rPr lang="es-PA" altLang="es-PA" sz="1200" dirty="0" err="1">
                <a:latin typeface="Avenir" panose="020B0503020203020204" pitchFamily="34" charset="0"/>
              </a:rPr>
              <a:t>gravure</a:t>
            </a:r>
            <a:r>
              <a:rPr lang="es-PA" altLang="es-PA" sz="1200" dirty="0">
                <a:latin typeface="Avenir" panose="020B0503020203020204" pitchFamily="34" charset="0"/>
              </a:rPr>
              <a:t>, 1854, </a:t>
            </a:r>
            <a:r>
              <a:rPr lang="es-PA" altLang="es-PA" sz="1200" dirty="0" err="1">
                <a:latin typeface="Avenir" panose="020B0503020203020204" pitchFamily="34" charset="0"/>
              </a:rPr>
              <a:t>d’après</a:t>
            </a:r>
            <a:r>
              <a:rPr lang="es-PA" altLang="es-PA" sz="1200" dirty="0">
                <a:latin typeface="Avenir" panose="020B0503020203020204" pitchFamily="34" charset="0"/>
              </a:rPr>
              <a:t> une </a:t>
            </a:r>
            <a:r>
              <a:rPr lang="es-PA" altLang="es-PA" sz="1200" dirty="0" err="1">
                <a:latin typeface="Avenir" panose="020B0503020203020204" pitchFamily="34" charset="0"/>
              </a:rPr>
              <a:t>illustrations</a:t>
            </a:r>
            <a:r>
              <a:rPr lang="es-PA" altLang="es-PA" sz="1200" dirty="0">
                <a:latin typeface="Avenir" panose="020B0503020203020204" pitchFamily="34" charset="0"/>
              </a:rPr>
              <a:t> de F.-B. Mayer. </a:t>
            </a:r>
            <a:r>
              <a:rPr lang="es-PA" altLang="es-PA" sz="1200" dirty="0" err="1">
                <a:latin typeface="Avenir" panose="020B0503020203020204" pitchFamily="34" charset="0"/>
              </a:rPr>
              <a:t>Conservation</a:t>
            </a:r>
            <a:r>
              <a:rPr lang="es-PA" altLang="es-PA" sz="1200" dirty="0">
                <a:latin typeface="Avenir" panose="020B0503020203020204" pitchFamily="34" charset="0"/>
              </a:rPr>
              <a:t> Library </a:t>
            </a:r>
            <a:r>
              <a:rPr lang="es-PA" altLang="es-PA" sz="1200" dirty="0" err="1">
                <a:latin typeface="Avenir" panose="020B0503020203020204" pitchFamily="34" charset="0"/>
              </a:rPr>
              <a:t>of</a:t>
            </a:r>
            <a:r>
              <a:rPr lang="es-PA" altLang="es-PA" sz="1200" dirty="0">
                <a:latin typeface="Avenir" panose="020B0503020203020204" pitchFamily="34" charset="0"/>
              </a:rPr>
              <a:t> </a:t>
            </a:r>
            <a:r>
              <a:rPr lang="es-PA" altLang="es-PA" sz="1200" dirty="0" err="1">
                <a:latin typeface="Avenir" panose="020B0503020203020204" pitchFamily="34" charset="0"/>
              </a:rPr>
              <a:t>Congress</a:t>
            </a:r>
            <a:r>
              <a:rPr lang="es-PA" altLang="es-PA" sz="1200" dirty="0">
                <a:latin typeface="Avenir" panose="020B0503020203020204" pitchFamily="34" charset="0"/>
              </a:rPr>
              <a:t> </a:t>
            </a:r>
            <a:r>
              <a:rPr lang="es-PA" altLang="es-PA" sz="1200" dirty="0" err="1">
                <a:latin typeface="Avenir" panose="020B0503020203020204" pitchFamily="34" charset="0"/>
              </a:rPr>
              <a:t>of</a:t>
            </a:r>
            <a:r>
              <a:rPr lang="es-PA" altLang="es-PA" sz="1200" dirty="0">
                <a:latin typeface="Avenir" panose="020B0503020203020204" pitchFamily="34" charset="0"/>
              </a:rPr>
              <a:t>  Washington,</a:t>
            </a:r>
          </a:p>
          <a:p>
            <a:pPr eaLnBrk="1" hangingPunct="1">
              <a:lnSpc>
                <a:spcPts val="1163"/>
              </a:lnSpc>
              <a:spcBef>
                <a:spcPct val="0"/>
              </a:spcBef>
            </a:pPr>
            <a:r>
              <a:rPr lang="es-PA" altLang="es-PA" sz="1200" dirty="0">
                <a:latin typeface="Avenir" panose="020B0503020203020204" pitchFamily="34" charset="0"/>
              </a:rPr>
              <a:t>U.S.A. En: </a:t>
            </a:r>
            <a:r>
              <a:rPr lang="es-PA" altLang="es-PA" sz="1200" dirty="0" err="1">
                <a:latin typeface="Avenir" panose="020B0503020203020204" pitchFamily="34" charset="0"/>
              </a:rPr>
              <a:t>Fauque</a:t>
            </a:r>
            <a:r>
              <a:rPr lang="es-PA" altLang="es-PA" sz="1200" dirty="0">
                <a:latin typeface="Avenir" panose="020B0503020203020204" pitchFamily="34" charset="0"/>
              </a:rPr>
              <a:t>; Thiel. </a:t>
            </a:r>
            <a:r>
              <a:rPr lang="es-PA" altLang="es-PA" sz="1200" dirty="0" err="1">
                <a:latin typeface="Avenir" panose="020B0503020203020204" pitchFamily="34" charset="0"/>
              </a:rPr>
              <a:t>Op</a:t>
            </a:r>
            <a:r>
              <a:rPr lang="es-PA" altLang="es-PA" sz="1200" dirty="0">
                <a:latin typeface="Avenir" panose="020B0503020203020204" pitchFamily="34" charset="0"/>
              </a:rPr>
              <a:t>. cit., p.16.</a:t>
            </a:r>
          </a:p>
          <a:p>
            <a:pPr eaLnBrk="1" hangingPunct="1">
              <a:spcBef>
                <a:spcPts val="50"/>
              </a:spcBef>
            </a:pPr>
            <a:endParaRPr lang="es-PA" altLang="es-PA" sz="1200" dirty="0">
              <a:latin typeface="Avenir" panose="020B0503020203020204" pitchFamily="34" charset="0"/>
              <a:cs typeface="Times New Roman" panose="02020603050405020304" pitchFamily="18" charset="0"/>
            </a:endParaRPr>
          </a:p>
          <a:p>
            <a:pPr eaLnBrk="1" hangingPunct="1">
              <a:spcBef>
                <a:spcPct val="0"/>
              </a:spcBef>
              <a:buFontTx/>
              <a:buAutoNum type="arabicParenBoth" startAt="17"/>
            </a:pPr>
            <a:r>
              <a:rPr lang="es-PA" altLang="es-PA" sz="1200" dirty="0" err="1">
                <a:latin typeface="Avenir" panose="020B0503020203020204" pitchFamily="34" charset="0"/>
              </a:rPr>
              <a:t>Danse</a:t>
            </a:r>
            <a:r>
              <a:rPr lang="es-PA" altLang="es-PA" sz="1200" dirty="0">
                <a:latin typeface="Avenir" panose="020B0503020203020204" pitchFamily="34" charset="0"/>
              </a:rPr>
              <a:t> </a:t>
            </a:r>
            <a:r>
              <a:rPr lang="es-PA" altLang="es-PA" sz="1200" dirty="0" err="1">
                <a:latin typeface="Avenir" panose="020B0503020203020204" pitchFamily="34" charset="0"/>
              </a:rPr>
              <a:t>forcée</a:t>
            </a:r>
            <a:r>
              <a:rPr lang="es-PA" altLang="es-PA" sz="1200" dirty="0">
                <a:latin typeface="Avenir" panose="020B0503020203020204" pitchFamily="34" charset="0"/>
              </a:rPr>
              <a:t> des esclaves en </a:t>
            </a:r>
            <a:r>
              <a:rPr lang="es-PA" altLang="es-PA" sz="1200" dirty="0" err="1">
                <a:latin typeface="Avenir" panose="020B0503020203020204" pitchFamily="34" charset="0"/>
              </a:rPr>
              <a:t>route</a:t>
            </a:r>
            <a:r>
              <a:rPr lang="es-PA" altLang="es-PA" sz="1200" dirty="0">
                <a:latin typeface="Avenir" panose="020B0503020203020204" pitchFamily="34" charset="0"/>
              </a:rPr>
              <a:t> </a:t>
            </a:r>
            <a:r>
              <a:rPr lang="es-PA" altLang="es-PA" sz="1200" dirty="0" err="1">
                <a:latin typeface="Avenir" panose="020B0503020203020204" pitchFamily="34" charset="0"/>
              </a:rPr>
              <a:t>vers</a:t>
            </a:r>
            <a:r>
              <a:rPr lang="es-PA" altLang="es-PA" sz="1200" dirty="0">
                <a:latin typeface="Avenir" panose="020B0503020203020204" pitchFamily="34" charset="0"/>
              </a:rPr>
              <a:t> les Indes, </a:t>
            </a:r>
            <a:r>
              <a:rPr lang="es-PA" altLang="es-PA" sz="1200" dirty="0" err="1">
                <a:latin typeface="Avenir" panose="020B0503020203020204" pitchFamily="34" charset="0"/>
              </a:rPr>
              <a:t>gravure</a:t>
            </a:r>
            <a:r>
              <a:rPr lang="es-PA" altLang="es-PA" sz="1200" dirty="0">
                <a:latin typeface="Avenir" panose="020B0503020203020204" pitchFamily="34" charset="0"/>
              </a:rPr>
              <a:t> </a:t>
            </a:r>
            <a:r>
              <a:rPr lang="es-PA" altLang="es-PA" sz="1200" dirty="0" err="1">
                <a:latin typeface="Avenir" panose="020B0503020203020204" pitchFamily="34" charset="0"/>
              </a:rPr>
              <a:t>anonyme</a:t>
            </a:r>
            <a:r>
              <a:rPr lang="es-PA" altLang="es-PA" sz="1200" dirty="0">
                <a:latin typeface="Avenir" panose="020B0503020203020204" pitchFamily="34" charset="0"/>
              </a:rPr>
              <a:t>. </a:t>
            </a:r>
            <a:r>
              <a:rPr lang="es-PA" altLang="es-PA" sz="1200" dirty="0" err="1">
                <a:latin typeface="Avenir" panose="020B0503020203020204" pitchFamily="34" charset="0"/>
              </a:rPr>
              <a:t>XIXe</a:t>
            </a:r>
            <a:r>
              <a:rPr lang="es-PA" altLang="es-PA" sz="1200" dirty="0">
                <a:latin typeface="Avenir" panose="020B0503020203020204" pitchFamily="34" charset="0"/>
              </a:rPr>
              <a:t> s. En: Meyer, </a:t>
            </a:r>
            <a:r>
              <a:rPr lang="es-PA" altLang="es-PA" sz="1200" dirty="0" err="1">
                <a:latin typeface="Avenir" panose="020B0503020203020204" pitchFamily="34" charset="0"/>
              </a:rPr>
              <a:t>Op</a:t>
            </a:r>
            <a:r>
              <a:rPr lang="es-PA" altLang="es-PA" sz="1200" dirty="0">
                <a:latin typeface="Avenir" panose="020B0503020203020204" pitchFamily="34" charset="0"/>
              </a:rPr>
              <a:t>. cit., p.56.</a:t>
            </a:r>
          </a:p>
          <a:p>
            <a:pPr eaLnBrk="1" hangingPunct="1">
              <a:lnSpc>
                <a:spcPct val="80000"/>
              </a:lnSpc>
              <a:spcBef>
                <a:spcPts val="288"/>
              </a:spcBef>
              <a:buFontTx/>
              <a:buAutoNum type="arabicParenBoth" startAt="17"/>
            </a:pPr>
            <a:r>
              <a:rPr lang="es-PA" altLang="es-PA" sz="1200" dirty="0">
                <a:latin typeface="Avenir" panose="020B0503020203020204" pitchFamily="34" charset="0"/>
              </a:rPr>
              <a:t>La Cale des esclaves: </a:t>
            </a:r>
            <a:r>
              <a:rPr lang="es-PA" altLang="es-PA" sz="1200" dirty="0" err="1">
                <a:latin typeface="Avenir" panose="020B0503020203020204" pitchFamily="34" charset="0"/>
              </a:rPr>
              <a:t>peinture</a:t>
            </a:r>
            <a:r>
              <a:rPr lang="es-PA" altLang="es-PA" sz="1200" dirty="0">
                <a:latin typeface="Avenir" panose="020B0503020203020204" pitchFamily="34" charset="0"/>
              </a:rPr>
              <a:t> de </a:t>
            </a:r>
            <a:r>
              <a:rPr lang="es-PA" altLang="es-PA" sz="1200" dirty="0" err="1">
                <a:latin typeface="Avenir" panose="020B0503020203020204" pitchFamily="34" charset="0"/>
              </a:rPr>
              <a:t>l’intérieur</a:t>
            </a:r>
            <a:r>
              <a:rPr lang="es-PA" altLang="es-PA" sz="1200" dirty="0">
                <a:latin typeface="Avenir" panose="020B0503020203020204" pitchFamily="34" charset="0"/>
              </a:rPr>
              <a:t> du </a:t>
            </a:r>
            <a:r>
              <a:rPr lang="es-PA" altLang="es-PA" sz="1200" dirty="0" err="1">
                <a:latin typeface="Avenir" panose="020B0503020203020204" pitchFamily="34" charset="0"/>
              </a:rPr>
              <a:t>négrier</a:t>
            </a:r>
            <a:r>
              <a:rPr lang="es-PA" altLang="es-PA" sz="1200" dirty="0">
                <a:latin typeface="Avenir" panose="020B0503020203020204" pitchFamily="34" charset="0"/>
              </a:rPr>
              <a:t> </a:t>
            </a:r>
            <a:r>
              <a:rPr lang="es-PA" altLang="es-PA" sz="1200" i="1" dirty="0" err="1">
                <a:latin typeface="Avenir" panose="020B0503020203020204" pitchFamily="34" charset="0"/>
              </a:rPr>
              <a:t>The</a:t>
            </a:r>
            <a:r>
              <a:rPr lang="es-PA" altLang="es-PA" sz="1200" i="1" dirty="0">
                <a:latin typeface="Avenir" panose="020B0503020203020204" pitchFamily="34" charset="0"/>
              </a:rPr>
              <a:t> Albany</a:t>
            </a:r>
            <a:r>
              <a:rPr lang="es-PA" altLang="es-PA" sz="1200" dirty="0">
                <a:latin typeface="Avenir" panose="020B0503020203020204" pitchFamily="34" charset="0"/>
              </a:rPr>
              <a:t>, </a:t>
            </a:r>
            <a:r>
              <a:rPr lang="es-PA" altLang="es-PA" sz="1200" dirty="0" err="1">
                <a:latin typeface="Avenir" panose="020B0503020203020204" pitchFamily="34" charset="0"/>
              </a:rPr>
              <a:t>peint</a:t>
            </a:r>
            <a:r>
              <a:rPr lang="es-PA" altLang="es-PA" sz="1200" dirty="0">
                <a:latin typeface="Avenir" panose="020B0503020203020204" pitchFamily="34" charset="0"/>
              </a:rPr>
              <a:t> </a:t>
            </a:r>
            <a:r>
              <a:rPr lang="es-PA" altLang="es-PA" sz="1200" dirty="0" err="1">
                <a:latin typeface="Avenir" panose="020B0503020203020204" pitchFamily="34" charset="0"/>
              </a:rPr>
              <a:t>après</a:t>
            </a:r>
            <a:r>
              <a:rPr lang="es-PA" altLang="es-PA" sz="1200" dirty="0">
                <a:latin typeface="Avenir" panose="020B0503020203020204" pitchFamily="34" charset="0"/>
              </a:rPr>
              <a:t> la capture de ce </a:t>
            </a:r>
            <a:r>
              <a:rPr lang="es-PA" altLang="es-PA" sz="1200" dirty="0" err="1">
                <a:latin typeface="Avenir" panose="020B0503020203020204" pitchFamily="34" charset="0"/>
              </a:rPr>
              <a:t>négrier</a:t>
            </a:r>
            <a:r>
              <a:rPr lang="es-PA" altLang="es-PA" sz="1200" dirty="0">
                <a:latin typeface="Avenir" panose="020B0503020203020204" pitchFamily="34" charset="0"/>
              </a:rPr>
              <a:t> par  </a:t>
            </a:r>
            <a:r>
              <a:rPr lang="es-PA" altLang="es-PA" sz="1200" dirty="0" err="1">
                <a:latin typeface="Avenir" panose="020B0503020203020204" pitchFamily="34" charset="0"/>
              </a:rPr>
              <a:t>l’</a:t>
            </a:r>
            <a:r>
              <a:rPr lang="es-PA" altLang="es-PA" sz="1200" i="1" dirty="0" err="1">
                <a:latin typeface="Avenir" panose="020B0503020203020204" pitchFamily="34" charset="0"/>
              </a:rPr>
              <a:t>Albatros</a:t>
            </a:r>
            <a:r>
              <a:rPr lang="es-PA" altLang="es-PA" sz="1200" dirty="0">
                <a:latin typeface="Avenir" panose="020B0503020203020204" pitchFamily="34" charset="0"/>
              </a:rPr>
              <a:t>. En: Ibid. p. 62-63.</a:t>
            </a:r>
          </a:p>
          <a:p>
            <a:pPr eaLnBrk="1" hangingPunct="1">
              <a:spcBef>
                <a:spcPts val="50"/>
              </a:spcBef>
              <a:buFontTx/>
              <a:buAutoNum type="arabicParenBoth" startAt="17"/>
            </a:pPr>
            <a:endParaRPr lang="es-PA" altLang="es-PA" sz="1200" dirty="0">
              <a:latin typeface="Avenir" panose="020B0503020203020204" pitchFamily="34" charset="0"/>
              <a:cs typeface="Times New Roman" panose="02020603050405020304" pitchFamily="18" charset="0"/>
            </a:endParaRPr>
          </a:p>
          <a:p>
            <a:pPr eaLnBrk="1" hangingPunct="1">
              <a:lnSpc>
                <a:spcPct val="80000"/>
              </a:lnSpc>
              <a:spcBef>
                <a:spcPct val="0"/>
              </a:spcBef>
              <a:buFontTx/>
              <a:buAutoNum type="arabicParenBoth" startAt="17"/>
            </a:pPr>
            <a:r>
              <a:rPr lang="es-PA" altLang="es-PA" sz="1200" dirty="0">
                <a:latin typeface="Avenir" panose="020B0503020203020204" pitchFamily="34" charset="0"/>
              </a:rPr>
              <a:t>Mirabeau </a:t>
            </a:r>
            <a:r>
              <a:rPr lang="es-PA" altLang="es-PA" sz="1200" dirty="0" err="1">
                <a:latin typeface="Avenir" panose="020B0503020203020204" pitchFamily="34" charset="0"/>
              </a:rPr>
              <a:t>nommait</a:t>
            </a:r>
            <a:r>
              <a:rPr lang="es-PA" altLang="es-PA" sz="1200" dirty="0">
                <a:latin typeface="Avenir" panose="020B0503020203020204" pitchFamily="34" charset="0"/>
              </a:rPr>
              <a:t> “</a:t>
            </a:r>
            <a:r>
              <a:rPr lang="es-PA" altLang="es-PA" sz="1200" dirty="0" err="1">
                <a:latin typeface="Avenir" panose="020B0503020203020204" pitchFamily="34" charset="0"/>
              </a:rPr>
              <a:t>tombes</a:t>
            </a:r>
            <a:r>
              <a:rPr lang="es-PA" altLang="es-PA" sz="1200" dirty="0">
                <a:latin typeface="Avenir" panose="020B0503020203020204" pitchFamily="34" charset="0"/>
              </a:rPr>
              <a:t> ambulantes” ces </a:t>
            </a:r>
            <a:r>
              <a:rPr lang="es-PA" altLang="es-PA" sz="1200" dirty="0" err="1">
                <a:latin typeface="Avenir" panose="020B0503020203020204" pitchFamily="34" charset="0"/>
              </a:rPr>
              <a:t>navires</a:t>
            </a:r>
            <a:r>
              <a:rPr lang="es-PA" altLang="es-PA" sz="1200" dirty="0">
                <a:latin typeface="Avenir" panose="020B0503020203020204" pitchFamily="34" charset="0"/>
              </a:rPr>
              <a:t> </a:t>
            </a:r>
            <a:r>
              <a:rPr lang="es-PA" altLang="es-PA" sz="1200" dirty="0" err="1">
                <a:latin typeface="Avenir" panose="020B0503020203020204" pitchFamily="34" charset="0"/>
              </a:rPr>
              <a:t>négriers</a:t>
            </a:r>
            <a:r>
              <a:rPr lang="es-PA" altLang="es-PA" sz="1200" dirty="0">
                <a:latin typeface="Avenir" panose="020B0503020203020204" pitchFamily="34" charset="0"/>
              </a:rPr>
              <a:t> </a:t>
            </a:r>
            <a:r>
              <a:rPr lang="es-PA" altLang="es-PA" sz="1200" dirty="0" err="1">
                <a:latin typeface="Avenir" panose="020B0503020203020204" pitchFamily="34" charset="0"/>
              </a:rPr>
              <a:t>emplis</a:t>
            </a:r>
            <a:r>
              <a:rPr lang="es-PA" altLang="es-PA" sz="1200" dirty="0">
                <a:latin typeface="Avenir" panose="020B0503020203020204" pitchFamily="34" charset="0"/>
              </a:rPr>
              <a:t> de </a:t>
            </a:r>
            <a:r>
              <a:rPr lang="es-PA" altLang="es-PA" sz="1200" dirty="0" err="1">
                <a:latin typeface="Avenir" panose="020B0503020203020204" pitchFamily="34" charset="0"/>
              </a:rPr>
              <a:t>cargaisons</a:t>
            </a:r>
            <a:r>
              <a:rPr lang="es-PA" altLang="es-PA" sz="1200" dirty="0">
                <a:latin typeface="Avenir" panose="020B0503020203020204" pitchFamily="34" charset="0"/>
              </a:rPr>
              <a:t> </a:t>
            </a:r>
            <a:r>
              <a:rPr lang="es-PA" altLang="es-PA" sz="1200" dirty="0" err="1">
                <a:latin typeface="Avenir" panose="020B0503020203020204" pitchFamily="34" charset="0"/>
              </a:rPr>
              <a:t>humaines</a:t>
            </a:r>
            <a:r>
              <a:rPr lang="es-PA" altLang="es-PA" sz="1200" dirty="0">
                <a:latin typeface="Avenir" panose="020B0503020203020204" pitchFamily="34" charset="0"/>
              </a:rPr>
              <a:t>: ce rare </a:t>
            </a:r>
            <a:r>
              <a:rPr lang="es-PA" altLang="es-PA" sz="1200" dirty="0" err="1">
                <a:latin typeface="Avenir" panose="020B0503020203020204" pitchFamily="34" charset="0"/>
              </a:rPr>
              <a:t>dessin</a:t>
            </a:r>
            <a:r>
              <a:rPr lang="es-PA" altLang="es-PA" sz="1200" dirty="0">
                <a:latin typeface="Avenir" panose="020B0503020203020204" pitchFamily="34" charset="0"/>
              </a:rPr>
              <a:t>  </a:t>
            </a:r>
            <a:r>
              <a:rPr lang="es-PA" altLang="es-PA" sz="1200" dirty="0" err="1">
                <a:latin typeface="Avenir" panose="020B0503020203020204" pitchFamily="34" charset="0"/>
              </a:rPr>
              <a:t>réalisé</a:t>
            </a:r>
            <a:r>
              <a:rPr lang="es-PA" altLang="es-PA" sz="1200" dirty="0">
                <a:latin typeface="Avenir" panose="020B0503020203020204" pitchFamily="34" charset="0"/>
              </a:rPr>
              <a:t> par </a:t>
            </a:r>
            <a:r>
              <a:rPr lang="es-PA" altLang="es-PA" sz="1200" dirty="0" err="1">
                <a:latin typeface="Avenir" panose="020B0503020203020204" pitchFamily="34" charset="0"/>
              </a:rPr>
              <a:t>l’abolitionniste</a:t>
            </a:r>
            <a:r>
              <a:rPr lang="es-PA" altLang="es-PA" sz="1200" dirty="0">
                <a:latin typeface="Avenir" panose="020B0503020203020204" pitchFamily="34" charset="0"/>
              </a:rPr>
              <a:t> </a:t>
            </a:r>
            <a:r>
              <a:rPr lang="es-PA" altLang="es-PA" sz="1200" dirty="0" err="1">
                <a:latin typeface="Avenir" panose="020B0503020203020204" pitchFamily="34" charset="0"/>
              </a:rPr>
              <a:t>anglais</a:t>
            </a:r>
            <a:r>
              <a:rPr lang="es-PA" altLang="es-PA" sz="1200" dirty="0">
                <a:latin typeface="Avenir" panose="020B0503020203020204" pitchFamily="34" charset="0"/>
              </a:rPr>
              <a:t> Thomas Clarkson </a:t>
            </a:r>
            <a:r>
              <a:rPr lang="es-PA" altLang="es-PA" sz="1200" dirty="0" err="1">
                <a:latin typeface="Avenir" panose="020B0503020203020204" pitchFamily="34" charset="0"/>
              </a:rPr>
              <a:t>pour</a:t>
            </a:r>
            <a:r>
              <a:rPr lang="es-PA" altLang="es-PA" sz="1200" dirty="0">
                <a:latin typeface="Avenir" panose="020B0503020203020204" pitchFamily="34" charset="0"/>
              </a:rPr>
              <a:t> son </a:t>
            </a:r>
            <a:r>
              <a:rPr lang="es-PA" altLang="es-PA" sz="1200" dirty="0" err="1">
                <a:latin typeface="Avenir" panose="020B0503020203020204" pitchFamily="34" charset="0"/>
              </a:rPr>
              <a:t>rapport</a:t>
            </a:r>
            <a:r>
              <a:rPr lang="es-PA" altLang="es-PA" sz="1200" dirty="0">
                <a:latin typeface="Avenir" panose="020B0503020203020204" pitchFamily="34" charset="0"/>
              </a:rPr>
              <a:t> </a:t>
            </a:r>
            <a:r>
              <a:rPr lang="es-PA" altLang="es-PA" sz="1200" dirty="0" err="1">
                <a:latin typeface="Avenir" panose="020B0503020203020204" pitchFamily="34" charset="0"/>
              </a:rPr>
              <a:t>au</a:t>
            </a:r>
            <a:r>
              <a:rPr lang="es-PA" altLang="es-PA" sz="1200" dirty="0">
                <a:latin typeface="Avenir" panose="020B0503020203020204" pitchFamily="34" charset="0"/>
              </a:rPr>
              <a:t> </a:t>
            </a:r>
            <a:r>
              <a:rPr lang="es-PA" altLang="es-PA" sz="1200" dirty="0" err="1">
                <a:latin typeface="Avenir" panose="020B0503020203020204" pitchFamily="34" charset="0"/>
              </a:rPr>
              <a:t>Parlement</a:t>
            </a:r>
            <a:r>
              <a:rPr lang="es-PA" altLang="es-PA" sz="1200" dirty="0">
                <a:latin typeface="Avenir" panose="020B0503020203020204" pitchFamily="34" charset="0"/>
              </a:rPr>
              <a:t> en 1808, </a:t>
            </a:r>
            <a:r>
              <a:rPr lang="es-PA" altLang="es-PA" sz="1200" dirty="0" err="1">
                <a:latin typeface="Avenir" panose="020B0503020203020204" pitchFamily="34" charset="0"/>
              </a:rPr>
              <a:t>présente</a:t>
            </a:r>
            <a:r>
              <a:rPr lang="es-PA" altLang="es-PA" sz="1200" dirty="0">
                <a:latin typeface="Avenir" panose="020B0503020203020204" pitchFamily="34" charset="0"/>
              </a:rPr>
              <a:t> un  </a:t>
            </a:r>
            <a:r>
              <a:rPr lang="es-PA" altLang="es-PA" sz="1200" dirty="0" err="1">
                <a:latin typeface="Avenir" panose="020B0503020203020204" pitchFamily="34" charset="0"/>
              </a:rPr>
              <a:t>témoignage</a:t>
            </a:r>
            <a:r>
              <a:rPr lang="es-PA" altLang="es-PA" sz="1200" dirty="0">
                <a:latin typeface="Avenir" panose="020B0503020203020204" pitchFamily="34" charset="0"/>
              </a:rPr>
              <a:t> </a:t>
            </a:r>
            <a:r>
              <a:rPr lang="es-PA" altLang="es-PA" sz="1200" dirty="0" err="1">
                <a:latin typeface="Avenir" panose="020B0503020203020204" pitchFamily="34" charset="0"/>
              </a:rPr>
              <a:t>poignant</a:t>
            </a:r>
            <a:r>
              <a:rPr lang="es-PA" altLang="es-PA" sz="1200" dirty="0">
                <a:latin typeface="Avenir" panose="020B0503020203020204" pitchFamily="34" charset="0"/>
              </a:rPr>
              <a:t> de la </a:t>
            </a:r>
            <a:r>
              <a:rPr lang="es-PA" altLang="es-PA" sz="1200" dirty="0" err="1">
                <a:latin typeface="Avenir" panose="020B0503020203020204" pitchFamily="34" charset="0"/>
              </a:rPr>
              <a:t>façon</a:t>
            </a:r>
            <a:r>
              <a:rPr lang="es-PA" altLang="es-PA" sz="1200" dirty="0">
                <a:latin typeface="Avenir" panose="020B0503020203020204" pitchFamily="34" charset="0"/>
              </a:rPr>
              <a:t> </a:t>
            </a:r>
            <a:r>
              <a:rPr lang="es-PA" altLang="es-PA" sz="1200" dirty="0" err="1">
                <a:latin typeface="Avenir" panose="020B0503020203020204" pitchFamily="34" charset="0"/>
              </a:rPr>
              <a:t>dont</a:t>
            </a:r>
            <a:r>
              <a:rPr lang="es-PA" altLang="es-PA" sz="1200" dirty="0">
                <a:latin typeface="Avenir" panose="020B0503020203020204" pitchFamily="34" charset="0"/>
              </a:rPr>
              <a:t>  les </a:t>
            </a:r>
            <a:r>
              <a:rPr lang="es-PA" altLang="es-PA" sz="1200" dirty="0" err="1">
                <a:latin typeface="Avenir" panose="020B0503020203020204" pitchFamily="34" charset="0"/>
              </a:rPr>
              <a:t>hommes</a:t>
            </a:r>
            <a:r>
              <a:rPr lang="es-PA" altLang="es-PA" sz="1200" dirty="0">
                <a:latin typeface="Avenir" panose="020B0503020203020204" pitchFamily="34" charset="0"/>
              </a:rPr>
              <a:t> </a:t>
            </a:r>
            <a:r>
              <a:rPr lang="es-PA" altLang="es-PA" sz="1200" dirty="0" err="1">
                <a:latin typeface="Avenir" panose="020B0503020203020204" pitchFamily="34" charset="0"/>
              </a:rPr>
              <a:t>étaient</a:t>
            </a:r>
            <a:r>
              <a:rPr lang="es-PA" altLang="es-PA" sz="1200" dirty="0">
                <a:latin typeface="Avenir" panose="020B0503020203020204" pitchFamily="34" charset="0"/>
              </a:rPr>
              <a:t> </a:t>
            </a:r>
            <a:r>
              <a:rPr lang="es-PA" altLang="es-PA" sz="1200" dirty="0" err="1">
                <a:latin typeface="Avenir" panose="020B0503020203020204" pitchFamily="34" charset="0"/>
              </a:rPr>
              <a:t>empilés</a:t>
            </a:r>
            <a:r>
              <a:rPr lang="es-PA" altLang="es-PA" sz="1200" dirty="0">
                <a:latin typeface="Avenir" panose="020B0503020203020204" pitchFamily="34" charset="0"/>
              </a:rPr>
              <a:t>. </a:t>
            </a:r>
            <a:r>
              <a:rPr lang="es-PA" altLang="es-PA" sz="1200" dirty="0" err="1">
                <a:latin typeface="Avenir" panose="020B0503020203020204" pitchFamily="34" charset="0"/>
              </a:rPr>
              <a:t>Fauque</a:t>
            </a:r>
            <a:r>
              <a:rPr lang="es-PA" altLang="es-PA" sz="1200" dirty="0">
                <a:latin typeface="Avenir" panose="020B0503020203020204" pitchFamily="34" charset="0"/>
              </a:rPr>
              <a:t>; Thiel, </a:t>
            </a:r>
            <a:r>
              <a:rPr lang="es-PA" altLang="es-PA" sz="1200" dirty="0" err="1">
                <a:latin typeface="Avenir" panose="020B0503020203020204" pitchFamily="34" charset="0"/>
              </a:rPr>
              <a:t>Op</a:t>
            </a:r>
            <a:r>
              <a:rPr lang="es-PA" altLang="es-PA" sz="1200" dirty="0">
                <a:latin typeface="Avenir" panose="020B0503020203020204" pitchFamily="34" charset="0"/>
              </a:rPr>
              <a:t>. cit., p.83.</a:t>
            </a:r>
          </a:p>
          <a:p>
            <a:pPr eaLnBrk="1" hangingPunct="1">
              <a:spcBef>
                <a:spcPts val="50"/>
              </a:spcBef>
              <a:buFontTx/>
              <a:buAutoNum type="arabicParenBoth" startAt="17"/>
            </a:pPr>
            <a:endParaRPr lang="es-PA" altLang="es-PA" sz="1200" dirty="0">
              <a:latin typeface="Avenir" panose="020B0503020203020204" pitchFamily="34" charset="0"/>
              <a:cs typeface="Times New Roman" panose="02020603050405020304" pitchFamily="18" charset="0"/>
            </a:endParaRPr>
          </a:p>
          <a:p>
            <a:pPr eaLnBrk="1" hangingPunct="1">
              <a:lnSpc>
                <a:spcPts val="1438"/>
              </a:lnSpc>
              <a:spcBef>
                <a:spcPct val="0"/>
              </a:spcBef>
              <a:buFontTx/>
              <a:buAutoNum type="arabicParenBoth" startAt="17"/>
            </a:pPr>
            <a:r>
              <a:rPr lang="es-PA" altLang="es-PA" sz="1200" dirty="0" err="1">
                <a:latin typeface="Avenir" panose="020B0503020203020204" pitchFamily="34" charset="0"/>
              </a:rPr>
              <a:t>Prisonniers</a:t>
            </a:r>
            <a:r>
              <a:rPr lang="es-PA" altLang="es-PA" sz="1200" dirty="0">
                <a:latin typeface="Avenir" panose="020B0503020203020204" pitchFamily="34" charset="0"/>
              </a:rPr>
              <a:t> </a:t>
            </a:r>
            <a:r>
              <a:rPr lang="es-PA" altLang="es-PA" sz="1200" dirty="0" err="1">
                <a:latin typeface="Avenir" panose="020B0503020203020204" pitchFamily="34" charset="0"/>
              </a:rPr>
              <a:t>faits</a:t>
            </a:r>
            <a:r>
              <a:rPr lang="es-PA" altLang="es-PA" sz="1200" dirty="0">
                <a:latin typeface="Avenir" panose="020B0503020203020204" pitchFamily="34" charset="0"/>
              </a:rPr>
              <a:t> esclaves en </a:t>
            </a:r>
            <a:r>
              <a:rPr lang="es-PA" altLang="es-PA" sz="1200" dirty="0" err="1">
                <a:latin typeface="Avenir" panose="020B0503020203020204" pitchFamily="34" charset="0"/>
              </a:rPr>
              <a:t>Afrique</a:t>
            </a:r>
            <a:r>
              <a:rPr lang="es-PA" altLang="es-PA" sz="1200" dirty="0">
                <a:latin typeface="Avenir" panose="020B0503020203020204" pitchFamily="34" charset="0"/>
              </a:rPr>
              <a:t> </a:t>
            </a:r>
            <a:r>
              <a:rPr lang="es-PA" altLang="es-PA" sz="1200" dirty="0" err="1">
                <a:latin typeface="Avenir" panose="020B0503020203020204" pitchFamily="34" charset="0"/>
              </a:rPr>
              <a:t>centrale</a:t>
            </a:r>
            <a:r>
              <a:rPr lang="es-PA" altLang="es-PA" sz="1200" dirty="0">
                <a:latin typeface="Avenir" panose="020B0503020203020204" pitchFamily="34" charset="0"/>
              </a:rPr>
              <a:t>, </a:t>
            </a:r>
            <a:r>
              <a:rPr lang="es-PA" altLang="es-PA" sz="1200" dirty="0" err="1">
                <a:latin typeface="Avenir" panose="020B0503020203020204" pitchFamily="34" charset="0"/>
              </a:rPr>
              <a:t>paru</a:t>
            </a:r>
            <a:r>
              <a:rPr lang="es-PA" altLang="es-PA" sz="1200" dirty="0">
                <a:latin typeface="Avenir" panose="020B0503020203020204" pitchFamily="34" charset="0"/>
              </a:rPr>
              <a:t> in </a:t>
            </a:r>
            <a:r>
              <a:rPr lang="es-PA" altLang="es-PA" sz="1200" dirty="0" err="1">
                <a:latin typeface="Avenir" panose="020B0503020203020204" pitchFamily="34" charset="0"/>
              </a:rPr>
              <a:t>Life</a:t>
            </a:r>
            <a:r>
              <a:rPr lang="es-PA" altLang="es-PA" sz="1200" dirty="0">
                <a:latin typeface="Avenir" panose="020B0503020203020204" pitchFamily="34" charset="0"/>
              </a:rPr>
              <a:t> and </a:t>
            </a:r>
            <a:r>
              <a:rPr lang="es-PA" altLang="es-PA" sz="1200" dirty="0" err="1">
                <a:latin typeface="Avenir" panose="020B0503020203020204" pitchFamily="34" charset="0"/>
              </a:rPr>
              <a:t>Exploration</a:t>
            </a:r>
            <a:r>
              <a:rPr lang="es-PA" altLang="es-PA" sz="1200" dirty="0">
                <a:latin typeface="Avenir" panose="020B0503020203020204" pitchFamily="34" charset="0"/>
              </a:rPr>
              <a:t>, Livingstone. En: Meyer, </a:t>
            </a:r>
            <a:r>
              <a:rPr lang="es-PA" altLang="es-PA" sz="1200" dirty="0" err="1">
                <a:latin typeface="Avenir" panose="020B0503020203020204" pitchFamily="34" charset="0"/>
              </a:rPr>
              <a:t>Op</a:t>
            </a:r>
            <a:r>
              <a:rPr lang="es-PA" altLang="es-PA" sz="1200" dirty="0">
                <a:latin typeface="Avenir" panose="020B0503020203020204" pitchFamily="34" charset="0"/>
              </a:rPr>
              <a:t>. cit., p.51.</a:t>
            </a:r>
          </a:p>
          <a:p>
            <a:pPr eaLnBrk="1" hangingPunct="1">
              <a:lnSpc>
                <a:spcPts val="1438"/>
              </a:lnSpc>
              <a:spcBef>
                <a:spcPct val="0"/>
              </a:spcBef>
              <a:buFontTx/>
              <a:buAutoNum type="arabicParenBoth" startAt="17"/>
            </a:pPr>
            <a:r>
              <a:rPr lang="es-PA" altLang="es-PA" sz="1200" dirty="0" err="1">
                <a:latin typeface="Avenir" panose="020B0503020203020204" pitchFamily="34" charset="0"/>
              </a:rPr>
              <a:t>Nègres</a:t>
            </a:r>
            <a:r>
              <a:rPr lang="es-PA" altLang="es-PA" sz="1200" dirty="0">
                <a:latin typeface="Avenir" panose="020B0503020203020204" pitchFamily="34" charset="0"/>
              </a:rPr>
              <a:t> de traite en </a:t>
            </a:r>
            <a:r>
              <a:rPr lang="es-PA" altLang="es-PA" sz="1200" dirty="0" err="1">
                <a:latin typeface="Avenir" panose="020B0503020203020204" pitchFamily="34" charset="0"/>
              </a:rPr>
              <a:t>voyage</a:t>
            </a:r>
            <a:r>
              <a:rPr lang="es-PA" altLang="es-PA" sz="1200" dirty="0">
                <a:latin typeface="Avenir" panose="020B0503020203020204" pitchFamily="34" charset="0"/>
              </a:rPr>
              <a:t>, </a:t>
            </a:r>
            <a:r>
              <a:rPr lang="es-PA" altLang="es-PA" sz="1200" dirty="0" err="1">
                <a:latin typeface="Avenir" panose="020B0503020203020204" pitchFamily="34" charset="0"/>
              </a:rPr>
              <a:t>gravure</a:t>
            </a:r>
            <a:r>
              <a:rPr lang="es-PA" altLang="es-PA" sz="1200" dirty="0">
                <a:latin typeface="Avenir" panose="020B0503020203020204" pitchFamily="34" charset="0"/>
              </a:rPr>
              <a:t> </a:t>
            </a:r>
            <a:r>
              <a:rPr lang="es-PA" altLang="es-PA" sz="1200" dirty="0" err="1">
                <a:latin typeface="Avenir" panose="020B0503020203020204" pitchFamily="34" charset="0"/>
              </a:rPr>
              <a:t>anonyme</a:t>
            </a:r>
            <a:r>
              <a:rPr lang="es-PA" altLang="es-PA" sz="1200" dirty="0">
                <a:latin typeface="Avenir" panose="020B0503020203020204" pitchFamily="34" charset="0"/>
              </a:rPr>
              <a:t>, 1811. </a:t>
            </a:r>
            <a:r>
              <a:rPr lang="es-PA" altLang="es-PA" sz="1200" dirty="0" err="1">
                <a:latin typeface="Avenir" panose="020B0503020203020204" pitchFamily="34" charset="0"/>
              </a:rPr>
              <a:t>Bibliothèque</a:t>
            </a:r>
            <a:r>
              <a:rPr lang="es-PA" altLang="es-PA" sz="1200" dirty="0">
                <a:latin typeface="Avenir" panose="020B0503020203020204" pitchFamily="34" charset="0"/>
              </a:rPr>
              <a:t> </a:t>
            </a:r>
            <a:r>
              <a:rPr lang="es-PA" altLang="es-PA" sz="1200" dirty="0" err="1">
                <a:latin typeface="Avenir" panose="020B0503020203020204" pitchFamily="34" charset="0"/>
              </a:rPr>
              <a:t>nationale</a:t>
            </a:r>
            <a:r>
              <a:rPr lang="es-PA" altLang="es-PA" sz="1200" dirty="0">
                <a:latin typeface="Avenir" panose="020B0503020203020204" pitchFamily="34" charset="0"/>
              </a:rPr>
              <a:t>, Paris. </a:t>
            </a:r>
            <a:r>
              <a:rPr lang="es-PA" altLang="es-PA" sz="1200" dirty="0" err="1">
                <a:latin typeface="Avenir" panose="020B0503020203020204" pitchFamily="34" charset="0"/>
              </a:rPr>
              <a:t>Ibid</a:t>
            </a:r>
            <a:r>
              <a:rPr lang="es-PA" altLang="es-PA" sz="1200" dirty="0">
                <a:latin typeface="Avenir" panose="020B0503020203020204" pitchFamily="34" charset="0"/>
              </a:rPr>
              <a:t>, p.50.</a:t>
            </a:r>
          </a:p>
          <a:p>
            <a:pPr eaLnBrk="1" hangingPunct="1">
              <a:spcBef>
                <a:spcPct val="0"/>
              </a:spcBef>
              <a:buFontTx/>
              <a:buAutoNum type="arabicParenBoth" startAt="17"/>
            </a:pPr>
            <a:r>
              <a:rPr lang="es-PA" altLang="es-PA" sz="1200" dirty="0" err="1">
                <a:latin typeface="Avenir" panose="020B0503020203020204" pitchFamily="34" charset="0"/>
              </a:rPr>
              <a:t>Prise</a:t>
            </a:r>
            <a:r>
              <a:rPr lang="es-PA" altLang="es-PA" sz="1200" dirty="0">
                <a:latin typeface="Avenir" panose="020B0503020203020204" pitchFamily="34" charset="0"/>
              </a:rPr>
              <a:t> </a:t>
            </a:r>
            <a:r>
              <a:rPr lang="es-PA" altLang="es-PA" sz="1200" dirty="0" err="1">
                <a:latin typeface="Avenir" panose="020B0503020203020204" pitchFamily="34" charset="0"/>
              </a:rPr>
              <a:t>d’esclaves</a:t>
            </a:r>
            <a:r>
              <a:rPr lang="es-PA" altLang="es-PA" sz="1200" dirty="0">
                <a:latin typeface="Avenir" panose="020B0503020203020204" pitchFamily="34" charset="0"/>
              </a:rPr>
              <a:t>, </a:t>
            </a:r>
            <a:r>
              <a:rPr lang="es-PA" altLang="es-PA" sz="1200" dirty="0" err="1">
                <a:latin typeface="Avenir" panose="020B0503020203020204" pitchFamily="34" charset="0"/>
              </a:rPr>
              <a:t>gravure</a:t>
            </a:r>
            <a:r>
              <a:rPr lang="es-PA" altLang="es-PA" sz="1200" dirty="0">
                <a:latin typeface="Avenir" panose="020B0503020203020204" pitchFamily="34" charset="0"/>
              </a:rPr>
              <a:t> </a:t>
            </a:r>
            <a:r>
              <a:rPr lang="es-PA" altLang="es-PA" sz="1200" dirty="0" err="1">
                <a:latin typeface="Avenir" panose="020B0503020203020204" pitchFamily="34" charset="0"/>
              </a:rPr>
              <a:t>anonyme</a:t>
            </a:r>
            <a:r>
              <a:rPr lang="es-PA" altLang="es-PA" sz="1200" dirty="0">
                <a:latin typeface="Avenir" panose="020B0503020203020204" pitchFamily="34" charset="0"/>
              </a:rPr>
              <a:t>, </a:t>
            </a:r>
            <a:r>
              <a:rPr lang="es-PA" altLang="es-PA" sz="1200" dirty="0" err="1">
                <a:latin typeface="Avenir" panose="020B0503020203020204" pitchFamily="34" charset="0"/>
              </a:rPr>
              <a:t>XIXe</a:t>
            </a:r>
            <a:r>
              <a:rPr lang="es-PA" altLang="es-PA" sz="1200" dirty="0">
                <a:latin typeface="Avenir" panose="020B0503020203020204" pitchFamily="34" charset="0"/>
              </a:rPr>
              <a:t> s. Ibid., p.50.</a:t>
            </a:r>
          </a:p>
        </p:txBody>
      </p:sp>
      <p:sp>
        <p:nvSpPr>
          <p:cNvPr id="3" name="object 2">
            <a:extLst>
              <a:ext uri="{FF2B5EF4-FFF2-40B4-BE49-F238E27FC236}">
                <a16:creationId xmlns:a16="http://schemas.microsoft.com/office/drawing/2014/main" id="{7744E38B-24E6-498F-8A64-12C19729375C}"/>
              </a:ext>
            </a:extLst>
          </p:cNvPr>
          <p:cNvSpPr txBox="1">
            <a:spLocks/>
          </p:cNvSpPr>
          <p:nvPr/>
        </p:nvSpPr>
        <p:spPr>
          <a:xfrm>
            <a:off x="0" y="294913"/>
            <a:ext cx="7749309" cy="905813"/>
          </a:xfrm>
          <a:prstGeom prst="rect">
            <a:avLst/>
          </a:prstGeom>
        </p:spPr>
        <p:txBody>
          <a:bodyPr tIns="21336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A" altLang="es-PA" b="1" dirty="0">
                <a:solidFill>
                  <a:schemeClr val="accent1">
                    <a:lumMod val="50000"/>
                  </a:schemeClr>
                </a:solidFill>
                <a:latin typeface="Avenir" panose="020B0503020203020204" pitchFamily="34" charset="0"/>
                <a:cs typeface="Arial" panose="020B0604020202020204" pitchFamily="34" charset="0"/>
              </a:rPr>
              <a:t>Referencias</a:t>
            </a:r>
          </a:p>
        </p:txBody>
      </p:sp>
    </p:spTree>
    <p:extLst>
      <p:ext uri="{BB962C8B-B14F-4D97-AF65-F5344CB8AC3E}">
        <p14:creationId xmlns:p14="http://schemas.microsoft.com/office/powerpoint/2010/main" val="1175413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1A6FB85F-B231-421D-AB8C-7CAEFF4E6254}"/>
              </a:ext>
            </a:extLst>
          </p:cNvPr>
          <p:cNvSpPr txBox="1">
            <a:spLocks/>
          </p:cNvSpPr>
          <p:nvPr/>
        </p:nvSpPr>
        <p:spPr>
          <a:xfrm>
            <a:off x="0" y="294913"/>
            <a:ext cx="7749309" cy="905813"/>
          </a:xfrm>
          <a:prstGeom prst="rect">
            <a:avLst/>
          </a:prstGeom>
        </p:spPr>
        <p:txBody>
          <a:bodyPr tIns="21336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A" altLang="es-PA" b="1" dirty="0">
                <a:solidFill>
                  <a:schemeClr val="accent1">
                    <a:lumMod val="50000"/>
                  </a:schemeClr>
                </a:solidFill>
                <a:latin typeface="Avenir" panose="020B0503020203020204" pitchFamily="34" charset="0"/>
                <a:cs typeface="Arial" panose="020B0604020202020204" pitchFamily="34" charset="0"/>
              </a:rPr>
              <a:t>Referencias</a:t>
            </a:r>
          </a:p>
        </p:txBody>
      </p:sp>
      <p:sp>
        <p:nvSpPr>
          <p:cNvPr id="3" name="object 3">
            <a:extLst>
              <a:ext uri="{FF2B5EF4-FFF2-40B4-BE49-F238E27FC236}">
                <a16:creationId xmlns:a16="http://schemas.microsoft.com/office/drawing/2014/main" id="{F79724D6-5AD7-4FC6-A19C-AB3EB07B6325}"/>
              </a:ext>
            </a:extLst>
          </p:cNvPr>
          <p:cNvSpPr txBox="1">
            <a:spLocks noChangeArrowheads="1"/>
          </p:cNvSpPr>
          <p:nvPr/>
        </p:nvSpPr>
        <p:spPr bwMode="auto">
          <a:xfrm>
            <a:off x="528927" y="1657639"/>
            <a:ext cx="10369982" cy="4796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5600" indent="-342900">
              <a:spcBef>
                <a:spcPct val="20000"/>
              </a:spcBef>
              <a:tabLst>
                <a:tab pos="325438" algn="l"/>
              </a:tabLst>
              <a:defRPr>
                <a:solidFill>
                  <a:schemeClr val="tx1"/>
                </a:solidFill>
                <a:latin typeface="Calibri" panose="020F0502020204030204" pitchFamily="34" charset="0"/>
              </a:defRPr>
            </a:lvl1pPr>
            <a:lvl2pPr marL="742950" indent="-285750">
              <a:spcBef>
                <a:spcPct val="20000"/>
              </a:spcBef>
              <a:tabLst>
                <a:tab pos="325438" algn="l"/>
              </a:tabLst>
              <a:defRPr>
                <a:solidFill>
                  <a:schemeClr val="tx1"/>
                </a:solidFill>
                <a:latin typeface="Calibri" panose="020F0502020204030204" pitchFamily="34" charset="0"/>
              </a:defRPr>
            </a:lvl2pPr>
            <a:lvl3pPr marL="1143000" indent="-228600">
              <a:spcBef>
                <a:spcPct val="20000"/>
              </a:spcBef>
              <a:tabLst>
                <a:tab pos="325438" algn="l"/>
              </a:tabLst>
              <a:defRPr>
                <a:solidFill>
                  <a:schemeClr val="tx1"/>
                </a:solidFill>
                <a:latin typeface="Calibri" panose="020F0502020204030204" pitchFamily="34" charset="0"/>
              </a:defRPr>
            </a:lvl3pPr>
            <a:lvl4pPr marL="1600200" indent="-228600">
              <a:spcBef>
                <a:spcPct val="20000"/>
              </a:spcBef>
              <a:tabLst>
                <a:tab pos="325438" algn="l"/>
              </a:tabLst>
              <a:defRPr>
                <a:solidFill>
                  <a:schemeClr val="tx1"/>
                </a:solidFill>
                <a:latin typeface="Calibri" panose="020F0502020204030204" pitchFamily="34" charset="0"/>
              </a:defRPr>
            </a:lvl4pPr>
            <a:lvl5pPr marL="2057400" indent="-228600">
              <a:spcBef>
                <a:spcPct val="20000"/>
              </a:spcBef>
              <a:tabLst>
                <a:tab pos="325438"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tabLst>
                <a:tab pos="325438"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tabLst>
                <a:tab pos="325438"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tabLst>
                <a:tab pos="325438"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tabLst>
                <a:tab pos="325438" algn="l"/>
              </a:tabLst>
              <a:defRPr>
                <a:solidFill>
                  <a:schemeClr val="tx1"/>
                </a:solidFill>
                <a:latin typeface="Calibri" panose="020F0502020204030204" pitchFamily="34" charset="0"/>
              </a:defRPr>
            </a:lvl9pPr>
          </a:lstStyle>
          <a:p>
            <a:pPr eaLnBrk="1" hangingPunct="1">
              <a:spcBef>
                <a:spcPct val="0"/>
              </a:spcBef>
              <a:buFontTx/>
              <a:buAutoNum type="arabicParenBoth" startAt="23"/>
            </a:pPr>
            <a:r>
              <a:rPr lang="es-PA" altLang="es-PA" sz="1200" dirty="0" err="1">
                <a:latin typeface="Avenir" panose="020B0503020203020204" pitchFamily="34" charset="0"/>
              </a:rPr>
              <a:t>African</a:t>
            </a:r>
            <a:r>
              <a:rPr lang="es-PA" altLang="es-PA" sz="1200" dirty="0">
                <a:latin typeface="Avenir" panose="020B0503020203020204" pitchFamily="34" charset="0"/>
              </a:rPr>
              <a:t> Negro Slave. En: </a:t>
            </a:r>
            <a:r>
              <a:rPr lang="es-PA" altLang="es-PA" sz="1200" dirty="0" err="1">
                <a:latin typeface="Avenir" panose="020B0503020203020204" pitchFamily="34" charset="0"/>
              </a:rPr>
              <a:t>The</a:t>
            </a:r>
            <a:r>
              <a:rPr lang="es-PA" altLang="es-PA" sz="1200" dirty="0">
                <a:latin typeface="Avenir" panose="020B0503020203020204" pitchFamily="34" charset="0"/>
              </a:rPr>
              <a:t> </a:t>
            </a:r>
            <a:r>
              <a:rPr lang="es-PA" altLang="es-PA" sz="1200" dirty="0" err="1">
                <a:latin typeface="Avenir" panose="020B0503020203020204" pitchFamily="34" charset="0"/>
              </a:rPr>
              <a:t>life</a:t>
            </a:r>
            <a:r>
              <a:rPr lang="es-PA" altLang="es-PA" sz="1200" dirty="0">
                <a:latin typeface="Avenir" panose="020B0503020203020204" pitchFamily="34" charset="0"/>
              </a:rPr>
              <a:t> and </a:t>
            </a:r>
            <a:r>
              <a:rPr lang="es-PA" altLang="es-PA" sz="1200" dirty="0" err="1">
                <a:latin typeface="Avenir" panose="020B0503020203020204" pitchFamily="34" charset="0"/>
              </a:rPr>
              <a:t>Adventures</a:t>
            </a:r>
            <a:r>
              <a:rPr lang="es-PA" altLang="es-PA" sz="1200" dirty="0">
                <a:latin typeface="Avenir" panose="020B0503020203020204" pitchFamily="34" charset="0"/>
              </a:rPr>
              <a:t> </a:t>
            </a:r>
            <a:r>
              <a:rPr lang="es-PA" altLang="es-PA" sz="1200" dirty="0" err="1">
                <a:latin typeface="Avenir" panose="020B0503020203020204" pitchFamily="34" charset="0"/>
              </a:rPr>
              <a:t>of</a:t>
            </a:r>
            <a:r>
              <a:rPr lang="es-PA" altLang="es-PA" sz="1200" dirty="0">
                <a:latin typeface="Avenir" panose="020B0503020203020204" pitchFamily="34" charset="0"/>
              </a:rPr>
              <a:t> Zamba, </a:t>
            </a:r>
            <a:r>
              <a:rPr lang="es-PA" altLang="es-PA" sz="1200" dirty="0" err="1">
                <a:latin typeface="Avenir" panose="020B0503020203020204" pitchFamily="34" charset="0"/>
              </a:rPr>
              <a:t>An</a:t>
            </a:r>
            <a:r>
              <a:rPr lang="es-PA" altLang="es-PA" sz="1200" dirty="0">
                <a:latin typeface="Avenir" panose="020B0503020203020204" pitchFamily="34" charset="0"/>
              </a:rPr>
              <a:t> </a:t>
            </a:r>
            <a:r>
              <a:rPr lang="es-PA" altLang="es-PA" sz="1200" dirty="0" err="1">
                <a:latin typeface="Avenir" panose="020B0503020203020204" pitchFamily="34" charset="0"/>
              </a:rPr>
              <a:t>African</a:t>
            </a:r>
            <a:r>
              <a:rPr lang="es-PA" altLang="es-PA" sz="1200" dirty="0">
                <a:latin typeface="Avenir" panose="020B0503020203020204" pitchFamily="34" charset="0"/>
              </a:rPr>
              <a:t> Negro King; And </a:t>
            </a:r>
            <a:r>
              <a:rPr lang="es-PA" altLang="es-PA" sz="1200" dirty="0" err="1">
                <a:latin typeface="Avenir" panose="020B0503020203020204" pitchFamily="34" charset="0"/>
              </a:rPr>
              <a:t>His</a:t>
            </a:r>
            <a:r>
              <a:rPr lang="es-PA" altLang="es-PA" sz="1200" dirty="0">
                <a:latin typeface="Avenir" panose="020B0503020203020204" pitchFamily="34" charset="0"/>
              </a:rPr>
              <a:t> </a:t>
            </a:r>
            <a:r>
              <a:rPr lang="es-PA" altLang="es-PA" sz="1200" dirty="0" err="1">
                <a:latin typeface="Avenir" panose="020B0503020203020204" pitchFamily="34" charset="0"/>
              </a:rPr>
              <a:t>Experience</a:t>
            </a:r>
            <a:r>
              <a:rPr lang="es-PA" altLang="es-PA" sz="1200" dirty="0">
                <a:latin typeface="Avenir" panose="020B0503020203020204" pitchFamily="34" charset="0"/>
              </a:rPr>
              <a:t> </a:t>
            </a:r>
            <a:r>
              <a:rPr lang="es-PA" altLang="es-PA" sz="1200" dirty="0" err="1">
                <a:latin typeface="Avenir" panose="020B0503020203020204" pitchFamily="34" charset="0"/>
              </a:rPr>
              <a:t>Of</a:t>
            </a:r>
            <a:endParaRPr lang="es-PA" altLang="es-PA" sz="1200" dirty="0">
              <a:latin typeface="Avenir" panose="020B0503020203020204" pitchFamily="34" charset="0"/>
            </a:endParaRPr>
          </a:p>
          <a:p>
            <a:pPr eaLnBrk="1" hangingPunct="1">
              <a:spcBef>
                <a:spcPts val="150"/>
              </a:spcBef>
            </a:pPr>
            <a:r>
              <a:rPr lang="es-PA" altLang="es-PA" sz="1200" dirty="0" err="1">
                <a:latin typeface="Avenir" panose="020B0503020203020204" pitchFamily="34" charset="0"/>
              </a:rPr>
              <a:t>Slavery</a:t>
            </a:r>
            <a:r>
              <a:rPr lang="es-PA" altLang="es-PA" sz="1200" dirty="0">
                <a:latin typeface="Avenir" panose="020B0503020203020204" pitchFamily="34" charset="0"/>
              </a:rPr>
              <a:t> in South Carolina. </a:t>
            </a:r>
            <a:r>
              <a:rPr lang="es-PA" altLang="es-PA" sz="1200" dirty="0" err="1">
                <a:latin typeface="Avenir" panose="020B0503020203020204" pitchFamily="34" charset="0"/>
              </a:rPr>
              <a:t>Written</a:t>
            </a:r>
            <a:r>
              <a:rPr lang="es-PA" altLang="es-PA" sz="1200" dirty="0">
                <a:latin typeface="Avenir" panose="020B0503020203020204" pitchFamily="34" charset="0"/>
              </a:rPr>
              <a:t> </a:t>
            </a:r>
            <a:r>
              <a:rPr lang="es-PA" altLang="es-PA" sz="1200" dirty="0" err="1">
                <a:latin typeface="Avenir" panose="020B0503020203020204" pitchFamily="34" charset="0"/>
              </a:rPr>
              <a:t>by</a:t>
            </a:r>
            <a:r>
              <a:rPr lang="es-PA" altLang="es-PA" sz="1200" dirty="0">
                <a:latin typeface="Avenir" panose="020B0503020203020204" pitchFamily="34" charset="0"/>
              </a:rPr>
              <a:t> </a:t>
            </a:r>
            <a:r>
              <a:rPr lang="es-PA" altLang="es-PA" sz="1200" dirty="0" err="1">
                <a:latin typeface="Avenir" panose="020B0503020203020204" pitchFamily="34" charset="0"/>
              </a:rPr>
              <a:t>Himself</a:t>
            </a:r>
            <a:r>
              <a:rPr lang="es-PA" altLang="es-PA" sz="1200" dirty="0">
                <a:latin typeface="Avenir" panose="020B0503020203020204" pitchFamily="34" charset="0"/>
              </a:rPr>
              <a:t>. </a:t>
            </a:r>
            <a:r>
              <a:rPr lang="es-PA" altLang="es-PA" sz="1200" dirty="0" err="1">
                <a:latin typeface="Avenir" panose="020B0503020203020204" pitchFamily="34" charset="0"/>
              </a:rPr>
              <a:t>Corrected</a:t>
            </a:r>
            <a:r>
              <a:rPr lang="es-PA" altLang="es-PA" sz="1200" dirty="0">
                <a:latin typeface="Avenir" panose="020B0503020203020204" pitchFamily="34" charset="0"/>
              </a:rPr>
              <a:t> and </a:t>
            </a:r>
            <a:r>
              <a:rPr lang="es-PA" altLang="es-PA" sz="1200" dirty="0" err="1">
                <a:latin typeface="Avenir" panose="020B0503020203020204" pitchFamily="34" charset="0"/>
              </a:rPr>
              <a:t>arranged</a:t>
            </a:r>
            <a:r>
              <a:rPr lang="es-PA" altLang="es-PA" sz="1200" dirty="0">
                <a:latin typeface="Avenir" panose="020B0503020203020204" pitchFamily="34" charset="0"/>
              </a:rPr>
              <a:t> </a:t>
            </a:r>
            <a:r>
              <a:rPr lang="es-PA" altLang="es-PA" sz="1200" dirty="0" err="1">
                <a:latin typeface="Avenir" panose="020B0503020203020204" pitchFamily="34" charset="0"/>
              </a:rPr>
              <a:t>by</a:t>
            </a:r>
            <a:r>
              <a:rPr lang="es-PA" altLang="es-PA" sz="1200" dirty="0">
                <a:latin typeface="Avenir" panose="020B0503020203020204" pitchFamily="34" charset="0"/>
              </a:rPr>
              <a:t> Peter </a:t>
            </a:r>
            <a:r>
              <a:rPr lang="es-PA" altLang="es-PA" sz="1200" dirty="0" err="1">
                <a:latin typeface="Avenir" panose="020B0503020203020204" pitchFamily="34" charset="0"/>
              </a:rPr>
              <a:t>Neilson</a:t>
            </a:r>
            <a:r>
              <a:rPr lang="es-PA" altLang="es-PA" sz="1200" dirty="0">
                <a:latin typeface="Avenir" panose="020B0503020203020204" pitchFamily="34" charset="0"/>
              </a:rPr>
              <a:t>. London: Smith, Elder  And Co., 65, </a:t>
            </a:r>
            <a:r>
              <a:rPr lang="es-PA" altLang="es-PA" sz="1200" dirty="0" err="1">
                <a:latin typeface="Avenir" panose="020B0503020203020204" pitchFamily="34" charset="0"/>
              </a:rPr>
              <a:t>Cornhill</a:t>
            </a:r>
            <a:r>
              <a:rPr lang="es-PA" altLang="es-PA" sz="1200" dirty="0">
                <a:latin typeface="Avenir" panose="020B0503020203020204" pitchFamily="34" charset="0"/>
              </a:rPr>
              <a:t>,: 1847. </a:t>
            </a:r>
            <a:r>
              <a:rPr lang="es-PA" altLang="es-PA" sz="1200" dirty="0" err="1">
                <a:latin typeface="Avenir" panose="020B0503020203020204" pitchFamily="34" charset="0"/>
              </a:rPr>
              <a:t>Images</a:t>
            </a:r>
            <a:r>
              <a:rPr lang="es-PA" altLang="es-PA" sz="1200" dirty="0">
                <a:latin typeface="Avenir" panose="020B0503020203020204" pitchFamily="34" charset="0"/>
              </a:rPr>
              <a:t> </a:t>
            </a:r>
            <a:r>
              <a:rPr lang="es-PA" altLang="es-PA" sz="1200" dirty="0" err="1">
                <a:latin typeface="Avenir" panose="020B0503020203020204" pitchFamily="34" charset="0"/>
              </a:rPr>
              <a:t>scanned</a:t>
            </a:r>
            <a:r>
              <a:rPr lang="es-PA" altLang="es-PA" sz="1200" dirty="0">
                <a:latin typeface="Avenir" panose="020B0503020203020204" pitchFamily="34" charset="0"/>
              </a:rPr>
              <a:t> </a:t>
            </a:r>
            <a:r>
              <a:rPr lang="es-PA" altLang="es-PA" sz="1200" dirty="0" err="1">
                <a:latin typeface="Avenir" panose="020B0503020203020204" pitchFamily="34" charset="0"/>
              </a:rPr>
              <a:t>by</a:t>
            </a:r>
            <a:r>
              <a:rPr lang="es-PA" altLang="es-PA" sz="1200" dirty="0">
                <a:latin typeface="Avenir" panose="020B0503020203020204" pitchFamily="34" charset="0"/>
              </a:rPr>
              <a:t> Chris Hill. 2000. </a:t>
            </a:r>
            <a:r>
              <a:rPr lang="es-PA" altLang="es-PA" sz="1200" dirty="0" err="1">
                <a:latin typeface="Avenir" panose="020B0503020203020204" pitchFamily="34" charset="0"/>
              </a:rPr>
              <a:t>Academic</a:t>
            </a:r>
            <a:r>
              <a:rPr lang="es-PA" altLang="es-PA" sz="1200" dirty="0">
                <a:latin typeface="Avenir" panose="020B0503020203020204" pitchFamily="34" charset="0"/>
              </a:rPr>
              <a:t> </a:t>
            </a:r>
            <a:r>
              <a:rPr lang="es-PA" altLang="es-PA" sz="1200" dirty="0" err="1">
                <a:latin typeface="Avenir" panose="020B0503020203020204" pitchFamily="34" charset="0"/>
              </a:rPr>
              <a:t>Affairs</a:t>
            </a:r>
            <a:r>
              <a:rPr lang="es-PA" altLang="es-PA" sz="1200" dirty="0">
                <a:latin typeface="Avenir" panose="020B0503020203020204" pitchFamily="34" charset="0"/>
              </a:rPr>
              <a:t> Library, UNC-CH. </a:t>
            </a:r>
            <a:r>
              <a:rPr lang="es-PA" altLang="es-PA" sz="1200" dirty="0" err="1">
                <a:latin typeface="Avenir" panose="020B0503020203020204" pitchFamily="34" charset="0"/>
              </a:rPr>
              <a:t>University</a:t>
            </a:r>
            <a:r>
              <a:rPr lang="es-PA" altLang="es-PA" sz="1200" dirty="0">
                <a:latin typeface="Avenir" panose="020B0503020203020204" pitchFamily="34" charset="0"/>
              </a:rPr>
              <a:t> </a:t>
            </a:r>
            <a:r>
              <a:rPr lang="es-PA" altLang="es-PA" sz="1200" dirty="0" err="1">
                <a:latin typeface="Avenir" panose="020B0503020203020204" pitchFamily="34" charset="0"/>
              </a:rPr>
              <a:t>of</a:t>
            </a:r>
            <a:r>
              <a:rPr lang="es-PA" altLang="es-PA" sz="1200" dirty="0">
                <a:latin typeface="Avenir" panose="020B0503020203020204" pitchFamily="34" charset="0"/>
              </a:rPr>
              <a:t>  North Carolina at Chapel Hill. </a:t>
            </a:r>
            <a:r>
              <a:rPr lang="es-PA" altLang="es-PA" sz="1200" i="1" dirty="0" err="1">
                <a:latin typeface="Avenir" panose="020B0503020203020204" pitchFamily="34" charset="0"/>
              </a:rPr>
              <a:t>Documenting</a:t>
            </a:r>
            <a:r>
              <a:rPr lang="es-PA" altLang="es-PA" sz="1200" i="1" dirty="0">
                <a:latin typeface="Avenir" panose="020B0503020203020204" pitchFamily="34" charset="0"/>
              </a:rPr>
              <a:t> </a:t>
            </a:r>
            <a:r>
              <a:rPr lang="es-PA" altLang="es-PA" sz="1200" i="1" dirty="0" err="1">
                <a:latin typeface="Avenir" panose="020B0503020203020204" pitchFamily="34" charset="0"/>
              </a:rPr>
              <a:t>the</a:t>
            </a:r>
            <a:r>
              <a:rPr lang="es-PA" altLang="es-PA" sz="1200" i="1" dirty="0">
                <a:latin typeface="Avenir" panose="020B0503020203020204" pitchFamily="34" charset="0"/>
              </a:rPr>
              <a:t> American South</a:t>
            </a:r>
            <a:r>
              <a:rPr lang="es-PA" altLang="es-PA" sz="1200" dirty="0">
                <a:latin typeface="Avenir" panose="020B0503020203020204" pitchFamily="34" charset="0"/>
              </a:rPr>
              <a:t>. </a:t>
            </a:r>
            <a:r>
              <a:rPr lang="es-PA" altLang="es-PA" sz="1200" dirty="0" err="1">
                <a:latin typeface="Avenir" panose="020B0503020203020204" pitchFamily="34" charset="0"/>
              </a:rPr>
              <a:t>University</a:t>
            </a:r>
            <a:r>
              <a:rPr lang="es-PA" altLang="es-PA" sz="1200" dirty="0">
                <a:latin typeface="Avenir" panose="020B0503020203020204" pitchFamily="34" charset="0"/>
              </a:rPr>
              <a:t> Library, </a:t>
            </a:r>
            <a:r>
              <a:rPr lang="es-PA" altLang="es-PA" sz="1200" dirty="0" err="1">
                <a:latin typeface="Avenir" panose="020B0503020203020204" pitchFamily="34" charset="0"/>
              </a:rPr>
              <a:t>The</a:t>
            </a:r>
            <a:r>
              <a:rPr lang="es-PA" altLang="es-PA" sz="1200" dirty="0">
                <a:latin typeface="Avenir" panose="020B0503020203020204" pitchFamily="34" charset="0"/>
              </a:rPr>
              <a:t> </a:t>
            </a:r>
            <a:r>
              <a:rPr lang="es-PA" altLang="es-PA" sz="1200" dirty="0" err="1">
                <a:latin typeface="Avenir" panose="020B0503020203020204" pitchFamily="34" charset="0"/>
              </a:rPr>
              <a:t>University</a:t>
            </a:r>
            <a:r>
              <a:rPr lang="es-PA" altLang="es-PA" sz="1200" dirty="0">
                <a:latin typeface="Avenir" panose="020B0503020203020204" pitchFamily="34" charset="0"/>
              </a:rPr>
              <a:t> </a:t>
            </a:r>
            <a:r>
              <a:rPr lang="es-PA" altLang="es-PA" sz="1200" dirty="0" err="1">
                <a:latin typeface="Avenir" panose="020B0503020203020204" pitchFamily="34" charset="0"/>
              </a:rPr>
              <a:t>of</a:t>
            </a:r>
            <a:r>
              <a:rPr lang="es-PA" altLang="es-PA" sz="1200" dirty="0">
                <a:latin typeface="Avenir" panose="020B0503020203020204" pitchFamily="34" charset="0"/>
              </a:rPr>
              <a:t> North  Carolina at Chapel Hill. 16 de marzo de 2009.  </a:t>
            </a:r>
            <a:r>
              <a:rPr lang="es-PA" altLang="es-PA" sz="1200" u="sng" dirty="0">
                <a:solidFill>
                  <a:srgbClr val="009A9A"/>
                </a:solidFill>
                <a:latin typeface="Avenir" panose="020B0503020203020204" pitchFamily="34" charset="0"/>
                <a:hlinkClick r:id="rId3"/>
              </a:rPr>
              <a:t>http://docsouth.unc.edu/neh/neilson/neilson.html</a:t>
            </a:r>
            <a:endParaRPr lang="es-PA" altLang="es-PA" sz="1200" dirty="0">
              <a:latin typeface="Avenir" panose="020B0503020203020204" pitchFamily="34" charset="0"/>
            </a:endParaRPr>
          </a:p>
          <a:p>
            <a:pPr eaLnBrk="1" hangingPunct="1">
              <a:spcBef>
                <a:spcPts val="50"/>
              </a:spcBef>
            </a:pPr>
            <a:endParaRPr lang="es-PA" altLang="es-PA" sz="1200" dirty="0">
              <a:latin typeface="Avenir" panose="020B0503020203020204" pitchFamily="34" charset="0"/>
              <a:cs typeface="Times New Roman" panose="02020603050405020304" pitchFamily="18" charset="0"/>
            </a:endParaRPr>
          </a:p>
          <a:p>
            <a:pPr eaLnBrk="1" hangingPunct="1">
              <a:spcBef>
                <a:spcPct val="0"/>
              </a:spcBef>
              <a:buFontTx/>
              <a:buAutoNum type="arabicParenBoth" startAt="24"/>
            </a:pPr>
            <a:r>
              <a:rPr lang="es-PA" altLang="es-PA" sz="1200" dirty="0" err="1">
                <a:latin typeface="Avenir" panose="020B0503020203020204" pitchFamily="34" charset="0"/>
              </a:rPr>
              <a:t>Délestage</a:t>
            </a:r>
            <a:r>
              <a:rPr lang="es-PA" altLang="es-PA" sz="1200" dirty="0">
                <a:latin typeface="Avenir" panose="020B0503020203020204" pitchFamily="34" charset="0"/>
              </a:rPr>
              <a:t>…La </a:t>
            </a:r>
            <a:r>
              <a:rPr lang="es-PA" altLang="es-PA" sz="1200" dirty="0" err="1">
                <a:latin typeface="Avenir" panose="020B0503020203020204" pitchFamily="34" charset="0"/>
              </a:rPr>
              <a:t>cargaison</a:t>
            </a:r>
            <a:r>
              <a:rPr lang="es-PA" altLang="es-PA" sz="1200" dirty="0">
                <a:latin typeface="Avenir" panose="020B0503020203020204" pitchFamily="34" charset="0"/>
              </a:rPr>
              <a:t> </a:t>
            </a:r>
            <a:r>
              <a:rPr lang="es-PA" altLang="es-PA" sz="1200" dirty="0" err="1">
                <a:latin typeface="Avenir" panose="020B0503020203020204" pitchFamily="34" charset="0"/>
              </a:rPr>
              <a:t>humaine</a:t>
            </a:r>
            <a:r>
              <a:rPr lang="es-PA" altLang="es-PA" sz="1200" dirty="0">
                <a:latin typeface="Avenir" panose="020B0503020203020204" pitchFamily="34" charset="0"/>
              </a:rPr>
              <a:t> </a:t>
            </a:r>
            <a:r>
              <a:rPr lang="es-PA" altLang="es-PA" sz="1200" dirty="0" err="1">
                <a:latin typeface="Avenir" panose="020B0503020203020204" pitchFamily="34" charset="0"/>
              </a:rPr>
              <a:t>assurée</a:t>
            </a:r>
            <a:r>
              <a:rPr lang="es-PA" altLang="es-PA" sz="1200" dirty="0">
                <a:latin typeface="Avenir" panose="020B0503020203020204" pitchFamily="34" charset="0"/>
              </a:rPr>
              <a:t> en </a:t>
            </a:r>
            <a:r>
              <a:rPr lang="es-PA" altLang="es-PA" sz="1200" dirty="0" err="1">
                <a:latin typeface="Avenir" panose="020B0503020203020204" pitchFamily="34" charset="0"/>
              </a:rPr>
              <a:t>tant</a:t>
            </a:r>
            <a:r>
              <a:rPr lang="es-PA" altLang="es-PA" sz="1200" dirty="0">
                <a:latin typeface="Avenir" panose="020B0503020203020204" pitchFamily="34" charset="0"/>
              </a:rPr>
              <a:t> que “</a:t>
            </a:r>
            <a:r>
              <a:rPr lang="es-PA" altLang="es-PA" sz="1200" dirty="0" err="1">
                <a:latin typeface="Avenir" panose="020B0503020203020204" pitchFamily="34" charset="0"/>
              </a:rPr>
              <a:t>chose</a:t>
            </a:r>
            <a:r>
              <a:rPr lang="es-PA" altLang="es-PA" sz="1200" dirty="0">
                <a:latin typeface="Avenir" panose="020B0503020203020204" pitchFamily="34" charset="0"/>
              </a:rPr>
              <a:t>” </a:t>
            </a:r>
            <a:r>
              <a:rPr lang="es-PA" altLang="es-PA" sz="1200" dirty="0" err="1">
                <a:latin typeface="Avenir" panose="020B0503020203020204" pitchFamily="34" charset="0"/>
              </a:rPr>
              <a:t>peut</a:t>
            </a:r>
            <a:r>
              <a:rPr lang="es-PA" altLang="es-PA" sz="1200" dirty="0">
                <a:latin typeface="Avenir" panose="020B0503020203020204" pitchFamily="34" charset="0"/>
              </a:rPr>
              <a:t> </a:t>
            </a:r>
            <a:r>
              <a:rPr lang="es-PA" altLang="es-PA" sz="1200" dirty="0" err="1">
                <a:latin typeface="Avenir" panose="020B0503020203020204" pitchFamily="34" charset="0"/>
              </a:rPr>
              <a:t>passer</a:t>
            </a:r>
            <a:r>
              <a:rPr lang="es-PA" altLang="es-PA" sz="1200" dirty="0">
                <a:latin typeface="Avenir" panose="020B0503020203020204" pitchFamily="34" charset="0"/>
              </a:rPr>
              <a:t> par-</a:t>
            </a:r>
            <a:r>
              <a:rPr lang="es-PA" altLang="es-PA" sz="1200" dirty="0" err="1">
                <a:latin typeface="Avenir" panose="020B0503020203020204" pitchFamily="34" charset="0"/>
              </a:rPr>
              <a:t>dessus</a:t>
            </a:r>
            <a:r>
              <a:rPr lang="es-PA" altLang="es-PA" sz="1200" dirty="0">
                <a:latin typeface="Avenir" panose="020B0503020203020204" pitchFamily="34" charset="0"/>
              </a:rPr>
              <a:t> </a:t>
            </a:r>
            <a:r>
              <a:rPr lang="es-PA" altLang="es-PA" sz="1200" dirty="0" err="1">
                <a:latin typeface="Avenir" panose="020B0503020203020204" pitchFamily="34" charset="0"/>
              </a:rPr>
              <a:t>bord</a:t>
            </a:r>
            <a:r>
              <a:rPr lang="es-PA" altLang="es-PA" sz="1200" dirty="0">
                <a:latin typeface="Avenir" panose="020B0503020203020204" pitchFamily="34" charset="0"/>
              </a:rPr>
              <a:t> </a:t>
            </a:r>
            <a:r>
              <a:rPr lang="es-PA" altLang="es-PA" sz="1200" dirty="0" err="1">
                <a:latin typeface="Avenir" panose="020B0503020203020204" pitchFamily="34" charset="0"/>
              </a:rPr>
              <a:t>pour</a:t>
            </a:r>
            <a:r>
              <a:rPr lang="es-PA" altLang="es-PA" sz="1200" dirty="0">
                <a:latin typeface="Avenir" panose="020B0503020203020204" pitchFamily="34" charset="0"/>
              </a:rPr>
              <a:t> </a:t>
            </a:r>
            <a:r>
              <a:rPr lang="es-PA" altLang="es-PA" sz="1200" dirty="0" err="1">
                <a:latin typeface="Avenir" panose="020B0503020203020204" pitchFamily="34" charset="0"/>
              </a:rPr>
              <a:t>sauver</a:t>
            </a:r>
            <a:r>
              <a:rPr lang="es-PA" altLang="es-PA" sz="1200" dirty="0">
                <a:latin typeface="Avenir" panose="020B0503020203020204" pitchFamily="34" charset="0"/>
              </a:rPr>
              <a:t> le  </a:t>
            </a:r>
            <a:r>
              <a:rPr lang="es-PA" altLang="es-PA" sz="1200" dirty="0" err="1">
                <a:latin typeface="Avenir" panose="020B0503020203020204" pitchFamily="34" charset="0"/>
              </a:rPr>
              <a:t>navire</a:t>
            </a:r>
            <a:r>
              <a:rPr lang="es-PA" altLang="es-PA" sz="1200" dirty="0">
                <a:latin typeface="Avenir" panose="020B0503020203020204" pitchFamily="34" charset="0"/>
              </a:rPr>
              <a:t>. Ce “jet”, dicté par la </a:t>
            </a:r>
            <a:r>
              <a:rPr lang="es-PA" altLang="es-PA" sz="1200" dirty="0" err="1">
                <a:latin typeface="Avenir" panose="020B0503020203020204" pitchFamily="34" charset="0"/>
              </a:rPr>
              <a:t>force</a:t>
            </a:r>
            <a:r>
              <a:rPr lang="es-PA" altLang="es-PA" sz="1200" dirty="0">
                <a:latin typeface="Avenir" panose="020B0503020203020204" pitchFamily="34" charset="0"/>
              </a:rPr>
              <a:t> </a:t>
            </a:r>
            <a:r>
              <a:rPr lang="es-PA" altLang="es-PA" sz="1200" dirty="0" err="1">
                <a:latin typeface="Avenir" panose="020B0503020203020204" pitchFamily="34" charset="0"/>
              </a:rPr>
              <a:t>majeure</a:t>
            </a:r>
            <a:r>
              <a:rPr lang="es-PA" altLang="es-PA" sz="1200" dirty="0">
                <a:latin typeface="Avenir" panose="020B0503020203020204" pitchFamily="34" charset="0"/>
              </a:rPr>
              <a:t>, </a:t>
            </a:r>
            <a:r>
              <a:rPr lang="es-PA" altLang="es-PA" sz="1200" dirty="0" err="1">
                <a:latin typeface="Avenir" panose="020B0503020203020204" pitchFamily="34" charset="0"/>
              </a:rPr>
              <a:t>était</a:t>
            </a:r>
            <a:r>
              <a:rPr lang="es-PA" altLang="es-PA" sz="1200" dirty="0">
                <a:latin typeface="Avenir" panose="020B0503020203020204" pitchFamily="34" charset="0"/>
              </a:rPr>
              <a:t> </a:t>
            </a:r>
            <a:r>
              <a:rPr lang="es-PA" altLang="es-PA" sz="1200" dirty="0" err="1">
                <a:latin typeface="Avenir" panose="020B0503020203020204" pitchFamily="34" charset="0"/>
              </a:rPr>
              <a:t>garanti</a:t>
            </a:r>
            <a:r>
              <a:rPr lang="es-PA" altLang="es-PA" sz="1200" dirty="0">
                <a:latin typeface="Avenir" panose="020B0503020203020204" pitchFamily="34" charset="0"/>
              </a:rPr>
              <a:t> par </a:t>
            </a:r>
            <a:r>
              <a:rPr lang="es-PA" altLang="es-PA" sz="1200" dirty="0" err="1">
                <a:latin typeface="Avenir" panose="020B0503020203020204" pitchFamily="34" charset="0"/>
              </a:rPr>
              <a:t>l’assurance</a:t>
            </a:r>
            <a:r>
              <a:rPr lang="es-PA" altLang="es-PA" sz="1200" dirty="0">
                <a:latin typeface="Avenir" panose="020B0503020203020204" pitchFamily="34" charset="0"/>
              </a:rPr>
              <a:t>. En: </a:t>
            </a:r>
            <a:r>
              <a:rPr lang="es-PA" altLang="es-PA" sz="1200" dirty="0" err="1">
                <a:latin typeface="Avenir" panose="020B0503020203020204" pitchFamily="34" charset="0"/>
              </a:rPr>
              <a:t>Fauque</a:t>
            </a:r>
            <a:r>
              <a:rPr lang="es-PA" altLang="es-PA" sz="1200" dirty="0">
                <a:latin typeface="Avenir" panose="020B0503020203020204" pitchFamily="34" charset="0"/>
              </a:rPr>
              <a:t>; Thiel. </a:t>
            </a:r>
            <a:r>
              <a:rPr lang="es-PA" altLang="es-PA" sz="1200" dirty="0" err="1">
                <a:latin typeface="Avenir" panose="020B0503020203020204" pitchFamily="34" charset="0"/>
              </a:rPr>
              <a:t>Op</a:t>
            </a:r>
            <a:r>
              <a:rPr lang="es-PA" altLang="es-PA" sz="1200" dirty="0">
                <a:latin typeface="Avenir" panose="020B0503020203020204" pitchFamily="34" charset="0"/>
              </a:rPr>
              <a:t>. cit., p.23.</a:t>
            </a:r>
          </a:p>
          <a:p>
            <a:pPr eaLnBrk="1" hangingPunct="1">
              <a:spcBef>
                <a:spcPct val="0"/>
              </a:spcBef>
              <a:buFontTx/>
              <a:buAutoNum type="arabicParenBoth" startAt="24"/>
            </a:pPr>
            <a:r>
              <a:rPr lang="es-PA" altLang="es-PA" sz="1200" dirty="0">
                <a:latin typeface="Avenir" panose="020B0503020203020204" pitchFamily="34" charset="0"/>
              </a:rPr>
              <a:t>Femme esclave, </a:t>
            </a:r>
            <a:r>
              <a:rPr lang="es-PA" altLang="es-PA" sz="1200" dirty="0" err="1">
                <a:latin typeface="Avenir" panose="020B0503020203020204" pitchFamily="34" charset="0"/>
              </a:rPr>
              <a:t>gravure</a:t>
            </a:r>
            <a:r>
              <a:rPr lang="es-PA" altLang="es-PA" sz="1200" dirty="0">
                <a:latin typeface="Avenir" panose="020B0503020203020204" pitchFamily="34" charset="0"/>
              </a:rPr>
              <a:t>. En: Meyer, </a:t>
            </a:r>
            <a:r>
              <a:rPr lang="es-PA" altLang="es-PA" sz="1200" dirty="0" err="1">
                <a:latin typeface="Avenir" panose="020B0503020203020204" pitchFamily="34" charset="0"/>
              </a:rPr>
              <a:t>Op</a:t>
            </a:r>
            <a:r>
              <a:rPr lang="es-PA" altLang="es-PA" sz="1200" dirty="0">
                <a:latin typeface="Avenir" panose="020B0503020203020204" pitchFamily="34" charset="0"/>
              </a:rPr>
              <a:t>. cit., p.136.</a:t>
            </a:r>
          </a:p>
          <a:p>
            <a:pPr eaLnBrk="1" hangingPunct="1">
              <a:spcBef>
                <a:spcPts val="288"/>
              </a:spcBef>
              <a:buFontTx/>
              <a:buAutoNum type="arabicParenBoth" startAt="24"/>
            </a:pPr>
            <a:r>
              <a:rPr lang="es-PA" altLang="es-PA" sz="1200" dirty="0">
                <a:latin typeface="Avenir" panose="020B0503020203020204" pitchFamily="34" charset="0"/>
              </a:rPr>
              <a:t>Le </a:t>
            </a:r>
            <a:r>
              <a:rPr lang="es-PA" altLang="es-PA" sz="1200" dirty="0" err="1">
                <a:latin typeface="Avenir" panose="020B0503020203020204" pitchFamily="34" charset="0"/>
              </a:rPr>
              <a:t>pilori</a:t>
            </a:r>
            <a:r>
              <a:rPr lang="es-PA" altLang="es-PA" sz="1200" dirty="0">
                <a:latin typeface="Avenir" panose="020B0503020203020204" pitchFamily="34" charset="0"/>
              </a:rPr>
              <a:t> </a:t>
            </a:r>
            <a:r>
              <a:rPr lang="es-PA" altLang="es-PA" sz="1200" dirty="0" err="1">
                <a:latin typeface="Avenir" panose="020B0503020203020204" pitchFamily="34" charset="0"/>
              </a:rPr>
              <a:t>était</a:t>
            </a:r>
            <a:r>
              <a:rPr lang="es-PA" altLang="es-PA" sz="1200" dirty="0">
                <a:latin typeface="Avenir" panose="020B0503020203020204" pitchFamily="34" charset="0"/>
              </a:rPr>
              <a:t> une </a:t>
            </a:r>
            <a:r>
              <a:rPr lang="es-PA" altLang="es-PA" sz="1200" dirty="0" err="1">
                <a:latin typeface="Avenir" panose="020B0503020203020204" pitchFamily="34" charset="0"/>
              </a:rPr>
              <a:t>punition</a:t>
            </a:r>
            <a:r>
              <a:rPr lang="es-PA" altLang="es-PA" sz="1200" dirty="0">
                <a:latin typeface="Avenir" panose="020B0503020203020204" pitchFamily="34" charset="0"/>
              </a:rPr>
              <a:t> </a:t>
            </a:r>
            <a:r>
              <a:rPr lang="es-PA" altLang="es-PA" sz="1200" dirty="0" err="1">
                <a:latin typeface="Avenir" panose="020B0503020203020204" pitchFamily="34" charset="0"/>
              </a:rPr>
              <a:t>très</a:t>
            </a:r>
            <a:r>
              <a:rPr lang="es-PA" altLang="es-PA" sz="1200" dirty="0">
                <a:latin typeface="Avenir" panose="020B0503020203020204" pitchFamily="34" charset="0"/>
              </a:rPr>
              <a:t> </a:t>
            </a:r>
            <a:r>
              <a:rPr lang="es-PA" altLang="es-PA" sz="1200" dirty="0" err="1">
                <a:latin typeface="Avenir" panose="020B0503020203020204" pitchFamily="34" charset="0"/>
              </a:rPr>
              <a:t>humiliante</a:t>
            </a:r>
            <a:r>
              <a:rPr lang="es-PA" altLang="es-PA" sz="1200" dirty="0">
                <a:latin typeface="Avenir" panose="020B0503020203020204" pitchFamily="34" charset="0"/>
              </a:rPr>
              <a:t>: le </a:t>
            </a:r>
            <a:r>
              <a:rPr lang="es-PA" altLang="es-PA" sz="1200" dirty="0" err="1">
                <a:latin typeface="Avenir" panose="020B0503020203020204" pitchFamily="34" charset="0"/>
              </a:rPr>
              <a:t>malheureux</a:t>
            </a:r>
            <a:r>
              <a:rPr lang="es-PA" altLang="es-PA" sz="1200" dirty="0">
                <a:latin typeface="Avenir" panose="020B0503020203020204" pitchFamily="34" charset="0"/>
              </a:rPr>
              <a:t> </a:t>
            </a:r>
            <a:r>
              <a:rPr lang="es-PA" altLang="es-PA" sz="1200" dirty="0" err="1">
                <a:latin typeface="Avenir" panose="020B0503020203020204" pitchFamily="34" charset="0"/>
              </a:rPr>
              <a:t>toujours</a:t>
            </a:r>
            <a:r>
              <a:rPr lang="es-PA" altLang="es-PA" sz="1200" dirty="0">
                <a:latin typeface="Avenir" panose="020B0503020203020204" pitchFamily="34" charset="0"/>
              </a:rPr>
              <a:t> </a:t>
            </a:r>
            <a:r>
              <a:rPr lang="es-PA" altLang="es-PA" sz="1200" dirty="0" err="1">
                <a:latin typeface="Avenir" panose="020B0503020203020204" pitchFamily="34" charset="0"/>
              </a:rPr>
              <a:t>exposé</a:t>
            </a:r>
            <a:r>
              <a:rPr lang="es-PA" altLang="es-PA" sz="1200" dirty="0">
                <a:latin typeface="Avenir" panose="020B0503020203020204" pitchFamily="34" charset="0"/>
              </a:rPr>
              <a:t> </a:t>
            </a:r>
            <a:r>
              <a:rPr lang="es-PA" altLang="es-PA" sz="1200" dirty="0" err="1">
                <a:latin typeface="Avenir" panose="020B0503020203020204" pitchFamily="34" charset="0"/>
              </a:rPr>
              <a:t>dans</a:t>
            </a:r>
            <a:r>
              <a:rPr lang="es-PA" altLang="es-PA" sz="1200" dirty="0">
                <a:latin typeface="Avenir" panose="020B0503020203020204" pitchFamily="34" charset="0"/>
              </a:rPr>
              <a:t> un </a:t>
            </a:r>
            <a:r>
              <a:rPr lang="es-PA" altLang="es-PA" sz="1200" dirty="0" err="1">
                <a:latin typeface="Avenir" panose="020B0503020203020204" pitchFamily="34" charset="0"/>
              </a:rPr>
              <a:t>endroit</a:t>
            </a:r>
            <a:r>
              <a:rPr lang="es-PA" altLang="es-PA" sz="1200" dirty="0">
                <a:latin typeface="Avenir" panose="020B0503020203020204" pitchFamily="34" charset="0"/>
              </a:rPr>
              <a:t> </a:t>
            </a:r>
            <a:r>
              <a:rPr lang="es-PA" altLang="es-PA" sz="1200" dirty="0" err="1">
                <a:latin typeface="Avenir" panose="020B0503020203020204" pitchFamily="34" charset="0"/>
              </a:rPr>
              <a:t>passant</a:t>
            </a:r>
            <a:r>
              <a:rPr lang="es-PA" altLang="es-PA" sz="1200" dirty="0">
                <a:latin typeface="Avenir" panose="020B0503020203020204" pitchFamily="34" charset="0"/>
              </a:rPr>
              <a:t> </a:t>
            </a:r>
            <a:r>
              <a:rPr lang="es-PA" altLang="es-PA" sz="1200" dirty="0" err="1">
                <a:latin typeface="Avenir" panose="020B0503020203020204" pitchFamily="34" charset="0"/>
              </a:rPr>
              <a:t>était</a:t>
            </a:r>
            <a:r>
              <a:rPr lang="es-PA" altLang="es-PA" sz="1200" dirty="0">
                <a:latin typeface="Avenir" panose="020B0503020203020204" pitchFamily="34" charset="0"/>
              </a:rPr>
              <a:t> la </a:t>
            </a:r>
            <a:r>
              <a:rPr lang="es-PA" altLang="es-PA" sz="1200" dirty="0" err="1">
                <a:latin typeface="Avenir" panose="020B0503020203020204" pitchFamily="34" charset="0"/>
              </a:rPr>
              <a:t>risée</a:t>
            </a:r>
            <a:r>
              <a:rPr lang="es-PA" altLang="es-PA" sz="1200" dirty="0">
                <a:latin typeface="Avenir" panose="020B0503020203020204" pitchFamily="34" charset="0"/>
              </a:rPr>
              <a:t> de  </a:t>
            </a:r>
            <a:r>
              <a:rPr lang="es-PA" altLang="es-PA" sz="1200" dirty="0" err="1">
                <a:latin typeface="Avenir" panose="020B0503020203020204" pitchFamily="34" charset="0"/>
              </a:rPr>
              <a:t>touts</a:t>
            </a:r>
            <a:r>
              <a:rPr lang="es-PA" altLang="es-PA" sz="1200" dirty="0">
                <a:latin typeface="Avenir" panose="020B0503020203020204" pitchFamily="34" charset="0"/>
              </a:rPr>
              <a:t> les </a:t>
            </a:r>
            <a:r>
              <a:rPr lang="es-PA" altLang="es-PA" sz="1200" dirty="0" err="1">
                <a:latin typeface="Avenir" panose="020B0503020203020204" pitchFamily="34" charset="0"/>
              </a:rPr>
              <a:t>habitants</a:t>
            </a:r>
            <a:r>
              <a:rPr lang="es-PA" altLang="es-PA" sz="1200" dirty="0">
                <a:latin typeface="Avenir" panose="020B0503020203020204" pitchFamily="34" charset="0"/>
              </a:rPr>
              <a:t>. En: </a:t>
            </a:r>
            <a:r>
              <a:rPr lang="es-PA" altLang="es-PA" sz="1200" dirty="0" err="1">
                <a:latin typeface="Avenir" panose="020B0503020203020204" pitchFamily="34" charset="0"/>
              </a:rPr>
              <a:t>Fauque</a:t>
            </a:r>
            <a:r>
              <a:rPr lang="es-PA" altLang="es-PA" sz="1200" dirty="0">
                <a:latin typeface="Avenir" panose="020B0503020203020204" pitchFamily="34" charset="0"/>
              </a:rPr>
              <a:t>; Thiel. </a:t>
            </a:r>
            <a:r>
              <a:rPr lang="es-PA" altLang="es-PA" sz="1200" dirty="0" err="1">
                <a:latin typeface="Avenir" panose="020B0503020203020204" pitchFamily="34" charset="0"/>
              </a:rPr>
              <a:t>Op</a:t>
            </a:r>
            <a:r>
              <a:rPr lang="es-PA" altLang="es-PA" sz="1200" dirty="0">
                <a:latin typeface="Avenir" panose="020B0503020203020204" pitchFamily="34" charset="0"/>
              </a:rPr>
              <a:t>. cit., p.119.</a:t>
            </a:r>
          </a:p>
          <a:p>
            <a:pPr eaLnBrk="1" hangingPunct="1">
              <a:spcBef>
                <a:spcPts val="275"/>
              </a:spcBef>
              <a:buFontTx/>
              <a:buAutoNum type="arabicParenBoth" startAt="24"/>
            </a:pPr>
            <a:r>
              <a:rPr lang="es-PA" altLang="es-PA" sz="1200" dirty="0" err="1">
                <a:latin typeface="Avenir" panose="020B0503020203020204" pitchFamily="34" charset="0"/>
              </a:rPr>
              <a:t>Portrait</a:t>
            </a:r>
            <a:r>
              <a:rPr lang="es-PA" altLang="es-PA" sz="1200" dirty="0">
                <a:latin typeface="Avenir" panose="020B0503020203020204" pitchFamily="34" charset="0"/>
              </a:rPr>
              <a:t> </a:t>
            </a:r>
            <a:r>
              <a:rPr lang="es-PA" altLang="es-PA" sz="1200" dirty="0" err="1">
                <a:latin typeface="Avenir" panose="020B0503020203020204" pitchFamily="34" charset="0"/>
              </a:rPr>
              <a:t>of</a:t>
            </a:r>
            <a:r>
              <a:rPr lang="es-PA" altLang="es-PA" sz="1200" dirty="0">
                <a:latin typeface="Avenir" panose="020B0503020203020204" pitchFamily="34" charset="0"/>
              </a:rPr>
              <a:t> Omar </a:t>
            </a:r>
            <a:r>
              <a:rPr lang="es-PA" altLang="es-PA" sz="1200" dirty="0" err="1">
                <a:latin typeface="Avenir" panose="020B0503020203020204" pitchFamily="34" charset="0"/>
              </a:rPr>
              <a:t>ibn</a:t>
            </a:r>
            <a:r>
              <a:rPr lang="es-PA" altLang="es-PA" sz="1200" dirty="0">
                <a:latin typeface="Avenir" panose="020B0503020203020204" pitchFamily="34" charset="0"/>
              </a:rPr>
              <a:t> Said. b.1770?. </a:t>
            </a:r>
            <a:r>
              <a:rPr lang="es-PA" altLang="es-PA" sz="1200" dirty="0" err="1">
                <a:latin typeface="Avenir" panose="020B0503020203020204" pitchFamily="34" charset="0"/>
              </a:rPr>
              <a:t>From</a:t>
            </a:r>
            <a:r>
              <a:rPr lang="es-PA" altLang="es-PA" sz="1200" dirty="0">
                <a:latin typeface="Avenir" panose="020B0503020203020204" pitchFamily="34" charset="0"/>
              </a:rPr>
              <a:t> </a:t>
            </a:r>
            <a:r>
              <a:rPr lang="es-PA" altLang="es-PA" sz="1200" dirty="0" err="1">
                <a:latin typeface="Avenir" panose="020B0503020203020204" pitchFamily="34" charset="0"/>
              </a:rPr>
              <a:t>the</a:t>
            </a:r>
            <a:r>
              <a:rPr lang="es-PA" altLang="es-PA" sz="1200" dirty="0">
                <a:latin typeface="Avenir" panose="020B0503020203020204" pitchFamily="34" charset="0"/>
              </a:rPr>
              <a:t> </a:t>
            </a:r>
            <a:r>
              <a:rPr lang="es-PA" altLang="es-PA" sz="1200" dirty="0" err="1">
                <a:latin typeface="Avenir" panose="020B0503020203020204" pitchFamily="34" charset="0"/>
              </a:rPr>
              <a:t>DeRosset</a:t>
            </a:r>
            <a:r>
              <a:rPr lang="es-PA" altLang="es-PA" sz="1200" dirty="0">
                <a:latin typeface="Avenir" panose="020B0503020203020204" pitchFamily="34" charset="0"/>
              </a:rPr>
              <a:t> </a:t>
            </a:r>
            <a:r>
              <a:rPr lang="es-PA" altLang="es-PA" sz="1200" dirty="0" err="1">
                <a:latin typeface="Avenir" panose="020B0503020203020204" pitchFamily="34" charset="0"/>
              </a:rPr>
              <a:t>Papers</a:t>
            </a:r>
            <a:r>
              <a:rPr lang="es-PA" altLang="es-PA" sz="1200" dirty="0">
                <a:latin typeface="Avenir" panose="020B0503020203020204" pitchFamily="34" charset="0"/>
              </a:rPr>
              <a:t>, P-214, in </a:t>
            </a:r>
            <a:r>
              <a:rPr lang="es-PA" altLang="es-PA" sz="1200" dirty="0" err="1">
                <a:latin typeface="Avenir" panose="020B0503020203020204" pitchFamily="34" charset="0"/>
              </a:rPr>
              <a:t>the</a:t>
            </a:r>
            <a:r>
              <a:rPr lang="es-PA" altLang="es-PA" sz="1200" dirty="0">
                <a:latin typeface="Avenir" panose="020B0503020203020204" pitchFamily="34" charset="0"/>
              </a:rPr>
              <a:t> </a:t>
            </a:r>
            <a:r>
              <a:rPr lang="es-PA" altLang="es-PA" sz="1200" dirty="0" err="1">
                <a:latin typeface="Avenir" panose="020B0503020203020204" pitchFamily="34" charset="0"/>
              </a:rPr>
              <a:t>Southern</a:t>
            </a:r>
            <a:r>
              <a:rPr lang="es-PA" altLang="es-PA" sz="1200" dirty="0">
                <a:latin typeface="Avenir" panose="020B0503020203020204" pitchFamily="34" charset="0"/>
              </a:rPr>
              <a:t> </a:t>
            </a:r>
            <a:r>
              <a:rPr lang="es-PA" altLang="es-PA" sz="1200" dirty="0" err="1">
                <a:latin typeface="Avenir" panose="020B0503020203020204" pitchFamily="34" charset="0"/>
              </a:rPr>
              <a:t>Historical</a:t>
            </a:r>
            <a:r>
              <a:rPr lang="es-PA" altLang="es-PA" sz="1200" dirty="0">
                <a:latin typeface="Avenir" panose="020B0503020203020204" pitchFamily="34" charset="0"/>
              </a:rPr>
              <a:t> </a:t>
            </a:r>
            <a:r>
              <a:rPr lang="es-PA" altLang="es-PA" sz="1200" dirty="0" err="1">
                <a:latin typeface="Avenir" panose="020B0503020203020204" pitchFamily="34" charset="0"/>
              </a:rPr>
              <a:t>Collection</a:t>
            </a:r>
            <a:r>
              <a:rPr lang="es-PA" altLang="es-PA" sz="1200" dirty="0">
                <a:latin typeface="Avenir" panose="020B0503020203020204" pitchFamily="34" charset="0"/>
              </a:rPr>
              <a:t>  </a:t>
            </a:r>
            <a:r>
              <a:rPr lang="es-PA" altLang="es-PA" sz="1200" dirty="0" err="1">
                <a:latin typeface="Avenir" panose="020B0503020203020204" pitchFamily="34" charset="0"/>
              </a:rPr>
              <a:t>University</a:t>
            </a:r>
            <a:r>
              <a:rPr lang="es-PA" altLang="es-PA" sz="1200" dirty="0">
                <a:latin typeface="Avenir" panose="020B0503020203020204" pitchFamily="34" charset="0"/>
              </a:rPr>
              <a:t> </a:t>
            </a:r>
            <a:r>
              <a:rPr lang="es-PA" altLang="es-PA" sz="1200" dirty="0" err="1">
                <a:latin typeface="Avenir" panose="020B0503020203020204" pitchFamily="34" charset="0"/>
              </a:rPr>
              <a:t>of</a:t>
            </a:r>
            <a:r>
              <a:rPr lang="es-PA" altLang="es-PA" sz="1200" dirty="0">
                <a:latin typeface="Avenir" panose="020B0503020203020204" pitchFamily="34" charset="0"/>
              </a:rPr>
              <a:t> North Carolina at Chapel Hill. </a:t>
            </a:r>
            <a:r>
              <a:rPr lang="es-PA" altLang="es-PA" sz="1200" dirty="0" err="1">
                <a:latin typeface="Avenir" panose="020B0503020203020204" pitchFamily="34" charset="0"/>
              </a:rPr>
              <a:t>Copy</a:t>
            </a:r>
            <a:r>
              <a:rPr lang="es-PA" altLang="es-PA" sz="1200" dirty="0">
                <a:latin typeface="Avenir" panose="020B0503020203020204" pitchFamily="34" charset="0"/>
              </a:rPr>
              <a:t> </a:t>
            </a:r>
            <a:r>
              <a:rPr lang="es-PA" altLang="es-PA" sz="1200" dirty="0" err="1">
                <a:latin typeface="Avenir" panose="020B0503020203020204" pitchFamily="34" charset="0"/>
              </a:rPr>
              <a:t>on</a:t>
            </a:r>
            <a:r>
              <a:rPr lang="es-PA" altLang="es-PA" sz="1200" dirty="0">
                <a:latin typeface="Avenir" panose="020B0503020203020204" pitchFamily="34" charset="0"/>
              </a:rPr>
              <a:t> albumen </a:t>
            </a:r>
            <a:r>
              <a:rPr lang="es-PA" altLang="es-PA" sz="1200" dirty="0" err="1">
                <a:latin typeface="Avenir" panose="020B0503020203020204" pitchFamily="34" charset="0"/>
              </a:rPr>
              <a:t>paper</a:t>
            </a:r>
            <a:r>
              <a:rPr lang="es-PA" altLang="es-PA" sz="1200" dirty="0">
                <a:latin typeface="Avenir" panose="020B0503020203020204" pitchFamily="34" charset="0"/>
              </a:rPr>
              <a:t> </a:t>
            </a:r>
            <a:r>
              <a:rPr lang="es-PA" altLang="es-PA" sz="1200" dirty="0" err="1">
                <a:latin typeface="Avenir" panose="020B0503020203020204" pitchFamily="34" charset="0"/>
              </a:rPr>
              <a:t>of</a:t>
            </a:r>
            <a:r>
              <a:rPr lang="es-PA" altLang="es-PA" sz="1200" dirty="0">
                <a:latin typeface="Avenir" panose="020B0503020203020204" pitchFamily="34" charset="0"/>
              </a:rPr>
              <a:t> </a:t>
            </a:r>
            <a:r>
              <a:rPr lang="es-PA" altLang="es-PA" sz="1200" dirty="0" err="1">
                <a:latin typeface="Avenir" panose="020B0503020203020204" pitchFamily="34" charset="0"/>
              </a:rPr>
              <a:t>an</a:t>
            </a:r>
            <a:r>
              <a:rPr lang="es-PA" altLang="es-PA" sz="1200" dirty="0">
                <a:latin typeface="Avenir" panose="020B0503020203020204" pitchFamily="34" charset="0"/>
              </a:rPr>
              <a:t> </a:t>
            </a:r>
            <a:r>
              <a:rPr lang="es-PA" altLang="es-PA" sz="1200" dirty="0" err="1">
                <a:latin typeface="Avenir" panose="020B0503020203020204" pitchFamily="34" charset="0"/>
              </a:rPr>
              <a:t>ambrotype</a:t>
            </a:r>
            <a:r>
              <a:rPr lang="es-PA" altLang="es-PA" sz="1200" dirty="0">
                <a:latin typeface="Avenir" panose="020B0503020203020204" pitchFamily="34" charset="0"/>
              </a:rPr>
              <a:t> original. </a:t>
            </a:r>
            <a:r>
              <a:rPr lang="es-PA" altLang="es-PA" sz="1200" i="1" dirty="0" err="1">
                <a:latin typeface="Avenir" panose="020B0503020203020204" pitchFamily="34" charset="0"/>
              </a:rPr>
              <a:t>Documenting</a:t>
            </a:r>
            <a:r>
              <a:rPr lang="es-PA" altLang="es-PA" sz="1200" i="1" dirty="0">
                <a:latin typeface="Avenir" panose="020B0503020203020204" pitchFamily="34" charset="0"/>
              </a:rPr>
              <a:t> </a:t>
            </a:r>
            <a:r>
              <a:rPr lang="es-PA" altLang="es-PA" sz="1200" i="1" dirty="0" err="1">
                <a:latin typeface="Avenir" panose="020B0503020203020204" pitchFamily="34" charset="0"/>
              </a:rPr>
              <a:t>the</a:t>
            </a:r>
            <a:r>
              <a:rPr lang="es-PA" altLang="es-PA" sz="1200" i="1" dirty="0">
                <a:latin typeface="Avenir" panose="020B0503020203020204" pitchFamily="34" charset="0"/>
              </a:rPr>
              <a:t>  American South</a:t>
            </a:r>
            <a:r>
              <a:rPr lang="es-PA" altLang="es-PA" sz="1200" dirty="0">
                <a:latin typeface="Avenir" panose="020B0503020203020204" pitchFamily="34" charset="0"/>
              </a:rPr>
              <a:t>. </a:t>
            </a:r>
            <a:r>
              <a:rPr lang="es-PA" altLang="es-PA" sz="1200" dirty="0" err="1">
                <a:latin typeface="Avenir" panose="020B0503020203020204" pitchFamily="34" charset="0"/>
              </a:rPr>
              <a:t>University</a:t>
            </a:r>
            <a:r>
              <a:rPr lang="es-PA" altLang="es-PA" sz="1200" dirty="0">
                <a:latin typeface="Avenir" panose="020B0503020203020204" pitchFamily="34" charset="0"/>
              </a:rPr>
              <a:t> Library, </a:t>
            </a:r>
            <a:r>
              <a:rPr lang="es-PA" altLang="es-PA" sz="1200" dirty="0" err="1">
                <a:latin typeface="Avenir" panose="020B0503020203020204" pitchFamily="34" charset="0"/>
              </a:rPr>
              <a:t>The</a:t>
            </a:r>
            <a:r>
              <a:rPr lang="es-PA" altLang="es-PA" sz="1200" dirty="0">
                <a:latin typeface="Avenir" panose="020B0503020203020204" pitchFamily="34" charset="0"/>
              </a:rPr>
              <a:t> </a:t>
            </a:r>
            <a:r>
              <a:rPr lang="es-PA" altLang="es-PA" sz="1200" dirty="0" err="1">
                <a:latin typeface="Avenir" panose="020B0503020203020204" pitchFamily="34" charset="0"/>
              </a:rPr>
              <a:t>University</a:t>
            </a:r>
            <a:r>
              <a:rPr lang="es-PA" altLang="es-PA" sz="1200" dirty="0">
                <a:latin typeface="Avenir" panose="020B0503020203020204" pitchFamily="34" charset="0"/>
              </a:rPr>
              <a:t> </a:t>
            </a:r>
            <a:r>
              <a:rPr lang="es-PA" altLang="es-PA" sz="1200" dirty="0" err="1">
                <a:latin typeface="Avenir" panose="020B0503020203020204" pitchFamily="34" charset="0"/>
              </a:rPr>
              <a:t>of</a:t>
            </a:r>
            <a:r>
              <a:rPr lang="es-PA" altLang="es-PA" sz="1200" dirty="0">
                <a:latin typeface="Avenir" panose="020B0503020203020204" pitchFamily="34" charset="0"/>
              </a:rPr>
              <a:t> North Carolina at Chapel Hill. 16 de marzo de 2009.</a:t>
            </a:r>
          </a:p>
          <a:p>
            <a:pPr eaLnBrk="1" hangingPunct="1">
              <a:spcBef>
                <a:spcPct val="0"/>
              </a:spcBef>
            </a:pPr>
            <a:r>
              <a:rPr lang="es-PA" altLang="es-PA" sz="1200" u="sng" dirty="0">
                <a:solidFill>
                  <a:srgbClr val="009A9A"/>
                </a:solidFill>
                <a:latin typeface="Avenir" panose="020B0503020203020204" pitchFamily="34" charset="0"/>
                <a:hlinkClick r:id="rId4"/>
              </a:rPr>
              <a:t>http://docsouth.unc.edu/nc/omarsaid/support5.html</a:t>
            </a:r>
            <a:endParaRPr lang="es-PA" altLang="es-PA" sz="1200" dirty="0">
              <a:latin typeface="Avenir" panose="020B0503020203020204" pitchFamily="34" charset="0"/>
            </a:endParaRPr>
          </a:p>
          <a:p>
            <a:pPr eaLnBrk="1" hangingPunct="1">
              <a:spcBef>
                <a:spcPts val="50"/>
              </a:spcBef>
            </a:pPr>
            <a:endParaRPr lang="es-PA" altLang="es-PA" sz="1200" dirty="0">
              <a:latin typeface="Avenir" panose="020B0503020203020204" pitchFamily="34" charset="0"/>
              <a:cs typeface="Times New Roman" panose="02020603050405020304" pitchFamily="18" charset="0"/>
            </a:endParaRPr>
          </a:p>
          <a:p>
            <a:pPr eaLnBrk="1" hangingPunct="1">
              <a:spcBef>
                <a:spcPct val="0"/>
              </a:spcBef>
              <a:buFontTx/>
              <a:buAutoNum type="arabicParenBoth" startAt="28"/>
            </a:pPr>
            <a:r>
              <a:rPr lang="es-PA" altLang="es-PA" sz="1200" dirty="0" err="1">
                <a:latin typeface="Avenir" panose="020B0503020203020204" pitchFamily="34" charset="0"/>
              </a:rPr>
              <a:t>Ignatius</a:t>
            </a:r>
            <a:r>
              <a:rPr lang="es-PA" altLang="es-PA" sz="1200" dirty="0">
                <a:latin typeface="Avenir" panose="020B0503020203020204" pitchFamily="34" charset="0"/>
              </a:rPr>
              <a:t> Sancho (</a:t>
            </a:r>
            <a:r>
              <a:rPr lang="es-PA" altLang="es-PA" sz="1200" dirty="0" err="1">
                <a:latin typeface="Avenir" panose="020B0503020203020204" pitchFamily="34" charset="0"/>
              </a:rPr>
              <a:t>frontispiece</a:t>
            </a:r>
            <a:r>
              <a:rPr lang="es-PA" altLang="es-PA" sz="1200" dirty="0">
                <a:latin typeface="Avenir" panose="020B0503020203020204" pitchFamily="34" charset="0"/>
              </a:rPr>
              <a:t> </a:t>
            </a:r>
            <a:r>
              <a:rPr lang="es-PA" altLang="es-PA" sz="1200" dirty="0" err="1">
                <a:latin typeface="Avenir" panose="020B0503020203020204" pitchFamily="34" charset="0"/>
              </a:rPr>
              <a:t>Image</a:t>
            </a:r>
            <a:r>
              <a:rPr lang="es-PA" altLang="es-PA" sz="1200" dirty="0">
                <a:latin typeface="Avenir" panose="020B0503020203020204" pitchFamily="34" charset="0"/>
              </a:rPr>
              <a:t>). En: </a:t>
            </a:r>
            <a:r>
              <a:rPr lang="es-PA" altLang="es-PA" sz="1200" dirty="0" err="1">
                <a:latin typeface="Avenir" panose="020B0503020203020204" pitchFamily="34" charset="0"/>
              </a:rPr>
              <a:t>Ignatius</a:t>
            </a:r>
            <a:r>
              <a:rPr lang="es-PA" altLang="es-PA" sz="1200" dirty="0">
                <a:latin typeface="Avenir" panose="020B0503020203020204" pitchFamily="34" charset="0"/>
              </a:rPr>
              <a:t> Sancho, 1729-1780. </a:t>
            </a:r>
            <a:r>
              <a:rPr lang="es-PA" altLang="es-PA" sz="1200" dirty="0" err="1">
                <a:latin typeface="Avenir" panose="020B0503020203020204" pitchFamily="34" charset="0"/>
              </a:rPr>
              <a:t>Letters</a:t>
            </a:r>
            <a:r>
              <a:rPr lang="es-PA" altLang="es-PA" sz="1200" dirty="0">
                <a:latin typeface="Avenir" panose="020B0503020203020204" pitchFamily="34" charset="0"/>
              </a:rPr>
              <a:t> </a:t>
            </a:r>
            <a:r>
              <a:rPr lang="es-PA" altLang="es-PA" sz="1200" dirty="0" err="1">
                <a:latin typeface="Avenir" panose="020B0503020203020204" pitchFamily="34" charset="0"/>
              </a:rPr>
              <a:t>of</a:t>
            </a:r>
            <a:r>
              <a:rPr lang="es-PA" altLang="es-PA" sz="1200" dirty="0">
                <a:latin typeface="Avenir" panose="020B0503020203020204" pitchFamily="34" charset="0"/>
              </a:rPr>
              <a:t> </a:t>
            </a:r>
            <a:r>
              <a:rPr lang="es-PA" altLang="es-PA" sz="1200" dirty="0" err="1">
                <a:latin typeface="Avenir" panose="020B0503020203020204" pitchFamily="34" charset="0"/>
              </a:rPr>
              <a:t>the</a:t>
            </a:r>
            <a:r>
              <a:rPr lang="es-PA" altLang="es-PA" sz="1200" dirty="0">
                <a:latin typeface="Avenir" panose="020B0503020203020204" pitchFamily="34" charset="0"/>
              </a:rPr>
              <a:t> Late </a:t>
            </a:r>
            <a:r>
              <a:rPr lang="es-PA" altLang="es-PA" sz="1200" dirty="0" err="1">
                <a:latin typeface="Avenir" panose="020B0503020203020204" pitchFamily="34" charset="0"/>
              </a:rPr>
              <a:t>Ignatius</a:t>
            </a:r>
            <a:r>
              <a:rPr lang="es-PA" altLang="es-PA" sz="1200" dirty="0">
                <a:latin typeface="Avenir" panose="020B0503020203020204" pitchFamily="34" charset="0"/>
              </a:rPr>
              <a:t> Sancho, </a:t>
            </a:r>
            <a:r>
              <a:rPr lang="es-PA" altLang="es-PA" sz="1200" dirty="0" err="1">
                <a:latin typeface="Avenir" panose="020B0503020203020204" pitchFamily="34" charset="0"/>
              </a:rPr>
              <a:t>An</a:t>
            </a:r>
            <a:r>
              <a:rPr lang="es-PA" altLang="es-PA" sz="1200" dirty="0">
                <a:latin typeface="Avenir" panose="020B0503020203020204" pitchFamily="34" charset="0"/>
              </a:rPr>
              <a:t>  </a:t>
            </a:r>
            <a:r>
              <a:rPr lang="es-PA" altLang="es-PA" sz="1200" dirty="0" err="1">
                <a:latin typeface="Avenir" panose="020B0503020203020204" pitchFamily="34" charset="0"/>
              </a:rPr>
              <a:t>African</a:t>
            </a:r>
            <a:r>
              <a:rPr lang="es-PA" altLang="es-PA" sz="1200" dirty="0">
                <a:latin typeface="Avenir" panose="020B0503020203020204" pitchFamily="34" charset="0"/>
              </a:rPr>
              <a:t>. In </a:t>
            </a:r>
            <a:r>
              <a:rPr lang="es-PA" altLang="es-PA" sz="1200" dirty="0" err="1">
                <a:latin typeface="Avenir" panose="020B0503020203020204" pitchFamily="34" charset="0"/>
              </a:rPr>
              <a:t>Two</a:t>
            </a:r>
            <a:r>
              <a:rPr lang="es-PA" altLang="es-PA" sz="1200" dirty="0">
                <a:latin typeface="Avenir" panose="020B0503020203020204" pitchFamily="34" charset="0"/>
              </a:rPr>
              <a:t> </a:t>
            </a:r>
            <a:r>
              <a:rPr lang="es-PA" altLang="es-PA" sz="1200" dirty="0" err="1">
                <a:latin typeface="Avenir" panose="020B0503020203020204" pitchFamily="34" charset="0"/>
              </a:rPr>
              <a:t>Volumes</a:t>
            </a:r>
            <a:r>
              <a:rPr lang="es-PA" altLang="es-PA" sz="1200" dirty="0">
                <a:latin typeface="Avenir" panose="020B0503020203020204" pitchFamily="34" charset="0"/>
              </a:rPr>
              <a:t>. </a:t>
            </a:r>
            <a:r>
              <a:rPr lang="es-PA" altLang="es-PA" sz="1200" dirty="0" err="1">
                <a:latin typeface="Avenir" panose="020B0503020203020204" pitchFamily="34" charset="0"/>
              </a:rPr>
              <a:t>To</a:t>
            </a:r>
            <a:r>
              <a:rPr lang="es-PA" altLang="es-PA" sz="1200" dirty="0">
                <a:latin typeface="Avenir" panose="020B0503020203020204" pitchFamily="34" charset="0"/>
              </a:rPr>
              <a:t> </a:t>
            </a:r>
            <a:r>
              <a:rPr lang="es-PA" altLang="es-PA" sz="1200" dirty="0" err="1">
                <a:latin typeface="Avenir" panose="020B0503020203020204" pitchFamily="34" charset="0"/>
              </a:rPr>
              <a:t>Which</a:t>
            </a:r>
            <a:r>
              <a:rPr lang="es-PA" altLang="es-PA" sz="1200" dirty="0">
                <a:latin typeface="Avenir" panose="020B0503020203020204" pitchFamily="34" charset="0"/>
              </a:rPr>
              <a:t> Are </a:t>
            </a:r>
            <a:r>
              <a:rPr lang="es-PA" altLang="es-PA" sz="1200" dirty="0" err="1">
                <a:latin typeface="Avenir" panose="020B0503020203020204" pitchFamily="34" charset="0"/>
              </a:rPr>
              <a:t>Prefixed</a:t>
            </a:r>
            <a:r>
              <a:rPr lang="es-PA" altLang="es-PA" sz="1200" dirty="0">
                <a:latin typeface="Avenir" panose="020B0503020203020204" pitchFamily="34" charset="0"/>
              </a:rPr>
              <a:t>, </a:t>
            </a:r>
            <a:r>
              <a:rPr lang="es-PA" altLang="es-PA" sz="1200" dirty="0" err="1">
                <a:latin typeface="Avenir" panose="020B0503020203020204" pitchFamily="34" charset="0"/>
              </a:rPr>
              <a:t>Memoirs</a:t>
            </a:r>
            <a:r>
              <a:rPr lang="es-PA" altLang="es-PA" sz="1200" dirty="0">
                <a:latin typeface="Avenir" panose="020B0503020203020204" pitchFamily="34" charset="0"/>
              </a:rPr>
              <a:t> </a:t>
            </a:r>
            <a:r>
              <a:rPr lang="es-PA" altLang="es-PA" sz="1200" dirty="0" err="1">
                <a:latin typeface="Avenir" panose="020B0503020203020204" pitchFamily="34" charset="0"/>
              </a:rPr>
              <a:t>of</a:t>
            </a:r>
            <a:r>
              <a:rPr lang="es-PA" altLang="es-PA" sz="1200" dirty="0">
                <a:latin typeface="Avenir" panose="020B0503020203020204" pitchFamily="34" charset="0"/>
              </a:rPr>
              <a:t> </a:t>
            </a:r>
            <a:r>
              <a:rPr lang="es-PA" altLang="es-PA" sz="1200" dirty="0" err="1">
                <a:latin typeface="Avenir" panose="020B0503020203020204" pitchFamily="34" charset="0"/>
              </a:rPr>
              <a:t>His</a:t>
            </a:r>
            <a:r>
              <a:rPr lang="es-PA" altLang="es-PA" sz="1200" dirty="0">
                <a:latin typeface="Avenir" panose="020B0503020203020204" pitchFamily="34" charset="0"/>
              </a:rPr>
              <a:t> </a:t>
            </a:r>
            <a:r>
              <a:rPr lang="es-PA" altLang="es-PA" sz="1200" dirty="0" err="1">
                <a:latin typeface="Avenir" panose="020B0503020203020204" pitchFamily="34" charset="0"/>
              </a:rPr>
              <a:t>Life</a:t>
            </a:r>
            <a:r>
              <a:rPr lang="es-PA" altLang="es-PA" sz="1200" dirty="0">
                <a:latin typeface="Avenir" panose="020B0503020203020204" pitchFamily="34" charset="0"/>
              </a:rPr>
              <a:t>. Vol. I. London: </a:t>
            </a:r>
            <a:r>
              <a:rPr lang="es-PA" altLang="es-PA" sz="1200" dirty="0" err="1">
                <a:latin typeface="Avenir" panose="020B0503020203020204" pitchFamily="34" charset="0"/>
              </a:rPr>
              <a:t>Printed</a:t>
            </a:r>
            <a:r>
              <a:rPr lang="es-PA" altLang="es-PA" sz="1200" dirty="0">
                <a:latin typeface="Avenir" panose="020B0503020203020204" pitchFamily="34" charset="0"/>
              </a:rPr>
              <a:t> </a:t>
            </a:r>
            <a:r>
              <a:rPr lang="es-PA" altLang="es-PA" sz="1200" dirty="0" err="1">
                <a:latin typeface="Avenir" panose="020B0503020203020204" pitchFamily="34" charset="0"/>
              </a:rPr>
              <a:t>by</a:t>
            </a:r>
            <a:r>
              <a:rPr lang="es-PA" altLang="es-PA" sz="1200" dirty="0">
                <a:latin typeface="Avenir" panose="020B0503020203020204" pitchFamily="34" charset="0"/>
              </a:rPr>
              <a:t> J. Nichols, 1782.  </a:t>
            </a:r>
            <a:r>
              <a:rPr lang="es-PA" altLang="es-PA" sz="1200" i="1" dirty="0" err="1">
                <a:latin typeface="Avenir" panose="020B0503020203020204" pitchFamily="34" charset="0"/>
              </a:rPr>
              <a:t>Documenting</a:t>
            </a:r>
            <a:r>
              <a:rPr lang="es-PA" altLang="es-PA" sz="1200" i="1" dirty="0">
                <a:latin typeface="Avenir" panose="020B0503020203020204" pitchFamily="34" charset="0"/>
              </a:rPr>
              <a:t> </a:t>
            </a:r>
            <a:r>
              <a:rPr lang="es-PA" altLang="es-PA" sz="1200" i="1" dirty="0" err="1">
                <a:latin typeface="Avenir" panose="020B0503020203020204" pitchFamily="34" charset="0"/>
              </a:rPr>
              <a:t>the</a:t>
            </a:r>
            <a:r>
              <a:rPr lang="es-PA" altLang="es-PA" sz="1200" i="1" dirty="0">
                <a:latin typeface="Avenir" panose="020B0503020203020204" pitchFamily="34" charset="0"/>
              </a:rPr>
              <a:t> American South</a:t>
            </a:r>
            <a:r>
              <a:rPr lang="es-PA" altLang="es-PA" sz="1200" dirty="0">
                <a:latin typeface="Avenir" panose="020B0503020203020204" pitchFamily="34" charset="0"/>
              </a:rPr>
              <a:t>. </a:t>
            </a:r>
            <a:r>
              <a:rPr lang="es-PA" altLang="es-PA" sz="1200" dirty="0" err="1">
                <a:latin typeface="Avenir" panose="020B0503020203020204" pitchFamily="34" charset="0"/>
              </a:rPr>
              <a:t>University</a:t>
            </a:r>
            <a:r>
              <a:rPr lang="es-PA" altLang="es-PA" sz="1200" dirty="0">
                <a:latin typeface="Avenir" panose="020B0503020203020204" pitchFamily="34" charset="0"/>
              </a:rPr>
              <a:t> Library, </a:t>
            </a:r>
            <a:r>
              <a:rPr lang="es-PA" altLang="es-PA" sz="1200" dirty="0" err="1">
                <a:latin typeface="Avenir" panose="020B0503020203020204" pitchFamily="34" charset="0"/>
              </a:rPr>
              <a:t>The</a:t>
            </a:r>
            <a:r>
              <a:rPr lang="es-PA" altLang="es-PA" sz="1200" dirty="0">
                <a:latin typeface="Avenir" panose="020B0503020203020204" pitchFamily="34" charset="0"/>
              </a:rPr>
              <a:t> </a:t>
            </a:r>
            <a:r>
              <a:rPr lang="es-PA" altLang="es-PA" sz="1200" dirty="0" err="1">
                <a:latin typeface="Avenir" panose="020B0503020203020204" pitchFamily="34" charset="0"/>
              </a:rPr>
              <a:t>University</a:t>
            </a:r>
            <a:r>
              <a:rPr lang="es-PA" altLang="es-PA" sz="1200" dirty="0">
                <a:latin typeface="Avenir" panose="020B0503020203020204" pitchFamily="34" charset="0"/>
              </a:rPr>
              <a:t> </a:t>
            </a:r>
            <a:r>
              <a:rPr lang="es-PA" altLang="es-PA" sz="1200" dirty="0" err="1">
                <a:latin typeface="Avenir" panose="020B0503020203020204" pitchFamily="34" charset="0"/>
              </a:rPr>
              <a:t>of</a:t>
            </a:r>
            <a:r>
              <a:rPr lang="es-PA" altLang="es-PA" sz="1200" dirty="0">
                <a:latin typeface="Avenir" panose="020B0503020203020204" pitchFamily="34" charset="0"/>
              </a:rPr>
              <a:t> North Carolina at Chapel Hill. 16 de marzo  de 2009.</a:t>
            </a:r>
          </a:p>
          <a:p>
            <a:pPr eaLnBrk="1" hangingPunct="1">
              <a:spcBef>
                <a:spcPct val="0"/>
              </a:spcBef>
            </a:pPr>
            <a:r>
              <a:rPr lang="es-PA" altLang="es-PA" sz="1200" u="sng" dirty="0">
                <a:solidFill>
                  <a:srgbClr val="009A9A"/>
                </a:solidFill>
                <a:latin typeface="Avenir" panose="020B0503020203020204" pitchFamily="34" charset="0"/>
                <a:hlinkClick r:id="rId5"/>
              </a:rPr>
              <a:t>http://docsouth.unc.edu/neh/sancho1/frontis.html</a:t>
            </a:r>
            <a:endParaRPr lang="es-PA" altLang="es-PA" sz="1200" dirty="0">
              <a:latin typeface="Avenir" panose="020B0503020203020204" pitchFamily="34" charset="0"/>
            </a:endParaRPr>
          </a:p>
          <a:p>
            <a:pPr eaLnBrk="1" hangingPunct="1">
              <a:spcBef>
                <a:spcPts val="50"/>
              </a:spcBef>
            </a:pPr>
            <a:endParaRPr lang="es-PA" altLang="es-PA" sz="1200" dirty="0">
              <a:latin typeface="Avenir" panose="020B0503020203020204" pitchFamily="34" charset="0"/>
              <a:cs typeface="Times New Roman" panose="02020603050405020304" pitchFamily="18" charset="0"/>
            </a:endParaRPr>
          </a:p>
          <a:p>
            <a:pPr eaLnBrk="1" hangingPunct="1">
              <a:spcBef>
                <a:spcPct val="0"/>
              </a:spcBef>
              <a:buFontTx/>
              <a:buAutoNum type="arabicParenBoth" startAt="29"/>
            </a:pPr>
            <a:r>
              <a:rPr lang="es-PA" altLang="es-PA" sz="1200" i="1" dirty="0" err="1">
                <a:latin typeface="Avenir" panose="020B0503020203020204" pitchFamily="34" charset="0"/>
              </a:rPr>
              <a:t>Abolition</a:t>
            </a:r>
            <a:r>
              <a:rPr lang="es-PA" altLang="es-PA" sz="1200" i="1" dirty="0">
                <a:latin typeface="Avenir" panose="020B0503020203020204" pitchFamily="34" charset="0"/>
              </a:rPr>
              <a:t> de </a:t>
            </a:r>
            <a:r>
              <a:rPr lang="es-PA" altLang="es-PA" sz="1200" i="1" dirty="0" err="1">
                <a:latin typeface="Avenir" panose="020B0503020203020204" pitchFamily="34" charset="0"/>
              </a:rPr>
              <a:t>l’esclavage</a:t>
            </a:r>
            <a:r>
              <a:rPr lang="es-PA" altLang="es-PA" sz="1200" i="1" dirty="0">
                <a:latin typeface="Avenir" panose="020B0503020203020204" pitchFamily="34" charset="0"/>
              </a:rPr>
              <a:t> le 27 </a:t>
            </a:r>
            <a:r>
              <a:rPr lang="es-PA" altLang="es-PA" sz="1200" i="1" dirty="0" err="1">
                <a:latin typeface="Avenir" panose="020B0503020203020204" pitchFamily="34" charset="0"/>
              </a:rPr>
              <a:t>avril</a:t>
            </a:r>
            <a:r>
              <a:rPr lang="es-PA" altLang="es-PA" sz="1200" i="1" dirty="0">
                <a:latin typeface="Avenir" panose="020B0503020203020204" pitchFamily="34" charset="0"/>
              </a:rPr>
              <a:t> 1848</a:t>
            </a:r>
            <a:r>
              <a:rPr lang="es-PA" altLang="es-PA" sz="1200" dirty="0">
                <a:latin typeface="Avenir" panose="020B0503020203020204" pitchFamily="34" charset="0"/>
              </a:rPr>
              <a:t>, </a:t>
            </a:r>
            <a:r>
              <a:rPr lang="es-PA" altLang="es-PA" sz="1200" dirty="0" err="1">
                <a:latin typeface="Avenir" panose="020B0503020203020204" pitchFamily="34" charset="0"/>
              </a:rPr>
              <a:t>peinture</a:t>
            </a:r>
            <a:r>
              <a:rPr lang="es-PA" altLang="es-PA" sz="1200" dirty="0">
                <a:latin typeface="Avenir" panose="020B0503020203020204" pitchFamily="34" charset="0"/>
              </a:rPr>
              <a:t> par </a:t>
            </a:r>
            <a:r>
              <a:rPr lang="es-PA" altLang="es-PA" sz="1200" dirty="0" err="1">
                <a:latin typeface="Avenir" panose="020B0503020203020204" pitchFamily="34" charset="0"/>
              </a:rPr>
              <a:t>Fraçois</a:t>
            </a:r>
            <a:r>
              <a:rPr lang="es-PA" altLang="es-PA" sz="1200" dirty="0">
                <a:latin typeface="Avenir" panose="020B0503020203020204" pitchFamily="34" charset="0"/>
              </a:rPr>
              <a:t>-Auguste </a:t>
            </a:r>
            <a:r>
              <a:rPr lang="es-PA" altLang="es-PA" sz="1200" dirty="0" err="1">
                <a:latin typeface="Avenir" panose="020B0503020203020204" pitchFamily="34" charset="0"/>
              </a:rPr>
              <a:t>Biard</a:t>
            </a:r>
            <a:r>
              <a:rPr lang="es-PA" altLang="es-PA" sz="1200" dirty="0">
                <a:latin typeface="Avenir" panose="020B0503020203020204" pitchFamily="34" charset="0"/>
              </a:rPr>
              <a:t>. En: Meyer, </a:t>
            </a:r>
            <a:r>
              <a:rPr lang="es-PA" altLang="es-PA" sz="1200" dirty="0" err="1">
                <a:latin typeface="Avenir" panose="020B0503020203020204" pitchFamily="34" charset="0"/>
              </a:rPr>
              <a:t>Op</a:t>
            </a:r>
            <a:r>
              <a:rPr lang="es-PA" altLang="es-PA" sz="1200" dirty="0">
                <a:latin typeface="Avenir" panose="020B0503020203020204" pitchFamily="34" charset="0"/>
              </a:rPr>
              <a:t>. cit., p.126.</a:t>
            </a:r>
          </a:p>
          <a:p>
            <a:pPr eaLnBrk="1" hangingPunct="1">
              <a:spcBef>
                <a:spcPts val="288"/>
              </a:spcBef>
              <a:buFontTx/>
              <a:buAutoNum type="arabicParenBoth" startAt="29"/>
            </a:pPr>
            <a:r>
              <a:rPr lang="es-PA" altLang="es-PA" sz="1200" dirty="0" err="1">
                <a:latin typeface="Avenir" panose="020B0503020203020204" pitchFamily="34" charset="0"/>
              </a:rPr>
              <a:t>Phillis</a:t>
            </a:r>
            <a:r>
              <a:rPr lang="es-PA" altLang="es-PA" sz="1200" dirty="0">
                <a:latin typeface="Avenir" panose="020B0503020203020204" pitchFamily="34" charset="0"/>
              </a:rPr>
              <a:t> Wheatley Negro </a:t>
            </a:r>
            <a:r>
              <a:rPr lang="es-PA" altLang="es-PA" sz="1200" dirty="0" err="1">
                <a:latin typeface="Avenir" panose="020B0503020203020204" pitchFamily="34" charset="0"/>
              </a:rPr>
              <a:t>Servant</a:t>
            </a:r>
            <a:r>
              <a:rPr lang="es-PA" altLang="es-PA" sz="1200" dirty="0">
                <a:latin typeface="Avenir" panose="020B0503020203020204" pitchFamily="34" charset="0"/>
              </a:rPr>
              <a:t> </a:t>
            </a:r>
            <a:r>
              <a:rPr lang="es-PA" altLang="es-PA" sz="1200" dirty="0" err="1">
                <a:latin typeface="Avenir" panose="020B0503020203020204" pitchFamily="34" charset="0"/>
              </a:rPr>
              <a:t>to</a:t>
            </a:r>
            <a:r>
              <a:rPr lang="es-PA" altLang="es-PA" sz="1200" dirty="0">
                <a:latin typeface="Avenir" panose="020B0503020203020204" pitchFamily="34" charset="0"/>
              </a:rPr>
              <a:t> Mr. John Wheatley </a:t>
            </a:r>
            <a:r>
              <a:rPr lang="es-PA" altLang="es-PA" sz="1200" dirty="0" err="1">
                <a:latin typeface="Avenir" panose="020B0503020203020204" pitchFamily="34" charset="0"/>
              </a:rPr>
              <a:t>of</a:t>
            </a:r>
            <a:r>
              <a:rPr lang="es-PA" altLang="es-PA" sz="1200" dirty="0">
                <a:latin typeface="Avenir" panose="020B0503020203020204" pitchFamily="34" charset="0"/>
              </a:rPr>
              <a:t> Boston (</a:t>
            </a:r>
            <a:r>
              <a:rPr lang="es-PA" altLang="es-PA" sz="1200" dirty="0" err="1">
                <a:latin typeface="Avenir" panose="020B0503020203020204" pitchFamily="34" charset="0"/>
              </a:rPr>
              <a:t>frontispiece</a:t>
            </a:r>
            <a:r>
              <a:rPr lang="es-PA" altLang="es-PA" sz="1200" dirty="0">
                <a:latin typeface="Avenir" panose="020B0503020203020204" pitchFamily="34" charset="0"/>
              </a:rPr>
              <a:t> </a:t>
            </a:r>
            <a:r>
              <a:rPr lang="es-PA" altLang="es-PA" sz="1200" dirty="0" err="1">
                <a:latin typeface="Avenir" panose="020B0503020203020204" pitchFamily="34" charset="0"/>
              </a:rPr>
              <a:t>image</a:t>
            </a:r>
            <a:r>
              <a:rPr lang="es-PA" altLang="es-PA" sz="1200" dirty="0">
                <a:latin typeface="Avenir" panose="020B0503020203020204" pitchFamily="34" charset="0"/>
              </a:rPr>
              <a:t>). </a:t>
            </a:r>
            <a:r>
              <a:rPr lang="es-PA" altLang="es-PA" sz="1200" dirty="0" err="1">
                <a:latin typeface="Avenir" panose="020B0503020203020204" pitchFamily="34" charset="0"/>
              </a:rPr>
              <a:t>Phillis</a:t>
            </a:r>
            <a:r>
              <a:rPr lang="es-PA" altLang="es-PA" sz="1200" dirty="0">
                <a:latin typeface="Avenir" panose="020B0503020203020204" pitchFamily="34" charset="0"/>
              </a:rPr>
              <a:t> Wheatley 1753-1784  and </a:t>
            </a:r>
            <a:r>
              <a:rPr lang="es-PA" altLang="es-PA" sz="1200" dirty="0" err="1">
                <a:latin typeface="Avenir" panose="020B0503020203020204" pitchFamily="34" charset="0"/>
              </a:rPr>
              <a:t>Margaretta</a:t>
            </a:r>
            <a:r>
              <a:rPr lang="es-PA" altLang="es-PA" sz="1200" dirty="0">
                <a:latin typeface="Avenir" panose="020B0503020203020204" pitchFamily="34" charset="0"/>
              </a:rPr>
              <a:t> Matilda Odell. En: </a:t>
            </a:r>
            <a:r>
              <a:rPr lang="es-PA" altLang="es-PA" sz="1200" dirty="0" err="1">
                <a:latin typeface="Avenir" panose="020B0503020203020204" pitchFamily="34" charset="0"/>
              </a:rPr>
              <a:t>Poems</a:t>
            </a:r>
            <a:r>
              <a:rPr lang="es-PA" altLang="es-PA" sz="1200" dirty="0">
                <a:latin typeface="Avenir" panose="020B0503020203020204" pitchFamily="34" charset="0"/>
              </a:rPr>
              <a:t> </a:t>
            </a:r>
            <a:r>
              <a:rPr lang="es-PA" altLang="es-PA" sz="1200" dirty="0" err="1">
                <a:latin typeface="Avenir" panose="020B0503020203020204" pitchFamily="34" charset="0"/>
              </a:rPr>
              <a:t>of</a:t>
            </a:r>
            <a:r>
              <a:rPr lang="es-PA" altLang="es-PA" sz="1200" dirty="0">
                <a:latin typeface="Avenir" panose="020B0503020203020204" pitchFamily="34" charset="0"/>
              </a:rPr>
              <a:t> </a:t>
            </a:r>
            <a:r>
              <a:rPr lang="es-PA" altLang="es-PA" sz="1200" dirty="0" err="1">
                <a:latin typeface="Avenir" panose="020B0503020203020204" pitchFamily="34" charset="0"/>
              </a:rPr>
              <a:t>Phillis</a:t>
            </a:r>
            <a:r>
              <a:rPr lang="es-PA" altLang="es-PA" sz="1200" dirty="0">
                <a:latin typeface="Avenir" panose="020B0503020203020204" pitchFamily="34" charset="0"/>
              </a:rPr>
              <a:t> Wheatley, a Native </a:t>
            </a:r>
            <a:r>
              <a:rPr lang="es-PA" altLang="es-PA" sz="1200" dirty="0" err="1">
                <a:latin typeface="Avenir" panose="020B0503020203020204" pitchFamily="34" charset="0"/>
              </a:rPr>
              <a:t>African</a:t>
            </a:r>
            <a:r>
              <a:rPr lang="es-PA" altLang="es-PA" sz="1200" dirty="0">
                <a:latin typeface="Avenir" panose="020B0503020203020204" pitchFamily="34" charset="0"/>
              </a:rPr>
              <a:t> and a Slave. </a:t>
            </a:r>
            <a:r>
              <a:rPr lang="es-PA" altLang="es-PA" sz="1200" dirty="0" err="1">
                <a:latin typeface="Avenir" panose="020B0503020203020204" pitchFamily="34" charset="0"/>
              </a:rPr>
              <a:t>Dedicated</a:t>
            </a:r>
            <a:r>
              <a:rPr lang="es-PA" altLang="es-PA" sz="1200" dirty="0">
                <a:latin typeface="Avenir" panose="020B0503020203020204" pitchFamily="34" charset="0"/>
              </a:rPr>
              <a:t> </a:t>
            </a:r>
            <a:r>
              <a:rPr lang="es-PA" altLang="es-PA" sz="1200" dirty="0" err="1">
                <a:latin typeface="Avenir" panose="020B0503020203020204" pitchFamily="34" charset="0"/>
              </a:rPr>
              <a:t>to</a:t>
            </a:r>
            <a:r>
              <a:rPr lang="es-PA" altLang="es-PA" sz="1200" dirty="0">
                <a:latin typeface="Avenir" panose="020B0503020203020204" pitchFamily="34" charset="0"/>
              </a:rPr>
              <a:t> </a:t>
            </a:r>
            <a:r>
              <a:rPr lang="es-PA" altLang="es-PA" sz="1200" dirty="0" err="1">
                <a:latin typeface="Avenir" panose="020B0503020203020204" pitchFamily="34" charset="0"/>
              </a:rPr>
              <a:t>the</a:t>
            </a:r>
            <a:r>
              <a:rPr lang="es-PA" altLang="es-PA" sz="1200" dirty="0">
                <a:latin typeface="Avenir" panose="020B0503020203020204" pitchFamily="34" charset="0"/>
              </a:rPr>
              <a:t>  Friends </a:t>
            </a:r>
            <a:r>
              <a:rPr lang="es-PA" altLang="es-PA" sz="1200" dirty="0" err="1">
                <a:latin typeface="Avenir" panose="020B0503020203020204" pitchFamily="34" charset="0"/>
              </a:rPr>
              <a:t>of</a:t>
            </a:r>
            <a:r>
              <a:rPr lang="es-PA" altLang="es-PA" sz="1200" dirty="0">
                <a:latin typeface="Avenir" panose="020B0503020203020204" pitchFamily="34" charset="0"/>
              </a:rPr>
              <a:t> </a:t>
            </a:r>
            <a:r>
              <a:rPr lang="es-PA" altLang="es-PA" sz="1200" dirty="0" err="1">
                <a:latin typeface="Avenir" panose="020B0503020203020204" pitchFamily="34" charset="0"/>
              </a:rPr>
              <a:t>the</a:t>
            </a:r>
            <a:r>
              <a:rPr lang="es-PA" altLang="es-PA" sz="1200" dirty="0">
                <a:latin typeface="Avenir" panose="020B0503020203020204" pitchFamily="34" charset="0"/>
              </a:rPr>
              <a:t> </a:t>
            </a:r>
            <a:r>
              <a:rPr lang="es-PA" altLang="es-PA" sz="1200" dirty="0" err="1">
                <a:latin typeface="Avenir" panose="020B0503020203020204" pitchFamily="34" charset="0"/>
              </a:rPr>
              <a:t>Africans</a:t>
            </a:r>
            <a:r>
              <a:rPr lang="es-PA" altLang="es-PA" sz="1200" dirty="0">
                <a:latin typeface="Avenir" panose="020B0503020203020204" pitchFamily="34" charset="0"/>
              </a:rPr>
              <a:t>. Boston: </a:t>
            </a:r>
            <a:r>
              <a:rPr lang="es-PA" altLang="es-PA" sz="1200" dirty="0" err="1">
                <a:latin typeface="Avenir" panose="020B0503020203020204" pitchFamily="34" charset="0"/>
              </a:rPr>
              <a:t>Published</a:t>
            </a:r>
            <a:r>
              <a:rPr lang="es-PA" altLang="es-PA" sz="1200" dirty="0">
                <a:latin typeface="Avenir" panose="020B0503020203020204" pitchFamily="34" charset="0"/>
              </a:rPr>
              <a:t> </a:t>
            </a:r>
            <a:r>
              <a:rPr lang="es-PA" altLang="es-PA" sz="1200" dirty="0" err="1">
                <a:latin typeface="Avenir" panose="020B0503020203020204" pitchFamily="34" charset="0"/>
              </a:rPr>
              <a:t>by</a:t>
            </a:r>
            <a:r>
              <a:rPr lang="es-PA" altLang="es-PA" sz="1200" dirty="0">
                <a:latin typeface="Avenir" panose="020B0503020203020204" pitchFamily="34" charset="0"/>
              </a:rPr>
              <a:t> Geo. W. Light, 1834. </a:t>
            </a:r>
            <a:r>
              <a:rPr lang="es-PA" altLang="es-PA" sz="1200" i="1" dirty="0" err="1">
                <a:latin typeface="Avenir" panose="020B0503020203020204" pitchFamily="34" charset="0"/>
              </a:rPr>
              <a:t>Documenting</a:t>
            </a:r>
            <a:r>
              <a:rPr lang="es-PA" altLang="es-PA" sz="1200" i="1" dirty="0">
                <a:latin typeface="Avenir" panose="020B0503020203020204" pitchFamily="34" charset="0"/>
              </a:rPr>
              <a:t> </a:t>
            </a:r>
            <a:r>
              <a:rPr lang="es-PA" altLang="es-PA" sz="1200" i="1" dirty="0" err="1">
                <a:latin typeface="Avenir" panose="020B0503020203020204" pitchFamily="34" charset="0"/>
              </a:rPr>
              <a:t>the</a:t>
            </a:r>
            <a:r>
              <a:rPr lang="es-PA" altLang="es-PA" sz="1200" i="1" dirty="0">
                <a:latin typeface="Avenir" panose="020B0503020203020204" pitchFamily="34" charset="0"/>
              </a:rPr>
              <a:t> American South</a:t>
            </a:r>
            <a:r>
              <a:rPr lang="es-PA" altLang="es-PA" sz="1200" dirty="0">
                <a:latin typeface="Avenir" panose="020B0503020203020204" pitchFamily="34" charset="0"/>
              </a:rPr>
              <a:t>. </a:t>
            </a:r>
            <a:r>
              <a:rPr lang="es-PA" altLang="es-PA" sz="1200" dirty="0" err="1">
                <a:latin typeface="Avenir" panose="020B0503020203020204" pitchFamily="34" charset="0"/>
              </a:rPr>
              <a:t>University</a:t>
            </a:r>
            <a:r>
              <a:rPr lang="es-PA" altLang="es-PA" sz="1200" dirty="0">
                <a:latin typeface="Avenir" panose="020B0503020203020204" pitchFamily="34" charset="0"/>
              </a:rPr>
              <a:t>  Library, </a:t>
            </a:r>
            <a:r>
              <a:rPr lang="es-PA" altLang="es-PA" sz="1200" dirty="0" err="1">
                <a:latin typeface="Avenir" panose="020B0503020203020204" pitchFamily="34" charset="0"/>
              </a:rPr>
              <a:t>The</a:t>
            </a:r>
            <a:r>
              <a:rPr lang="es-PA" altLang="es-PA" sz="1200" dirty="0">
                <a:latin typeface="Avenir" panose="020B0503020203020204" pitchFamily="34" charset="0"/>
              </a:rPr>
              <a:t> </a:t>
            </a:r>
            <a:r>
              <a:rPr lang="es-PA" altLang="es-PA" sz="1200" dirty="0" err="1">
                <a:latin typeface="Avenir" panose="020B0503020203020204" pitchFamily="34" charset="0"/>
              </a:rPr>
              <a:t>University</a:t>
            </a:r>
            <a:r>
              <a:rPr lang="es-PA" altLang="es-PA" sz="1200" dirty="0">
                <a:latin typeface="Avenir" panose="020B0503020203020204" pitchFamily="34" charset="0"/>
              </a:rPr>
              <a:t> </a:t>
            </a:r>
            <a:r>
              <a:rPr lang="es-PA" altLang="es-PA" sz="1200" dirty="0" err="1">
                <a:latin typeface="Avenir" panose="020B0503020203020204" pitchFamily="34" charset="0"/>
              </a:rPr>
              <a:t>of</a:t>
            </a:r>
            <a:r>
              <a:rPr lang="es-PA" altLang="es-PA" sz="1200" dirty="0">
                <a:latin typeface="Avenir" panose="020B0503020203020204" pitchFamily="34" charset="0"/>
              </a:rPr>
              <a:t> North Carolina at Chapel Hill. 16 de marzo de 2009.</a:t>
            </a:r>
          </a:p>
          <a:p>
            <a:pPr eaLnBrk="1" hangingPunct="1">
              <a:spcBef>
                <a:spcPct val="0"/>
              </a:spcBef>
            </a:pPr>
            <a:r>
              <a:rPr lang="es-PA" altLang="es-PA" sz="1200" u="sng" dirty="0">
                <a:solidFill>
                  <a:srgbClr val="009A9A"/>
                </a:solidFill>
                <a:latin typeface="Avenir" panose="020B0503020203020204" pitchFamily="34" charset="0"/>
                <a:hlinkClick r:id="rId6"/>
              </a:rPr>
              <a:t>http://docsouth.unc.edu/neh/wheatley/frontis.html</a:t>
            </a:r>
            <a:endParaRPr lang="es-PA" altLang="es-PA" sz="1200" dirty="0">
              <a:latin typeface="Avenir" panose="020B0503020203020204" pitchFamily="34" charset="0"/>
            </a:endParaRPr>
          </a:p>
        </p:txBody>
      </p:sp>
    </p:spTree>
    <p:extLst>
      <p:ext uri="{BB962C8B-B14F-4D97-AF65-F5344CB8AC3E}">
        <p14:creationId xmlns:p14="http://schemas.microsoft.com/office/powerpoint/2010/main" val="694498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3FF2021-D107-4708-BA9D-2D377EB9EC14}"/>
              </a:ext>
            </a:extLst>
          </p:cNvPr>
          <p:cNvSpPr txBox="1">
            <a:spLocks/>
          </p:cNvSpPr>
          <p:nvPr/>
        </p:nvSpPr>
        <p:spPr>
          <a:xfrm>
            <a:off x="0" y="294913"/>
            <a:ext cx="7749309" cy="905813"/>
          </a:xfrm>
          <a:prstGeom prst="rect">
            <a:avLst/>
          </a:prstGeom>
        </p:spPr>
        <p:txBody>
          <a:bodyPr tIns="21336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A" altLang="es-PA" b="1" dirty="0">
                <a:solidFill>
                  <a:schemeClr val="accent1">
                    <a:lumMod val="50000"/>
                  </a:schemeClr>
                </a:solidFill>
                <a:latin typeface="Avenir" panose="020B0503020203020204" pitchFamily="34" charset="0"/>
                <a:cs typeface="Arial" panose="020B0604020202020204" pitchFamily="34" charset="0"/>
              </a:rPr>
              <a:t>Referencias</a:t>
            </a:r>
          </a:p>
        </p:txBody>
      </p:sp>
      <p:sp>
        <p:nvSpPr>
          <p:cNvPr id="3" name="object 3">
            <a:extLst>
              <a:ext uri="{FF2B5EF4-FFF2-40B4-BE49-F238E27FC236}">
                <a16:creationId xmlns:a16="http://schemas.microsoft.com/office/drawing/2014/main" id="{CAC3177E-811F-41CD-8FE5-0B0B205A3B75}"/>
              </a:ext>
            </a:extLst>
          </p:cNvPr>
          <p:cNvSpPr txBox="1">
            <a:spLocks noChangeArrowheads="1"/>
          </p:cNvSpPr>
          <p:nvPr/>
        </p:nvSpPr>
        <p:spPr bwMode="auto">
          <a:xfrm>
            <a:off x="556635" y="1918855"/>
            <a:ext cx="10379219" cy="426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5600" indent="-342900">
              <a:spcBef>
                <a:spcPct val="20000"/>
              </a:spcBef>
              <a:tabLst>
                <a:tab pos="325438" algn="l"/>
              </a:tabLst>
              <a:defRPr>
                <a:solidFill>
                  <a:schemeClr val="tx1"/>
                </a:solidFill>
                <a:latin typeface="Calibri" panose="020F0502020204030204" pitchFamily="34" charset="0"/>
              </a:defRPr>
            </a:lvl1pPr>
            <a:lvl2pPr marL="742950" indent="-285750">
              <a:spcBef>
                <a:spcPct val="20000"/>
              </a:spcBef>
              <a:tabLst>
                <a:tab pos="325438" algn="l"/>
              </a:tabLst>
              <a:defRPr>
                <a:solidFill>
                  <a:schemeClr val="tx1"/>
                </a:solidFill>
                <a:latin typeface="Calibri" panose="020F0502020204030204" pitchFamily="34" charset="0"/>
              </a:defRPr>
            </a:lvl2pPr>
            <a:lvl3pPr marL="1143000" indent="-228600">
              <a:spcBef>
                <a:spcPct val="20000"/>
              </a:spcBef>
              <a:tabLst>
                <a:tab pos="325438" algn="l"/>
              </a:tabLst>
              <a:defRPr>
                <a:solidFill>
                  <a:schemeClr val="tx1"/>
                </a:solidFill>
                <a:latin typeface="Calibri" panose="020F0502020204030204" pitchFamily="34" charset="0"/>
              </a:defRPr>
            </a:lvl3pPr>
            <a:lvl4pPr marL="1600200" indent="-228600">
              <a:spcBef>
                <a:spcPct val="20000"/>
              </a:spcBef>
              <a:tabLst>
                <a:tab pos="325438" algn="l"/>
              </a:tabLst>
              <a:defRPr>
                <a:solidFill>
                  <a:schemeClr val="tx1"/>
                </a:solidFill>
                <a:latin typeface="Calibri" panose="020F0502020204030204" pitchFamily="34" charset="0"/>
              </a:defRPr>
            </a:lvl4pPr>
            <a:lvl5pPr marL="2057400" indent="-228600">
              <a:spcBef>
                <a:spcPct val="20000"/>
              </a:spcBef>
              <a:tabLst>
                <a:tab pos="325438"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tabLst>
                <a:tab pos="325438"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tabLst>
                <a:tab pos="325438"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tabLst>
                <a:tab pos="325438"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tabLst>
                <a:tab pos="325438" algn="l"/>
              </a:tabLst>
              <a:defRPr>
                <a:solidFill>
                  <a:schemeClr val="tx1"/>
                </a:solidFill>
                <a:latin typeface="Calibri" panose="020F0502020204030204" pitchFamily="34" charset="0"/>
              </a:defRPr>
            </a:lvl9pPr>
          </a:lstStyle>
          <a:p>
            <a:pPr eaLnBrk="1" hangingPunct="1">
              <a:spcBef>
                <a:spcPct val="0"/>
              </a:spcBef>
              <a:buFontTx/>
              <a:buAutoNum type="arabicParenBoth" startAt="31"/>
            </a:pPr>
            <a:r>
              <a:rPr lang="es-PA" altLang="es-PA" sz="1200" dirty="0" err="1">
                <a:latin typeface="Avenir" panose="020B0503020203020204" pitchFamily="34" charset="0"/>
              </a:rPr>
              <a:t>Partout</a:t>
            </a:r>
            <a:r>
              <a:rPr lang="es-PA" altLang="es-PA" sz="1200" dirty="0">
                <a:latin typeface="Avenir" panose="020B0503020203020204" pitchFamily="34" charset="0"/>
              </a:rPr>
              <a:t>, les esclaves en </a:t>
            </a:r>
            <a:r>
              <a:rPr lang="es-PA" altLang="es-PA" sz="1200" dirty="0" err="1">
                <a:latin typeface="Avenir" panose="020B0503020203020204" pitchFamily="34" charset="0"/>
              </a:rPr>
              <a:t>fuite</a:t>
            </a:r>
            <a:r>
              <a:rPr lang="es-PA" altLang="es-PA" sz="1200" dirty="0">
                <a:latin typeface="Avenir" panose="020B0503020203020204" pitchFamily="34" charset="0"/>
              </a:rPr>
              <a:t> – les </a:t>
            </a:r>
            <a:r>
              <a:rPr lang="es-PA" altLang="es-PA" sz="1200" dirty="0" err="1">
                <a:latin typeface="Avenir" panose="020B0503020203020204" pitchFamily="34" charset="0"/>
              </a:rPr>
              <a:t>marrons</a:t>
            </a:r>
            <a:r>
              <a:rPr lang="es-PA" altLang="es-PA" sz="1200" dirty="0">
                <a:latin typeface="Avenir" panose="020B0503020203020204" pitchFamily="34" charset="0"/>
              </a:rPr>
              <a:t> – se </a:t>
            </a:r>
            <a:r>
              <a:rPr lang="es-PA" altLang="es-PA" sz="1200" dirty="0" err="1">
                <a:latin typeface="Avenir" panose="020B0503020203020204" pitchFamily="34" charset="0"/>
              </a:rPr>
              <a:t>réfugient</a:t>
            </a:r>
            <a:r>
              <a:rPr lang="es-PA" altLang="es-PA" sz="1200" dirty="0">
                <a:latin typeface="Avenir" panose="020B0503020203020204" pitchFamily="34" charset="0"/>
              </a:rPr>
              <a:t> </a:t>
            </a:r>
            <a:r>
              <a:rPr lang="es-PA" altLang="es-PA" sz="1200" dirty="0" err="1">
                <a:latin typeface="Avenir" panose="020B0503020203020204" pitchFamily="34" charset="0"/>
              </a:rPr>
              <a:t>dans</a:t>
            </a:r>
            <a:r>
              <a:rPr lang="es-PA" altLang="es-PA" sz="1200" dirty="0">
                <a:latin typeface="Avenir" panose="020B0503020203020204" pitchFamily="34" charset="0"/>
              </a:rPr>
              <a:t> les </a:t>
            </a:r>
            <a:r>
              <a:rPr lang="es-PA" altLang="es-PA" sz="1200" dirty="0" err="1">
                <a:latin typeface="Avenir" panose="020B0503020203020204" pitchFamily="34" charset="0"/>
              </a:rPr>
              <a:t>bois</a:t>
            </a:r>
            <a:r>
              <a:rPr lang="es-PA" altLang="es-PA" sz="1200" dirty="0">
                <a:latin typeface="Avenir" panose="020B0503020203020204" pitchFamily="34" charset="0"/>
              </a:rPr>
              <a:t> qui les </a:t>
            </a:r>
            <a:r>
              <a:rPr lang="es-PA" altLang="es-PA" sz="1200" dirty="0" err="1">
                <a:latin typeface="Avenir" panose="020B0503020203020204" pitchFamily="34" charset="0"/>
              </a:rPr>
              <a:t>protègent</a:t>
            </a:r>
            <a:r>
              <a:rPr lang="es-PA" altLang="es-PA" sz="1200" dirty="0">
                <a:latin typeface="Avenir" panose="020B0503020203020204" pitchFamily="34" charset="0"/>
              </a:rPr>
              <a:t> </a:t>
            </a:r>
            <a:r>
              <a:rPr lang="es-PA" altLang="es-PA" sz="1200" dirty="0" err="1">
                <a:latin typeface="Avenir" panose="020B0503020203020204" pitchFamily="34" charset="0"/>
              </a:rPr>
              <a:t>davantage</a:t>
            </a:r>
            <a:r>
              <a:rPr lang="es-PA" altLang="es-PA" sz="1200" dirty="0">
                <a:latin typeface="Avenir" panose="020B0503020203020204" pitchFamily="34" charset="0"/>
              </a:rPr>
              <a:t> et </a:t>
            </a:r>
            <a:r>
              <a:rPr lang="es-PA" altLang="es-PA" sz="1200" dirty="0" err="1">
                <a:latin typeface="Avenir" panose="020B0503020203020204" pitchFamily="34" charset="0"/>
              </a:rPr>
              <a:t>où</a:t>
            </a:r>
            <a:r>
              <a:rPr lang="es-PA" altLang="es-PA" sz="1200" dirty="0">
                <a:latin typeface="Avenir" panose="020B0503020203020204" pitchFamily="34" charset="0"/>
              </a:rPr>
              <a:t> </a:t>
            </a:r>
            <a:r>
              <a:rPr lang="es-PA" altLang="es-PA" sz="1200" dirty="0" err="1">
                <a:latin typeface="Avenir" panose="020B0503020203020204" pitchFamily="34" charset="0"/>
              </a:rPr>
              <a:t>ils</a:t>
            </a:r>
            <a:r>
              <a:rPr lang="es-PA" altLang="es-PA" sz="1200" dirty="0">
                <a:latin typeface="Avenir" panose="020B0503020203020204" pitchFamily="34" charset="0"/>
              </a:rPr>
              <a:t>  </a:t>
            </a:r>
            <a:r>
              <a:rPr lang="es-PA" altLang="es-PA" sz="1200" dirty="0" err="1">
                <a:latin typeface="Avenir" panose="020B0503020203020204" pitchFamily="34" charset="0"/>
              </a:rPr>
              <a:t>trouvent</a:t>
            </a:r>
            <a:r>
              <a:rPr lang="es-PA" altLang="es-PA" sz="1200" dirty="0">
                <a:latin typeface="Avenir" panose="020B0503020203020204" pitchFamily="34" charset="0"/>
              </a:rPr>
              <a:t> </a:t>
            </a:r>
            <a:r>
              <a:rPr lang="es-PA" altLang="es-PA" sz="1200" dirty="0" err="1">
                <a:latin typeface="Avenir" panose="020B0503020203020204" pitchFamily="34" charset="0"/>
              </a:rPr>
              <a:t>aussi</a:t>
            </a:r>
            <a:r>
              <a:rPr lang="es-PA" altLang="es-PA" sz="1200" dirty="0">
                <a:latin typeface="Avenir" panose="020B0503020203020204" pitchFamily="34" charset="0"/>
              </a:rPr>
              <a:t> </a:t>
            </a:r>
            <a:r>
              <a:rPr lang="es-PA" altLang="es-PA" sz="1200" dirty="0" err="1">
                <a:latin typeface="Avenir" panose="020B0503020203020204" pitchFamily="34" charset="0"/>
              </a:rPr>
              <a:t>quelque</a:t>
            </a:r>
            <a:r>
              <a:rPr lang="es-PA" altLang="es-PA" sz="1200" dirty="0">
                <a:latin typeface="Avenir" panose="020B0503020203020204" pitchFamily="34" charset="0"/>
              </a:rPr>
              <a:t> </a:t>
            </a:r>
            <a:r>
              <a:rPr lang="es-PA" altLang="es-PA" sz="1200" dirty="0" err="1">
                <a:latin typeface="Avenir" panose="020B0503020203020204" pitchFamily="34" charset="0"/>
              </a:rPr>
              <a:t>subsistance</a:t>
            </a:r>
            <a:r>
              <a:rPr lang="es-PA" altLang="es-PA" sz="1200" dirty="0">
                <a:latin typeface="Avenir" panose="020B0503020203020204" pitchFamily="34" charset="0"/>
              </a:rPr>
              <a:t>. En: </a:t>
            </a:r>
            <a:r>
              <a:rPr lang="es-PA" altLang="es-PA" sz="1200" dirty="0" err="1">
                <a:latin typeface="Avenir" panose="020B0503020203020204" pitchFamily="34" charset="0"/>
              </a:rPr>
              <a:t>Fauque</a:t>
            </a:r>
            <a:r>
              <a:rPr lang="es-PA" altLang="es-PA" sz="1200" dirty="0">
                <a:latin typeface="Avenir" panose="020B0503020203020204" pitchFamily="34" charset="0"/>
              </a:rPr>
              <a:t>;  Thiel. </a:t>
            </a:r>
            <a:r>
              <a:rPr lang="es-PA" altLang="es-PA" sz="1200" dirty="0" err="1">
                <a:latin typeface="Avenir" panose="020B0503020203020204" pitchFamily="34" charset="0"/>
              </a:rPr>
              <a:t>Op</a:t>
            </a:r>
            <a:r>
              <a:rPr lang="es-PA" altLang="es-PA" sz="1200" dirty="0">
                <a:latin typeface="Avenir" panose="020B0503020203020204" pitchFamily="34" charset="0"/>
              </a:rPr>
              <a:t>. cit., p.146.</a:t>
            </a:r>
          </a:p>
          <a:p>
            <a:pPr eaLnBrk="1" hangingPunct="1">
              <a:spcBef>
                <a:spcPts val="288"/>
              </a:spcBef>
              <a:buFontTx/>
              <a:buAutoNum type="arabicParenBoth" startAt="31"/>
            </a:pPr>
            <a:r>
              <a:rPr lang="es-PA" altLang="es-PA" sz="1200" dirty="0">
                <a:latin typeface="Avenir" panose="020B0503020203020204" pitchFamily="34" charset="0"/>
              </a:rPr>
              <a:t>Les avis de </a:t>
            </a:r>
            <a:r>
              <a:rPr lang="es-PA" altLang="es-PA" sz="1200" dirty="0" err="1">
                <a:latin typeface="Avenir" panose="020B0503020203020204" pitchFamily="34" charset="0"/>
              </a:rPr>
              <a:t>recherche</a:t>
            </a:r>
            <a:r>
              <a:rPr lang="es-PA" altLang="es-PA" sz="1200" dirty="0">
                <a:latin typeface="Avenir" panose="020B0503020203020204" pitchFamily="34" charset="0"/>
              </a:rPr>
              <a:t> </a:t>
            </a:r>
            <a:r>
              <a:rPr lang="es-PA" altLang="es-PA" sz="1200" dirty="0" err="1">
                <a:latin typeface="Avenir" panose="020B0503020203020204" pitchFamily="34" charset="0"/>
              </a:rPr>
              <a:t>d’esclave</a:t>
            </a:r>
            <a:r>
              <a:rPr lang="es-PA" altLang="es-PA" sz="1200" dirty="0">
                <a:latin typeface="Avenir" panose="020B0503020203020204" pitchFamily="34" charset="0"/>
              </a:rPr>
              <a:t> </a:t>
            </a:r>
            <a:r>
              <a:rPr lang="es-PA" altLang="es-PA" sz="1200" dirty="0" err="1">
                <a:latin typeface="Avenir" panose="020B0503020203020204" pitchFamily="34" charset="0"/>
              </a:rPr>
              <a:t>marron</a:t>
            </a:r>
            <a:r>
              <a:rPr lang="es-PA" altLang="es-PA" sz="1200" dirty="0">
                <a:latin typeface="Avenir" panose="020B0503020203020204" pitchFamily="34" charset="0"/>
              </a:rPr>
              <a:t> </a:t>
            </a:r>
            <a:r>
              <a:rPr lang="es-PA" altLang="es-PA" sz="1200" dirty="0" err="1">
                <a:latin typeface="Avenir" panose="020B0503020203020204" pitchFamily="34" charset="0"/>
              </a:rPr>
              <a:t>étaient</a:t>
            </a:r>
            <a:r>
              <a:rPr lang="es-PA" altLang="es-PA" sz="1200" dirty="0">
                <a:latin typeface="Avenir" panose="020B0503020203020204" pitchFamily="34" charset="0"/>
              </a:rPr>
              <a:t> </a:t>
            </a:r>
            <a:r>
              <a:rPr lang="es-PA" altLang="es-PA" sz="1200" dirty="0" err="1">
                <a:latin typeface="Avenir" panose="020B0503020203020204" pitchFamily="34" charset="0"/>
              </a:rPr>
              <a:t>précédés</a:t>
            </a:r>
            <a:r>
              <a:rPr lang="es-PA" altLang="es-PA" sz="1200" dirty="0">
                <a:latin typeface="Avenir" panose="020B0503020203020204" pitchFamily="34" charset="0"/>
              </a:rPr>
              <a:t> de ce </a:t>
            </a:r>
            <a:r>
              <a:rPr lang="es-PA" altLang="es-PA" sz="1200" dirty="0" err="1">
                <a:latin typeface="Avenir" panose="020B0503020203020204" pitchFamily="34" charset="0"/>
              </a:rPr>
              <a:t>logotype</a:t>
            </a:r>
            <a:r>
              <a:rPr lang="es-PA" altLang="es-PA" sz="1200" dirty="0">
                <a:latin typeface="Avenir" panose="020B0503020203020204" pitchFamily="34" charset="0"/>
              </a:rPr>
              <a:t>, </a:t>
            </a:r>
            <a:r>
              <a:rPr lang="es-PA" altLang="es-PA" sz="1200" dirty="0" err="1">
                <a:latin typeface="Avenir" panose="020B0503020203020204" pitchFamily="34" charset="0"/>
              </a:rPr>
              <a:t>petit</a:t>
            </a:r>
            <a:r>
              <a:rPr lang="es-PA" altLang="es-PA" sz="1200" dirty="0">
                <a:latin typeface="Avenir" panose="020B0503020203020204" pitchFamily="34" charset="0"/>
              </a:rPr>
              <a:t> </a:t>
            </a:r>
            <a:r>
              <a:rPr lang="es-PA" altLang="es-PA" sz="1200" dirty="0" err="1">
                <a:latin typeface="Avenir" panose="020B0503020203020204" pitchFamily="34" charset="0"/>
              </a:rPr>
              <a:t>dessin</a:t>
            </a:r>
            <a:r>
              <a:rPr lang="es-PA" altLang="es-PA" sz="1200" dirty="0">
                <a:latin typeface="Avenir" panose="020B0503020203020204" pitchFamily="34" charset="0"/>
              </a:rPr>
              <a:t> </a:t>
            </a:r>
            <a:r>
              <a:rPr lang="es-PA" altLang="es-PA" sz="1200" dirty="0" err="1">
                <a:latin typeface="Avenir" panose="020B0503020203020204" pitchFamily="34" charset="0"/>
              </a:rPr>
              <a:t>figurant</a:t>
            </a:r>
            <a:r>
              <a:rPr lang="es-PA" altLang="es-PA" sz="1200" dirty="0">
                <a:latin typeface="Avenir" panose="020B0503020203020204" pitchFamily="34" charset="0"/>
              </a:rPr>
              <a:t> un </a:t>
            </a:r>
            <a:r>
              <a:rPr lang="es-PA" altLang="es-PA" sz="1200" dirty="0" err="1">
                <a:latin typeface="Avenir" panose="020B0503020203020204" pitchFamily="34" charset="0"/>
              </a:rPr>
              <a:t>nègre</a:t>
            </a:r>
            <a:r>
              <a:rPr lang="es-PA" altLang="es-PA" sz="1200" dirty="0">
                <a:latin typeface="Avenir" panose="020B0503020203020204" pitchFamily="34" charset="0"/>
              </a:rPr>
              <a:t> </a:t>
            </a:r>
            <a:r>
              <a:rPr lang="es-PA" altLang="es-PA" sz="1200" dirty="0" err="1">
                <a:latin typeface="Avenir" panose="020B0503020203020204" pitchFamily="34" charset="0"/>
              </a:rPr>
              <a:t>ou</a:t>
            </a:r>
            <a:r>
              <a:rPr lang="es-PA" altLang="es-PA" sz="1200" dirty="0">
                <a:latin typeface="Avenir" panose="020B0503020203020204" pitchFamily="34" charset="0"/>
              </a:rPr>
              <a:t> une  </a:t>
            </a:r>
            <a:r>
              <a:rPr lang="es-PA" altLang="es-PA" sz="1200" dirty="0" err="1">
                <a:latin typeface="Avenir" panose="020B0503020203020204" pitchFamily="34" charset="0"/>
              </a:rPr>
              <a:t>négresse</a:t>
            </a:r>
            <a:r>
              <a:rPr lang="es-PA" altLang="es-PA" sz="1200" dirty="0">
                <a:latin typeface="Avenir" panose="020B0503020203020204" pitchFamily="34" charset="0"/>
              </a:rPr>
              <a:t> </a:t>
            </a:r>
            <a:r>
              <a:rPr lang="es-PA" altLang="es-PA" sz="1200" dirty="0" err="1">
                <a:latin typeface="Avenir" panose="020B0503020203020204" pitchFamily="34" charset="0"/>
              </a:rPr>
              <a:t>courant</a:t>
            </a:r>
            <a:r>
              <a:rPr lang="es-PA" altLang="es-PA" sz="1200" dirty="0">
                <a:latin typeface="Avenir" panose="020B0503020203020204" pitchFamily="34" charset="0"/>
              </a:rPr>
              <a:t>, un </a:t>
            </a:r>
            <a:r>
              <a:rPr lang="es-PA" altLang="es-PA" sz="1200" dirty="0" err="1">
                <a:latin typeface="Avenir" panose="020B0503020203020204" pitchFamily="34" charset="0"/>
              </a:rPr>
              <a:t>ballot</a:t>
            </a:r>
            <a:r>
              <a:rPr lang="es-PA" altLang="es-PA" sz="1200" dirty="0">
                <a:latin typeface="Avenir" panose="020B0503020203020204" pitchFamily="34" charset="0"/>
              </a:rPr>
              <a:t> sur </a:t>
            </a:r>
            <a:r>
              <a:rPr lang="es-PA" altLang="es-PA" sz="1200" dirty="0" err="1">
                <a:latin typeface="Avenir" panose="020B0503020203020204" pitchFamily="34" charset="0"/>
              </a:rPr>
              <a:t>l’épaule</a:t>
            </a:r>
            <a:r>
              <a:rPr lang="es-PA" altLang="es-PA" sz="1200" dirty="0">
                <a:latin typeface="Avenir" panose="020B0503020203020204" pitchFamily="34" charset="0"/>
              </a:rPr>
              <a:t>. En: Ibid., p.148.</a:t>
            </a:r>
          </a:p>
          <a:p>
            <a:pPr eaLnBrk="1" hangingPunct="1">
              <a:spcBef>
                <a:spcPts val="288"/>
              </a:spcBef>
              <a:buFontTx/>
              <a:buAutoNum type="arabicParenBoth" startAt="31"/>
            </a:pPr>
            <a:r>
              <a:rPr lang="es-PA" altLang="es-PA" sz="1200" dirty="0">
                <a:latin typeface="Avenir" panose="020B0503020203020204" pitchFamily="34" charset="0"/>
              </a:rPr>
              <a:t>Le </a:t>
            </a:r>
            <a:r>
              <a:rPr lang="es-PA" altLang="es-PA" sz="1200" dirty="0" err="1">
                <a:latin typeface="Avenir" panose="020B0503020203020204" pitchFamily="34" charset="0"/>
              </a:rPr>
              <a:t>collier</a:t>
            </a:r>
            <a:r>
              <a:rPr lang="es-PA" altLang="es-PA" sz="1200" dirty="0">
                <a:latin typeface="Avenir" panose="020B0503020203020204" pitchFamily="34" charset="0"/>
              </a:rPr>
              <a:t> de </a:t>
            </a:r>
            <a:r>
              <a:rPr lang="es-PA" altLang="es-PA" sz="1200" dirty="0" err="1">
                <a:latin typeface="Avenir" panose="020B0503020203020204" pitchFamily="34" charset="0"/>
              </a:rPr>
              <a:t>fer</a:t>
            </a:r>
            <a:r>
              <a:rPr lang="es-PA" altLang="es-PA" sz="1200" dirty="0">
                <a:latin typeface="Avenir" panose="020B0503020203020204" pitchFamily="34" charset="0"/>
              </a:rPr>
              <a:t>, </a:t>
            </a:r>
            <a:r>
              <a:rPr lang="es-PA" altLang="es-PA" sz="1200" dirty="0" err="1">
                <a:latin typeface="Avenir" panose="020B0503020203020204" pitchFamily="34" charset="0"/>
              </a:rPr>
              <a:t>châtiment</a:t>
            </a:r>
            <a:r>
              <a:rPr lang="es-PA" altLang="es-PA" sz="1200" dirty="0">
                <a:latin typeface="Avenir" panose="020B0503020203020204" pitchFamily="34" charset="0"/>
              </a:rPr>
              <a:t> des esclaves </a:t>
            </a:r>
            <a:r>
              <a:rPr lang="es-PA" altLang="es-PA" sz="1200" dirty="0" err="1">
                <a:latin typeface="Avenir" panose="020B0503020203020204" pitchFamily="34" charset="0"/>
              </a:rPr>
              <a:t>fugitif</a:t>
            </a:r>
            <a:r>
              <a:rPr lang="es-PA" altLang="es-PA" sz="1200" dirty="0">
                <a:latin typeface="Avenir" panose="020B0503020203020204" pitchFamily="34" charset="0"/>
              </a:rPr>
              <a:t>, in </a:t>
            </a:r>
            <a:r>
              <a:rPr lang="es-PA" altLang="es-PA" sz="1200" i="1" dirty="0" err="1">
                <a:latin typeface="Avenir" panose="020B0503020203020204" pitchFamily="34" charset="0"/>
              </a:rPr>
              <a:t>Voyage</a:t>
            </a:r>
            <a:r>
              <a:rPr lang="es-PA" altLang="es-PA" sz="1200" i="1" dirty="0">
                <a:latin typeface="Avenir" panose="020B0503020203020204" pitchFamily="34" charset="0"/>
              </a:rPr>
              <a:t> </a:t>
            </a:r>
            <a:r>
              <a:rPr lang="es-PA" altLang="es-PA" sz="1200" i="1" dirty="0" err="1">
                <a:latin typeface="Avenir" panose="020B0503020203020204" pitchFamily="34" charset="0"/>
              </a:rPr>
              <a:t>pittoresque</a:t>
            </a:r>
            <a:r>
              <a:rPr lang="es-PA" altLang="es-PA" sz="1200" i="1" dirty="0">
                <a:latin typeface="Avenir" panose="020B0503020203020204" pitchFamily="34" charset="0"/>
              </a:rPr>
              <a:t> et </a:t>
            </a:r>
            <a:r>
              <a:rPr lang="es-PA" altLang="es-PA" sz="1200" i="1" dirty="0" err="1">
                <a:latin typeface="Avenir" panose="020B0503020203020204" pitchFamily="34" charset="0"/>
              </a:rPr>
              <a:t>historique</a:t>
            </a:r>
            <a:r>
              <a:rPr lang="es-PA" altLang="es-PA" sz="1200" i="1" dirty="0">
                <a:latin typeface="Avenir" panose="020B0503020203020204" pitchFamily="34" charset="0"/>
              </a:rPr>
              <a:t> </a:t>
            </a:r>
            <a:r>
              <a:rPr lang="es-PA" altLang="es-PA" sz="1200" i="1" dirty="0" err="1">
                <a:latin typeface="Avenir" panose="020B0503020203020204" pitchFamily="34" charset="0"/>
              </a:rPr>
              <a:t>au</a:t>
            </a:r>
            <a:r>
              <a:rPr lang="es-PA" altLang="es-PA" sz="1200" i="1" dirty="0">
                <a:latin typeface="Avenir" panose="020B0503020203020204" pitchFamily="34" charset="0"/>
              </a:rPr>
              <a:t> </a:t>
            </a:r>
            <a:r>
              <a:rPr lang="es-PA" altLang="es-PA" sz="1200" i="1" dirty="0" err="1">
                <a:latin typeface="Avenir" panose="020B0503020203020204" pitchFamily="34" charset="0"/>
              </a:rPr>
              <a:t>Brésil</a:t>
            </a:r>
            <a:r>
              <a:rPr lang="es-PA" altLang="es-PA" sz="1200" dirty="0">
                <a:latin typeface="Avenir" panose="020B0503020203020204" pitchFamily="34" charset="0"/>
              </a:rPr>
              <a:t>. J. </a:t>
            </a:r>
            <a:r>
              <a:rPr lang="es-PA" altLang="es-PA" sz="1200" dirty="0" err="1">
                <a:latin typeface="Avenir" panose="020B0503020203020204" pitchFamily="34" charset="0"/>
              </a:rPr>
              <a:t>Debret</a:t>
            </a:r>
            <a:r>
              <a:rPr lang="es-PA" altLang="es-PA" sz="1200" dirty="0">
                <a:latin typeface="Avenir" panose="020B0503020203020204" pitchFamily="34" charset="0"/>
              </a:rPr>
              <a:t>, 1834,  </a:t>
            </a:r>
            <a:r>
              <a:rPr lang="es-PA" altLang="es-PA" sz="1200" dirty="0" err="1">
                <a:latin typeface="Avenir" panose="020B0503020203020204" pitchFamily="34" charset="0"/>
              </a:rPr>
              <a:t>Bibliothèque</a:t>
            </a:r>
            <a:r>
              <a:rPr lang="es-PA" altLang="es-PA" sz="1200" dirty="0">
                <a:latin typeface="Avenir" panose="020B0503020203020204" pitchFamily="34" charset="0"/>
              </a:rPr>
              <a:t> </a:t>
            </a:r>
            <a:r>
              <a:rPr lang="es-PA" altLang="es-PA" sz="1200" dirty="0" err="1">
                <a:latin typeface="Avenir" panose="020B0503020203020204" pitchFamily="34" charset="0"/>
              </a:rPr>
              <a:t>nationale</a:t>
            </a:r>
            <a:r>
              <a:rPr lang="es-PA" altLang="es-PA" sz="1200" dirty="0">
                <a:latin typeface="Avenir" panose="020B0503020203020204" pitchFamily="34" charset="0"/>
              </a:rPr>
              <a:t>, Paris. En: Meyer, </a:t>
            </a:r>
            <a:r>
              <a:rPr lang="es-PA" altLang="es-PA" sz="1200" dirty="0" err="1">
                <a:latin typeface="Avenir" panose="020B0503020203020204" pitchFamily="34" charset="0"/>
              </a:rPr>
              <a:t>Op</a:t>
            </a:r>
            <a:r>
              <a:rPr lang="es-PA" altLang="es-PA" sz="1200" dirty="0">
                <a:latin typeface="Avenir" panose="020B0503020203020204" pitchFamily="34" charset="0"/>
              </a:rPr>
              <a:t>. Cit., p. 94.</a:t>
            </a:r>
          </a:p>
          <a:p>
            <a:pPr eaLnBrk="1" hangingPunct="1">
              <a:spcBef>
                <a:spcPts val="288"/>
              </a:spcBef>
              <a:buFontTx/>
              <a:buAutoNum type="arabicParenBoth" startAt="31"/>
            </a:pPr>
            <a:r>
              <a:rPr lang="es-PA" altLang="es-PA" sz="1200" dirty="0">
                <a:latin typeface="Avenir" panose="020B0503020203020204" pitchFamily="34" charset="0"/>
              </a:rPr>
              <a:t>Le </a:t>
            </a:r>
            <a:r>
              <a:rPr lang="es-PA" altLang="es-PA" sz="1200" dirty="0" err="1">
                <a:latin typeface="Avenir" panose="020B0503020203020204" pitchFamily="34" charset="0"/>
              </a:rPr>
              <a:t>Dîner</a:t>
            </a:r>
            <a:r>
              <a:rPr lang="es-PA" altLang="es-PA" sz="1200" dirty="0">
                <a:latin typeface="Avenir" panose="020B0503020203020204" pitchFamily="34" charset="0"/>
              </a:rPr>
              <a:t>, in </a:t>
            </a:r>
            <a:r>
              <a:rPr lang="es-PA" altLang="es-PA" sz="1200" dirty="0" err="1">
                <a:latin typeface="Avenir" panose="020B0503020203020204" pitchFamily="34" charset="0"/>
              </a:rPr>
              <a:t>Voyage</a:t>
            </a:r>
            <a:r>
              <a:rPr lang="es-PA" altLang="es-PA" sz="1200" dirty="0">
                <a:latin typeface="Avenir" panose="020B0503020203020204" pitchFamily="34" charset="0"/>
              </a:rPr>
              <a:t> </a:t>
            </a:r>
            <a:r>
              <a:rPr lang="es-PA" altLang="es-PA" sz="1200" dirty="0" err="1">
                <a:latin typeface="Avenir" panose="020B0503020203020204" pitchFamily="34" charset="0"/>
              </a:rPr>
              <a:t>pittoresque</a:t>
            </a:r>
            <a:r>
              <a:rPr lang="es-PA" altLang="es-PA" sz="1200" dirty="0">
                <a:latin typeface="Avenir" panose="020B0503020203020204" pitchFamily="34" charset="0"/>
              </a:rPr>
              <a:t> et </a:t>
            </a:r>
            <a:r>
              <a:rPr lang="es-PA" altLang="es-PA" sz="1200" dirty="0" err="1">
                <a:latin typeface="Avenir" panose="020B0503020203020204" pitchFamily="34" charset="0"/>
              </a:rPr>
              <a:t>historique</a:t>
            </a:r>
            <a:r>
              <a:rPr lang="es-PA" altLang="es-PA" sz="1200" dirty="0">
                <a:latin typeface="Avenir" panose="020B0503020203020204" pitchFamily="34" charset="0"/>
              </a:rPr>
              <a:t> </a:t>
            </a:r>
            <a:r>
              <a:rPr lang="es-PA" altLang="es-PA" sz="1200" dirty="0" err="1">
                <a:latin typeface="Avenir" panose="020B0503020203020204" pitchFamily="34" charset="0"/>
              </a:rPr>
              <a:t>au</a:t>
            </a:r>
            <a:r>
              <a:rPr lang="es-PA" altLang="es-PA" sz="1200" dirty="0">
                <a:latin typeface="Avenir" panose="020B0503020203020204" pitchFamily="34" charset="0"/>
              </a:rPr>
              <a:t> </a:t>
            </a:r>
            <a:r>
              <a:rPr lang="es-PA" altLang="es-PA" sz="1200" dirty="0" err="1">
                <a:latin typeface="Avenir" panose="020B0503020203020204" pitchFamily="34" charset="0"/>
              </a:rPr>
              <a:t>Brésil</a:t>
            </a:r>
            <a:r>
              <a:rPr lang="es-PA" altLang="es-PA" sz="1200" dirty="0">
                <a:latin typeface="Avenir" panose="020B0503020203020204" pitchFamily="34" charset="0"/>
              </a:rPr>
              <a:t>, </a:t>
            </a:r>
            <a:r>
              <a:rPr lang="es-PA" altLang="es-PA" sz="1200" dirty="0" err="1">
                <a:latin typeface="Avenir" panose="020B0503020203020204" pitchFamily="34" charset="0"/>
              </a:rPr>
              <a:t>J.Debret</a:t>
            </a:r>
            <a:r>
              <a:rPr lang="es-PA" altLang="es-PA" sz="1200" dirty="0">
                <a:latin typeface="Avenir" panose="020B0503020203020204" pitchFamily="34" charset="0"/>
              </a:rPr>
              <a:t>, 1834. </a:t>
            </a:r>
            <a:r>
              <a:rPr lang="es-PA" altLang="es-PA" sz="1200" dirty="0" err="1">
                <a:latin typeface="Avenir" panose="020B0503020203020204" pitchFamily="34" charset="0"/>
              </a:rPr>
              <a:t>Bibliothèque</a:t>
            </a:r>
            <a:r>
              <a:rPr lang="es-PA" altLang="es-PA" sz="1200" dirty="0">
                <a:latin typeface="Avenir" panose="020B0503020203020204" pitchFamily="34" charset="0"/>
              </a:rPr>
              <a:t> </a:t>
            </a:r>
            <a:r>
              <a:rPr lang="es-PA" altLang="es-PA" sz="1200" dirty="0" err="1">
                <a:latin typeface="Avenir" panose="020B0503020203020204" pitchFamily="34" charset="0"/>
              </a:rPr>
              <a:t>nationale</a:t>
            </a:r>
            <a:r>
              <a:rPr lang="es-PA" altLang="es-PA" sz="1200" dirty="0">
                <a:latin typeface="Avenir" panose="020B0503020203020204" pitchFamily="34" charset="0"/>
              </a:rPr>
              <a:t>, Paris. En: Ibid., p.  100.</a:t>
            </a:r>
          </a:p>
          <a:p>
            <a:pPr eaLnBrk="1" hangingPunct="1">
              <a:spcBef>
                <a:spcPts val="275"/>
              </a:spcBef>
              <a:buFontTx/>
              <a:buAutoNum type="arabicParenBoth" startAt="31"/>
            </a:pPr>
            <a:r>
              <a:rPr lang="es-PA" altLang="es-PA" sz="1200" dirty="0">
                <a:latin typeface="Avenir" panose="020B0503020203020204" pitchFamily="34" charset="0"/>
              </a:rPr>
              <a:t>Discovery </a:t>
            </a:r>
            <a:r>
              <a:rPr lang="es-PA" altLang="es-PA" sz="1200" dirty="0" err="1">
                <a:latin typeface="Avenir" panose="020B0503020203020204" pitchFamily="34" charset="0"/>
              </a:rPr>
              <a:t>of</a:t>
            </a:r>
            <a:r>
              <a:rPr lang="es-PA" altLang="es-PA" sz="1200" dirty="0">
                <a:latin typeface="Avenir" panose="020B0503020203020204" pitchFamily="34" charset="0"/>
              </a:rPr>
              <a:t> </a:t>
            </a:r>
            <a:r>
              <a:rPr lang="es-PA" altLang="es-PA" sz="1200" dirty="0" err="1">
                <a:latin typeface="Avenir" panose="020B0503020203020204" pitchFamily="34" charset="0"/>
              </a:rPr>
              <a:t>Nat</a:t>
            </a:r>
            <a:r>
              <a:rPr lang="es-PA" altLang="es-PA" sz="1200" dirty="0">
                <a:latin typeface="Avenir" panose="020B0503020203020204" pitchFamily="34" charset="0"/>
              </a:rPr>
              <a:t> Turner. </a:t>
            </a:r>
            <a:r>
              <a:rPr lang="es-PA" altLang="es-PA" sz="1200" dirty="0" err="1">
                <a:latin typeface="Avenir" panose="020B0503020203020204" pitchFamily="34" charset="0"/>
              </a:rPr>
              <a:t>From</a:t>
            </a:r>
            <a:r>
              <a:rPr lang="es-PA" altLang="es-PA" sz="1200" dirty="0">
                <a:latin typeface="Avenir" panose="020B0503020203020204" pitchFamily="34" charset="0"/>
              </a:rPr>
              <a:t> </a:t>
            </a:r>
            <a:r>
              <a:rPr lang="es-PA" altLang="es-PA" sz="1200" dirty="0" err="1">
                <a:latin typeface="Avenir" panose="020B0503020203020204" pitchFamily="34" charset="0"/>
              </a:rPr>
              <a:t>the</a:t>
            </a:r>
            <a:r>
              <a:rPr lang="es-PA" altLang="es-PA" sz="1200" dirty="0">
                <a:latin typeface="Avenir" panose="020B0503020203020204" pitchFamily="34" charset="0"/>
              </a:rPr>
              <a:t> </a:t>
            </a:r>
            <a:r>
              <a:rPr lang="es-PA" altLang="es-PA" sz="1200" dirty="0" err="1">
                <a:latin typeface="Avenir" panose="020B0503020203020204" pitchFamily="34" charset="0"/>
              </a:rPr>
              <a:t>collections</a:t>
            </a:r>
            <a:r>
              <a:rPr lang="es-PA" altLang="es-PA" sz="1200" dirty="0">
                <a:latin typeface="Avenir" panose="020B0503020203020204" pitchFamily="34" charset="0"/>
              </a:rPr>
              <a:t> </a:t>
            </a:r>
            <a:r>
              <a:rPr lang="es-PA" altLang="es-PA" sz="1200" dirty="0" err="1">
                <a:latin typeface="Avenir" panose="020B0503020203020204" pitchFamily="34" charset="0"/>
              </a:rPr>
              <a:t>of</a:t>
            </a:r>
            <a:r>
              <a:rPr lang="es-PA" altLang="es-PA" sz="1200" dirty="0">
                <a:latin typeface="Avenir" panose="020B0503020203020204" pitchFamily="34" charset="0"/>
              </a:rPr>
              <a:t> </a:t>
            </a:r>
            <a:r>
              <a:rPr lang="es-PA" altLang="es-PA" sz="1200" dirty="0" err="1">
                <a:latin typeface="Avenir" panose="020B0503020203020204" pitchFamily="34" charset="0"/>
              </a:rPr>
              <a:t>the</a:t>
            </a:r>
            <a:r>
              <a:rPr lang="es-PA" altLang="es-PA" sz="1200" dirty="0">
                <a:latin typeface="Avenir" panose="020B0503020203020204" pitchFamily="34" charset="0"/>
              </a:rPr>
              <a:t> Library </a:t>
            </a:r>
            <a:r>
              <a:rPr lang="es-PA" altLang="es-PA" sz="1200" dirty="0" err="1">
                <a:latin typeface="Avenir" panose="020B0503020203020204" pitchFamily="34" charset="0"/>
              </a:rPr>
              <a:t>of</a:t>
            </a:r>
            <a:r>
              <a:rPr lang="es-PA" altLang="es-PA" sz="1200" dirty="0">
                <a:latin typeface="Avenir" panose="020B0503020203020204" pitchFamily="34" charset="0"/>
              </a:rPr>
              <a:t> </a:t>
            </a:r>
            <a:r>
              <a:rPr lang="es-PA" altLang="es-PA" sz="1200" dirty="0" err="1">
                <a:latin typeface="Avenir" panose="020B0503020203020204" pitchFamily="34" charset="0"/>
              </a:rPr>
              <a:t>Congress</a:t>
            </a:r>
            <a:r>
              <a:rPr lang="es-PA" altLang="es-PA" sz="1200" dirty="0">
                <a:latin typeface="Avenir" panose="020B0503020203020204" pitchFamily="34" charset="0"/>
              </a:rPr>
              <a:t>. En: </a:t>
            </a:r>
            <a:r>
              <a:rPr lang="es-PA" altLang="es-PA" sz="1200" dirty="0" err="1">
                <a:latin typeface="Avenir" panose="020B0503020203020204" pitchFamily="34" charset="0"/>
              </a:rPr>
              <a:t>Africans</a:t>
            </a:r>
            <a:r>
              <a:rPr lang="es-PA" altLang="es-PA" sz="1200" dirty="0">
                <a:latin typeface="Avenir" panose="020B0503020203020204" pitchFamily="34" charset="0"/>
              </a:rPr>
              <a:t> in </a:t>
            </a:r>
            <a:r>
              <a:rPr lang="es-PA" altLang="es-PA" sz="1200" dirty="0" err="1">
                <a:latin typeface="Avenir" panose="020B0503020203020204" pitchFamily="34" charset="0"/>
              </a:rPr>
              <a:t>America</a:t>
            </a:r>
            <a:r>
              <a:rPr lang="es-PA" altLang="es-PA" sz="1200" dirty="0">
                <a:latin typeface="Avenir" panose="020B0503020203020204" pitchFamily="34" charset="0"/>
              </a:rPr>
              <a:t>. Última visita 16  de marzo de 2009. </a:t>
            </a:r>
            <a:r>
              <a:rPr lang="es-PA" altLang="es-PA" sz="1200" u="sng" dirty="0">
                <a:solidFill>
                  <a:srgbClr val="009A9A"/>
                </a:solidFill>
                <a:latin typeface="Avenir" panose="020B0503020203020204" pitchFamily="34" charset="0"/>
                <a:hlinkClick r:id="rId3"/>
              </a:rPr>
              <a:t>http://www.pbs.org/wgbh/aia/part3/3h502.html</a:t>
            </a:r>
            <a:endParaRPr lang="es-PA" altLang="es-PA" sz="1200" dirty="0">
              <a:latin typeface="Avenir" panose="020B0503020203020204" pitchFamily="34" charset="0"/>
            </a:endParaRPr>
          </a:p>
          <a:p>
            <a:pPr eaLnBrk="1" hangingPunct="1">
              <a:spcBef>
                <a:spcPts val="13"/>
              </a:spcBef>
              <a:buFontTx/>
              <a:buAutoNum type="arabicParenBoth" startAt="31"/>
            </a:pPr>
            <a:endParaRPr lang="es-PA" altLang="es-PA" sz="1200" dirty="0">
              <a:latin typeface="Avenir" panose="020B0503020203020204" pitchFamily="34" charset="0"/>
              <a:cs typeface="Times New Roman" panose="02020603050405020304" pitchFamily="18" charset="0"/>
            </a:endParaRPr>
          </a:p>
          <a:p>
            <a:pPr eaLnBrk="1" hangingPunct="1">
              <a:spcBef>
                <a:spcPct val="0"/>
              </a:spcBef>
              <a:buFontTx/>
              <a:buAutoNum type="arabicParenBoth" startAt="31"/>
            </a:pPr>
            <a:r>
              <a:rPr lang="es-PA" altLang="es-PA" sz="1200" dirty="0">
                <a:latin typeface="Avenir" panose="020B0503020203020204" pitchFamily="34" charset="0"/>
              </a:rPr>
              <a:t>Esclave </a:t>
            </a:r>
            <a:r>
              <a:rPr lang="es-PA" altLang="es-PA" sz="1200" dirty="0" err="1">
                <a:latin typeface="Avenir" panose="020B0503020203020204" pitchFamily="34" charset="0"/>
              </a:rPr>
              <a:t>fugitif</a:t>
            </a:r>
            <a:r>
              <a:rPr lang="es-PA" altLang="es-PA" sz="1200" dirty="0">
                <a:latin typeface="Avenir" panose="020B0503020203020204" pitchFamily="34" charset="0"/>
              </a:rPr>
              <a:t> </a:t>
            </a:r>
            <a:r>
              <a:rPr lang="es-PA" altLang="es-PA" sz="1200" dirty="0" err="1">
                <a:latin typeface="Avenir" panose="020B0503020203020204" pitchFamily="34" charset="0"/>
              </a:rPr>
              <a:t>croyant</a:t>
            </a:r>
            <a:r>
              <a:rPr lang="es-PA" altLang="es-PA" sz="1200" dirty="0">
                <a:latin typeface="Avenir" panose="020B0503020203020204" pitchFamily="34" charset="0"/>
              </a:rPr>
              <a:t> </a:t>
            </a:r>
            <a:r>
              <a:rPr lang="es-PA" altLang="es-PA" sz="1200" dirty="0" err="1">
                <a:latin typeface="Avenir" panose="020B0503020203020204" pitchFamily="34" charset="0"/>
              </a:rPr>
              <a:t>fermement</a:t>
            </a:r>
            <a:r>
              <a:rPr lang="es-PA" altLang="es-PA" sz="1200" dirty="0">
                <a:latin typeface="Avenir" panose="020B0503020203020204" pitchFamily="34" charset="0"/>
              </a:rPr>
              <a:t> en </a:t>
            </a:r>
            <a:r>
              <a:rPr lang="es-PA" altLang="es-PA" sz="1200" dirty="0" err="1">
                <a:latin typeface="Avenir" panose="020B0503020203020204" pitchFamily="34" charset="0"/>
              </a:rPr>
              <a:t>l’abolitionnisme</a:t>
            </a:r>
            <a:r>
              <a:rPr lang="es-PA" altLang="es-PA" sz="1200" dirty="0">
                <a:latin typeface="Avenir" panose="020B0503020203020204" pitchFamily="34" charset="0"/>
              </a:rPr>
              <a:t>, Frederick </a:t>
            </a:r>
            <a:r>
              <a:rPr lang="es-PA" altLang="es-PA" sz="1200" dirty="0" err="1">
                <a:latin typeface="Avenir" panose="020B0503020203020204" pitchFamily="34" charset="0"/>
              </a:rPr>
              <a:t>Douglass</a:t>
            </a:r>
            <a:r>
              <a:rPr lang="es-PA" altLang="es-PA" sz="1200" dirty="0">
                <a:latin typeface="Avenir" panose="020B0503020203020204" pitchFamily="34" charset="0"/>
              </a:rPr>
              <a:t> </a:t>
            </a:r>
            <a:r>
              <a:rPr lang="es-PA" altLang="es-PA" sz="1200" dirty="0" err="1">
                <a:latin typeface="Avenir" panose="020B0503020203020204" pitchFamily="34" charset="0"/>
              </a:rPr>
              <a:t>utilisa</a:t>
            </a:r>
            <a:r>
              <a:rPr lang="es-PA" altLang="es-PA" sz="1200" dirty="0">
                <a:latin typeface="Avenir" panose="020B0503020203020204" pitchFamily="34" charset="0"/>
              </a:rPr>
              <a:t> en 1838 les </a:t>
            </a:r>
            <a:r>
              <a:rPr lang="es-PA" altLang="es-PA" sz="1200" dirty="0" err="1">
                <a:latin typeface="Avenir" panose="020B0503020203020204" pitchFamily="34" charset="0"/>
              </a:rPr>
              <a:t>papiers</a:t>
            </a:r>
            <a:r>
              <a:rPr lang="es-PA" altLang="es-PA" sz="1200" dirty="0">
                <a:latin typeface="Avenir" panose="020B0503020203020204" pitchFamily="34" charset="0"/>
              </a:rPr>
              <a:t> </a:t>
            </a:r>
            <a:r>
              <a:rPr lang="es-PA" altLang="es-PA" sz="1200" dirty="0" err="1">
                <a:latin typeface="Avenir" panose="020B0503020203020204" pitchFamily="34" charset="0"/>
              </a:rPr>
              <a:t>d’un</a:t>
            </a:r>
            <a:r>
              <a:rPr lang="es-PA" altLang="es-PA" sz="1200" dirty="0">
                <a:latin typeface="Avenir" panose="020B0503020203020204" pitchFamily="34" charset="0"/>
              </a:rPr>
              <a:t> </a:t>
            </a:r>
            <a:r>
              <a:rPr lang="es-PA" altLang="es-PA" sz="1200" dirty="0" err="1">
                <a:latin typeface="Avenir" panose="020B0503020203020204" pitchFamily="34" charset="0"/>
              </a:rPr>
              <a:t>marin</a:t>
            </a:r>
            <a:r>
              <a:rPr lang="es-PA" altLang="es-PA" sz="1200" dirty="0">
                <a:latin typeface="Avenir" panose="020B0503020203020204" pitchFamily="34" charset="0"/>
              </a:rPr>
              <a:t>  </a:t>
            </a:r>
            <a:r>
              <a:rPr lang="es-PA" altLang="es-PA" sz="1200" dirty="0" err="1">
                <a:latin typeface="Avenir" panose="020B0503020203020204" pitchFamily="34" charset="0"/>
              </a:rPr>
              <a:t>noir</a:t>
            </a:r>
            <a:r>
              <a:rPr lang="es-PA" altLang="es-PA" sz="1200" dirty="0">
                <a:latin typeface="Avenir" panose="020B0503020203020204" pitchFamily="34" charset="0"/>
              </a:rPr>
              <a:t> libre </a:t>
            </a:r>
            <a:r>
              <a:rPr lang="es-PA" altLang="es-PA" sz="1200" dirty="0" err="1">
                <a:latin typeface="Avenir" panose="020B0503020203020204" pitchFamily="34" charset="0"/>
              </a:rPr>
              <a:t>pour</a:t>
            </a:r>
            <a:r>
              <a:rPr lang="es-PA" altLang="es-PA" sz="1200" dirty="0">
                <a:latin typeface="Avenir" panose="020B0503020203020204" pitchFamily="34" charset="0"/>
              </a:rPr>
              <a:t> </a:t>
            </a:r>
            <a:r>
              <a:rPr lang="es-PA" altLang="es-PA" sz="1200" dirty="0" err="1">
                <a:latin typeface="Avenir" panose="020B0503020203020204" pitchFamily="34" charset="0"/>
              </a:rPr>
              <a:t>gagner</a:t>
            </a:r>
            <a:r>
              <a:rPr lang="es-PA" altLang="es-PA" sz="1200" dirty="0">
                <a:latin typeface="Avenir" panose="020B0503020203020204" pitchFamily="34" charset="0"/>
              </a:rPr>
              <a:t> New York Son </a:t>
            </a:r>
            <a:r>
              <a:rPr lang="es-PA" altLang="es-PA" sz="1200" dirty="0" err="1">
                <a:latin typeface="Avenir" panose="020B0503020203020204" pitchFamily="34" charset="0"/>
              </a:rPr>
              <a:t>autobiographie</a:t>
            </a:r>
            <a:r>
              <a:rPr lang="es-PA" altLang="es-PA" sz="1200" dirty="0">
                <a:latin typeface="Avenir" panose="020B0503020203020204" pitchFamily="34" charset="0"/>
              </a:rPr>
              <a:t>, </a:t>
            </a:r>
            <a:r>
              <a:rPr lang="es-PA" altLang="es-PA" sz="1200" dirty="0" err="1">
                <a:latin typeface="Avenir" panose="020B0503020203020204" pitchFamily="34" charset="0"/>
              </a:rPr>
              <a:t>grand</a:t>
            </a:r>
            <a:r>
              <a:rPr lang="es-PA" altLang="es-PA" sz="1200" dirty="0">
                <a:latin typeface="Avenir" panose="020B0503020203020204" pitchFamily="34" charset="0"/>
              </a:rPr>
              <a:t> </a:t>
            </a:r>
            <a:r>
              <a:rPr lang="es-PA" altLang="es-PA" sz="1200" dirty="0" err="1">
                <a:latin typeface="Avenir" panose="020B0503020203020204" pitchFamily="34" charset="0"/>
              </a:rPr>
              <a:t>classique</a:t>
            </a:r>
            <a:r>
              <a:rPr lang="es-PA" altLang="es-PA" sz="1200" dirty="0">
                <a:latin typeface="Avenir" panose="020B0503020203020204" pitchFamily="34" charset="0"/>
              </a:rPr>
              <a:t> des </a:t>
            </a:r>
            <a:r>
              <a:rPr lang="es-PA" altLang="es-PA" sz="1200" dirty="0" err="1">
                <a:latin typeface="Avenir" panose="020B0503020203020204" pitchFamily="34" charset="0"/>
              </a:rPr>
              <a:t>récits</a:t>
            </a:r>
            <a:r>
              <a:rPr lang="es-PA" altLang="es-PA" sz="1200" dirty="0">
                <a:latin typeface="Avenir" panose="020B0503020203020204" pitchFamily="34" charset="0"/>
              </a:rPr>
              <a:t> </a:t>
            </a:r>
            <a:r>
              <a:rPr lang="es-PA" altLang="es-PA" sz="1200" dirty="0" err="1">
                <a:latin typeface="Avenir" panose="020B0503020203020204" pitchFamily="34" charset="0"/>
              </a:rPr>
              <a:t>d’esclavage</a:t>
            </a:r>
            <a:r>
              <a:rPr lang="es-PA" altLang="es-PA" sz="1200" dirty="0">
                <a:latin typeface="Avenir" panose="020B0503020203020204" pitchFamily="34" charset="0"/>
              </a:rPr>
              <a:t>, </a:t>
            </a:r>
            <a:r>
              <a:rPr lang="es-PA" altLang="es-PA" sz="1200" dirty="0" err="1">
                <a:latin typeface="Avenir" panose="020B0503020203020204" pitchFamily="34" charset="0"/>
              </a:rPr>
              <a:t>devint</a:t>
            </a:r>
            <a:r>
              <a:rPr lang="es-PA" altLang="es-PA" sz="1200" dirty="0">
                <a:latin typeface="Avenir" panose="020B0503020203020204" pitchFamily="34" charset="0"/>
              </a:rPr>
              <a:t> un </a:t>
            </a:r>
            <a:r>
              <a:rPr lang="es-PA" altLang="es-PA" sz="1200" dirty="0" err="1">
                <a:latin typeface="Avenir" panose="020B0503020203020204" pitchFamily="34" charset="0"/>
              </a:rPr>
              <a:t>best-seller</a:t>
            </a:r>
            <a:r>
              <a:rPr lang="es-PA" altLang="es-PA" sz="1200" dirty="0">
                <a:latin typeface="Avenir" panose="020B0503020203020204" pitchFamily="34" charset="0"/>
              </a:rPr>
              <a:t>  </a:t>
            </a:r>
            <a:r>
              <a:rPr lang="es-PA" altLang="es-PA" sz="1200" dirty="0" err="1">
                <a:latin typeface="Avenir" panose="020B0503020203020204" pitchFamily="34" charset="0"/>
              </a:rPr>
              <a:t>dès</a:t>
            </a:r>
            <a:r>
              <a:rPr lang="es-PA" altLang="es-PA" sz="1200" dirty="0">
                <a:latin typeface="Avenir" panose="020B0503020203020204" pitchFamily="34" charset="0"/>
              </a:rPr>
              <a:t> </a:t>
            </a:r>
            <a:r>
              <a:rPr lang="es-PA" altLang="es-PA" sz="1200" dirty="0" err="1">
                <a:latin typeface="Avenir" panose="020B0503020203020204" pitchFamily="34" charset="0"/>
              </a:rPr>
              <a:t>sa</a:t>
            </a:r>
            <a:r>
              <a:rPr lang="es-PA" altLang="es-PA" sz="1200" dirty="0">
                <a:latin typeface="Avenir" panose="020B0503020203020204" pitchFamily="34" charset="0"/>
              </a:rPr>
              <a:t> </a:t>
            </a:r>
            <a:r>
              <a:rPr lang="es-PA" altLang="es-PA" sz="1200" dirty="0" err="1">
                <a:latin typeface="Avenir" panose="020B0503020203020204" pitchFamily="34" charset="0"/>
              </a:rPr>
              <a:t>publication</a:t>
            </a:r>
            <a:r>
              <a:rPr lang="es-PA" altLang="es-PA" sz="1200" dirty="0">
                <a:latin typeface="Avenir" panose="020B0503020203020204" pitchFamily="34" charset="0"/>
              </a:rPr>
              <a:t> en 1845. </a:t>
            </a:r>
            <a:r>
              <a:rPr lang="es-PA" altLang="es-PA" sz="1200" dirty="0" err="1">
                <a:latin typeface="Avenir" panose="020B0503020203020204" pitchFamily="34" charset="0"/>
              </a:rPr>
              <a:t>Il</a:t>
            </a:r>
            <a:r>
              <a:rPr lang="es-PA" altLang="es-PA" sz="1200" dirty="0">
                <a:latin typeface="Avenir" panose="020B0503020203020204" pitchFamily="34" charset="0"/>
              </a:rPr>
              <a:t> </a:t>
            </a:r>
            <a:r>
              <a:rPr lang="es-PA" altLang="es-PA" sz="1200" dirty="0" err="1">
                <a:latin typeface="Avenir" panose="020B0503020203020204" pitchFamily="34" charset="0"/>
              </a:rPr>
              <a:t>est</a:t>
            </a:r>
            <a:r>
              <a:rPr lang="es-PA" altLang="es-PA" sz="1200" dirty="0">
                <a:latin typeface="Avenir" panose="020B0503020203020204" pitchFamily="34" charset="0"/>
              </a:rPr>
              <a:t> </a:t>
            </a:r>
            <a:r>
              <a:rPr lang="es-PA" altLang="es-PA" sz="1200" dirty="0" err="1">
                <a:latin typeface="Avenir" panose="020B0503020203020204" pitchFamily="34" charset="0"/>
              </a:rPr>
              <a:t>l’un</a:t>
            </a:r>
            <a:r>
              <a:rPr lang="es-PA" altLang="es-PA" sz="1200" dirty="0">
                <a:latin typeface="Avenir" panose="020B0503020203020204" pitchFamily="34" charset="0"/>
              </a:rPr>
              <a:t> des </a:t>
            </a:r>
            <a:r>
              <a:rPr lang="es-PA" altLang="es-PA" sz="1200" dirty="0" err="1">
                <a:latin typeface="Avenir" panose="020B0503020203020204" pitchFamily="34" charset="0"/>
              </a:rPr>
              <a:t>grands</a:t>
            </a:r>
            <a:r>
              <a:rPr lang="es-PA" altLang="es-PA" sz="1200" dirty="0">
                <a:latin typeface="Avenir" panose="020B0503020203020204" pitchFamily="34" charset="0"/>
              </a:rPr>
              <a:t> </a:t>
            </a:r>
            <a:r>
              <a:rPr lang="es-PA" altLang="es-PA" sz="1200" dirty="0" err="1">
                <a:latin typeface="Avenir" panose="020B0503020203020204" pitchFamily="34" charset="0"/>
              </a:rPr>
              <a:t>artisans</a:t>
            </a:r>
            <a:r>
              <a:rPr lang="es-PA" altLang="es-PA" sz="1200" dirty="0">
                <a:latin typeface="Avenir" panose="020B0503020203020204" pitchFamily="34" charset="0"/>
              </a:rPr>
              <a:t> de la liberté </a:t>
            </a:r>
            <a:r>
              <a:rPr lang="es-PA" altLang="es-PA" sz="1200" dirty="0" err="1">
                <a:latin typeface="Avenir" panose="020B0503020203020204" pitchFamily="34" charset="0"/>
              </a:rPr>
              <a:t>noire</a:t>
            </a:r>
            <a:r>
              <a:rPr lang="es-PA" altLang="es-PA" sz="1200" dirty="0">
                <a:latin typeface="Avenir" panose="020B0503020203020204" pitchFamily="34" charset="0"/>
              </a:rPr>
              <a:t>. En: </a:t>
            </a:r>
            <a:r>
              <a:rPr lang="es-PA" altLang="es-PA" sz="1200" dirty="0" err="1">
                <a:latin typeface="Avenir" panose="020B0503020203020204" pitchFamily="34" charset="0"/>
              </a:rPr>
              <a:t>Fauque</a:t>
            </a:r>
            <a:r>
              <a:rPr lang="es-PA" altLang="es-PA" sz="1200" dirty="0">
                <a:latin typeface="Avenir" panose="020B0503020203020204" pitchFamily="34" charset="0"/>
              </a:rPr>
              <a:t>; Thiel, </a:t>
            </a:r>
            <a:r>
              <a:rPr lang="es-PA" altLang="es-PA" sz="1200" dirty="0" err="1">
                <a:latin typeface="Avenir" panose="020B0503020203020204" pitchFamily="34" charset="0"/>
              </a:rPr>
              <a:t>Op</a:t>
            </a:r>
            <a:r>
              <a:rPr lang="es-PA" altLang="es-PA" sz="1200" dirty="0">
                <a:latin typeface="Avenir" panose="020B0503020203020204" pitchFamily="34" charset="0"/>
              </a:rPr>
              <a:t>. Cit., p.177.</a:t>
            </a:r>
          </a:p>
          <a:p>
            <a:pPr eaLnBrk="1" hangingPunct="1">
              <a:spcBef>
                <a:spcPts val="288"/>
              </a:spcBef>
              <a:buClr>
                <a:srgbClr val="010000"/>
              </a:buClr>
              <a:buFontTx/>
              <a:buAutoNum type="arabicParenBoth" startAt="31"/>
            </a:pPr>
            <a:r>
              <a:rPr lang="es-PA" altLang="es-PA" sz="1200" dirty="0" err="1">
                <a:latin typeface="Avenir" panose="020B0503020203020204" pitchFamily="34" charset="0"/>
              </a:rPr>
              <a:t>Sojourner</a:t>
            </a:r>
            <a:r>
              <a:rPr lang="es-PA" altLang="es-PA" sz="1200" dirty="0">
                <a:latin typeface="Avenir" panose="020B0503020203020204" pitchFamily="34" charset="0"/>
              </a:rPr>
              <a:t> </a:t>
            </a:r>
            <a:r>
              <a:rPr lang="es-PA" altLang="es-PA" sz="1200" dirty="0" err="1">
                <a:latin typeface="Avenir" panose="020B0503020203020204" pitchFamily="34" charset="0"/>
              </a:rPr>
              <a:t>Truth</a:t>
            </a:r>
            <a:r>
              <a:rPr lang="es-PA" altLang="es-PA" sz="1200" dirty="0">
                <a:latin typeface="Avenir" panose="020B0503020203020204" pitchFamily="34" charset="0"/>
              </a:rPr>
              <a:t>. En: Narrative </a:t>
            </a:r>
            <a:r>
              <a:rPr lang="es-PA" altLang="es-PA" sz="1200" dirty="0" err="1">
                <a:latin typeface="Avenir" panose="020B0503020203020204" pitchFamily="34" charset="0"/>
              </a:rPr>
              <a:t>of</a:t>
            </a:r>
            <a:r>
              <a:rPr lang="es-PA" altLang="es-PA" sz="1200" dirty="0">
                <a:latin typeface="Avenir" panose="020B0503020203020204" pitchFamily="34" charset="0"/>
              </a:rPr>
              <a:t> </a:t>
            </a:r>
            <a:r>
              <a:rPr lang="es-PA" altLang="es-PA" sz="1200" dirty="0" err="1">
                <a:latin typeface="Avenir" panose="020B0503020203020204" pitchFamily="34" charset="0"/>
              </a:rPr>
              <a:t>Sojourner</a:t>
            </a:r>
            <a:r>
              <a:rPr lang="es-PA" altLang="es-PA" sz="1200" dirty="0">
                <a:latin typeface="Avenir" panose="020B0503020203020204" pitchFamily="34" charset="0"/>
              </a:rPr>
              <a:t> </a:t>
            </a:r>
            <a:r>
              <a:rPr lang="es-PA" altLang="es-PA" sz="1200" dirty="0" err="1">
                <a:latin typeface="Avenir" panose="020B0503020203020204" pitchFamily="34" charset="0"/>
              </a:rPr>
              <a:t>Truth</a:t>
            </a:r>
            <a:r>
              <a:rPr lang="es-PA" altLang="es-PA" sz="1200" dirty="0">
                <a:latin typeface="Avenir" panose="020B0503020203020204" pitchFamily="34" charset="0"/>
              </a:rPr>
              <a:t>, a </a:t>
            </a:r>
            <a:r>
              <a:rPr lang="es-PA" altLang="es-PA" sz="1200" dirty="0" err="1">
                <a:latin typeface="Avenir" panose="020B0503020203020204" pitchFamily="34" charset="0"/>
              </a:rPr>
              <a:t>Northern</a:t>
            </a:r>
            <a:r>
              <a:rPr lang="es-PA" altLang="es-PA" sz="1200" dirty="0">
                <a:latin typeface="Avenir" panose="020B0503020203020204" pitchFamily="34" charset="0"/>
              </a:rPr>
              <a:t> Slave, </a:t>
            </a:r>
            <a:r>
              <a:rPr lang="es-PA" altLang="es-PA" sz="1200" dirty="0" err="1">
                <a:latin typeface="Avenir" panose="020B0503020203020204" pitchFamily="34" charset="0"/>
              </a:rPr>
              <a:t>emancipated</a:t>
            </a:r>
            <a:r>
              <a:rPr lang="es-PA" altLang="es-PA" sz="1200" dirty="0">
                <a:latin typeface="Avenir" panose="020B0503020203020204" pitchFamily="34" charset="0"/>
              </a:rPr>
              <a:t> </a:t>
            </a:r>
            <a:r>
              <a:rPr lang="es-PA" altLang="es-PA" sz="1200" dirty="0" err="1">
                <a:latin typeface="Avenir" panose="020B0503020203020204" pitchFamily="34" charset="0"/>
              </a:rPr>
              <a:t>from</a:t>
            </a:r>
            <a:r>
              <a:rPr lang="es-PA" altLang="es-PA" sz="1200" dirty="0">
                <a:latin typeface="Avenir" panose="020B0503020203020204" pitchFamily="34" charset="0"/>
              </a:rPr>
              <a:t> </a:t>
            </a:r>
            <a:r>
              <a:rPr lang="es-PA" altLang="es-PA" sz="1200" dirty="0" err="1">
                <a:latin typeface="Avenir" panose="020B0503020203020204" pitchFamily="34" charset="0"/>
              </a:rPr>
              <a:t>bodily</a:t>
            </a:r>
            <a:r>
              <a:rPr lang="es-PA" altLang="es-PA" sz="1200" dirty="0">
                <a:latin typeface="Avenir" panose="020B0503020203020204" pitchFamily="34" charset="0"/>
              </a:rPr>
              <a:t> </a:t>
            </a:r>
            <a:r>
              <a:rPr lang="es-PA" altLang="es-PA" sz="1200" dirty="0" err="1">
                <a:latin typeface="Avenir" panose="020B0503020203020204" pitchFamily="34" charset="0"/>
              </a:rPr>
              <a:t>servitude</a:t>
            </a:r>
            <a:r>
              <a:rPr lang="es-PA" altLang="es-PA" sz="1200" dirty="0">
                <a:latin typeface="Avenir" panose="020B0503020203020204" pitchFamily="34" charset="0"/>
              </a:rPr>
              <a:t> </a:t>
            </a:r>
            <a:r>
              <a:rPr lang="es-PA" altLang="es-PA" sz="1200" dirty="0" err="1">
                <a:latin typeface="Avenir" panose="020B0503020203020204" pitchFamily="34" charset="0"/>
              </a:rPr>
              <a:t>by</a:t>
            </a:r>
            <a:r>
              <a:rPr lang="es-PA" altLang="es-PA" sz="1200" dirty="0">
                <a:latin typeface="Avenir" panose="020B0503020203020204" pitchFamily="34" charset="0"/>
              </a:rPr>
              <a:t> </a:t>
            </a:r>
            <a:r>
              <a:rPr lang="es-PA" altLang="es-PA" sz="1200" dirty="0" err="1">
                <a:latin typeface="Avenir" panose="020B0503020203020204" pitchFamily="34" charset="0"/>
              </a:rPr>
              <a:t>the</a:t>
            </a:r>
            <a:r>
              <a:rPr lang="es-PA" altLang="es-PA" sz="1200" dirty="0">
                <a:latin typeface="Avenir" panose="020B0503020203020204" pitchFamily="34" charset="0"/>
              </a:rPr>
              <a:t>  </a:t>
            </a:r>
            <a:r>
              <a:rPr lang="es-PA" altLang="es-PA" sz="1200" dirty="0" err="1">
                <a:latin typeface="Avenir" panose="020B0503020203020204" pitchFamily="34" charset="0"/>
              </a:rPr>
              <a:t>State</a:t>
            </a:r>
            <a:r>
              <a:rPr lang="es-PA" altLang="es-PA" sz="1200" dirty="0">
                <a:latin typeface="Avenir" panose="020B0503020203020204" pitchFamily="34" charset="0"/>
              </a:rPr>
              <a:t> </a:t>
            </a:r>
            <a:r>
              <a:rPr lang="es-PA" altLang="es-PA" sz="1200" dirty="0" err="1">
                <a:latin typeface="Avenir" panose="020B0503020203020204" pitchFamily="34" charset="0"/>
              </a:rPr>
              <a:t>of</a:t>
            </a:r>
            <a:r>
              <a:rPr lang="es-PA" altLang="es-PA" sz="1200" dirty="0">
                <a:latin typeface="Avenir" panose="020B0503020203020204" pitchFamily="34" charset="0"/>
              </a:rPr>
              <a:t> New York in 1828. </a:t>
            </a:r>
            <a:r>
              <a:rPr lang="es-PA" altLang="es-PA" sz="1200" dirty="0" err="1">
                <a:latin typeface="Avenir" panose="020B0503020203020204" pitchFamily="34" charset="0"/>
              </a:rPr>
              <a:t>The</a:t>
            </a:r>
            <a:r>
              <a:rPr lang="es-PA" altLang="es-PA" sz="1200" dirty="0">
                <a:latin typeface="Avenir" panose="020B0503020203020204" pitchFamily="34" charset="0"/>
              </a:rPr>
              <a:t> </a:t>
            </a:r>
            <a:r>
              <a:rPr lang="es-PA" altLang="es-PA" sz="1200" dirty="0" err="1">
                <a:latin typeface="Avenir" panose="020B0503020203020204" pitchFamily="34" charset="0"/>
              </a:rPr>
              <a:t>author</a:t>
            </a:r>
            <a:r>
              <a:rPr lang="es-PA" altLang="es-PA" sz="1200" dirty="0">
                <a:latin typeface="Avenir" panose="020B0503020203020204" pitchFamily="34" charset="0"/>
              </a:rPr>
              <a:t>. Boston: 1850. </a:t>
            </a:r>
            <a:r>
              <a:rPr lang="es-PA" altLang="es-PA" sz="1200" i="1" dirty="0" err="1">
                <a:latin typeface="Avenir" panose="020B0503020203020204" pitchFamily="34" charset="0"/>
              </a:rPr>
              <a:t>Documenting</a:t>
            </a:r>
            <a:r>
              <a:rPr lang="es-PA" altLang="es-PA" sz="1200" i="1" dirty="0">
                <a:latin typeface="Avenir" panose="020B0503020203020204" pitchFamily="34" charset="0"/>
              </a:rPr>
              <a:t> </a:t>
            </a:r>
            <a:r>
              <a:rPr lang="es-PA" altLang="es-PA" sz="1200" i="1" dirty="0" err="1">
                <a:latin typeface="Avenir" panose="020B0503020203020204" pitchFamily="34" charset="0"/>
              </a:rPr>
              <a:t>the</a:t>
            </a:r>
            <a:r>
              <a:rPr lang="es-PA" altLang="es-PA" sz="1200" i="1" dirty="0">
                <a:latin typeface="Avenir" panose="020B0503020203020204" pitchFamily="34" charset="0"/>
              </a:rPr>
              <a:t> American South</a:t>
            </a:r>
            <a:r>
              <a:rPr lang="es-PA" altLang="es-PA" sz="1200" dirty="0">
                <a:latin typeface="Avenir" panose="020B0503020203020204" pitchFamily="34" charset="0"/>
              </a:rPr>
              <a:t>. </a:t>
            </a:r>
            <a:r>
              <a:rPr lang="es-PA" altLang="es-PA" sz="1200" dirty="0" err="1">
                <a:latin typeface="Avenir" panose="020B0503020203020204" pitchFamily="34" charset="0"/>
              </a:rPr>
              <a:t>The</a:t>
            </a:r>
            <a:r>
              <a:rPr lang="es-PA" altLang="es-PA" sz="1200" dirty="0">
                <a:latin typeface="Avenir" panose="020B0503020203020204" pitchFamily="34" charset="0"/>
              </a:rPr>
              <a:t> </a:t>
            </a:r>
            <a:r>
              <a:rPr lang="es-PA" altLang="es-PA" sz="1200" dirty="0" err="1">
                <a:latin typeface="Avenir" panose="020B0503020203020204" pitchFamily="34" charset="0"/>
              </a:rPr>
              <a:t>University</a:t>
            </a:r>
            <a:r>
              <a:rPr lang="es-PA" altLang="es-PA" sz="1200" dirty="0">
                <a:latin typeface="Avenir" panose="020B0503020203020204" pitchFamily="34" charset="0"/>
              </a:rPr>
              <a:t> </a:t>
            </a:r>
            <a:r>
              <a:rPr lang="es-PA" altLang="es-PA" sz="1200" dirty="0" err="1">
                <a:latin typeface="Avenir" panose="020B0503020203020204" pitchFamily="34" charset="0"/>
              </a:rPr>
              <a:t>of</a:t>
            </a:r>
            <a:r>
              <a:rPr lang="es-PA" altLang="es-PA" sz="1200" dirty="0">
                <a:latin typeface="Avenir" panose="020B0503020203020204" pitchFamily="34" charset="0"/>
              </a:rPr>
              <a:t> North  Carolina.</a:t>
            </a:r>
          </a:p>
          <a:p>
            <a:pPr eaLnBrk="1" hangingPunct="1">
              <a:spcBef>
                <a:spcPct val="0"/>
              </a:spcBef>
            </a:pPr>
            <a:r>
              <a:rPr lang="es-PA" altLang="es-PA" sz="1200" u="sng" dirty="0">
                <a:solidFill>
                  <a:srgbClr val="009A9A"/>
                </a:solidFill>
                <a:latin typeface="Avenir" panose="020B0503020203020204" pitchFamily="34" charset="0"/>
                <a:hlinkClick r:id="rId4"/>
              </a:rPr>
              <a:t>http://docsouth.unc.edu/neh/truth50/frontis.html</a:t>
            </a:r>
            <a:endParaRPr lang="es-PA" altLang="es-PA" sz="1200" dirty="0">
              <a:latin typeface="Avenir" panose="020B0503020203020204" pitchFamily="34" charset="0"/>
            </a:endParaRPr>
          </a:p>
          <a:p>
            <a:pPr eaLnBrk="1" hangingPunct="1">
              <a:spcBef>
                <a:spcPct val="0"/>
              </a:spcBef>
            </a:pPr>
            <a:endParaRPr lang="es-PA" altLang="es-PA" sz="1200" dirty="0">
              <a:latin typeface="Avenir" panose="020B0503020203020204" pitchFamily="34" charset="0"/>
              <a:cs typeface="Times New Roman" panose="02020603050405020304" pitchFamily="18" charset="0"/>
            </a:endParaRPr>
          </a:p>
          <a:p>
            <a:pPr eaLnBrk="1" hangingPunct="1">
              <a:spcBef>
                <a:spcPct val="0"/>
              </a:spcBef>
              <a:buFontTx/>
              <a:buAutoNum type="arabicParenBoth" startAt="38"/>
            </a:pPr>
            <a:r>
              <a:rPr lang="es-PA" altLang="es-PA" sz="1200" dirty="0">
                <a:latin typeface="Avenir" panose="020B0503020203020204" pitchFamily="34" charset="0"/>
              </a:rPr>
              <a:t>Bradford, S. Harriet </a:t>
            </a:r>
            <a:r>
              <a:rPr lang="es-PA" altLang="es-PA" sz="1200" dirty="0" err="1">
                <a:latin typeface="Avenir" panose="020B0503020203020204" pitchFamily="34" charset="0"/>
              </a:rPr>
              <a:t>Tubman</a:t>
            </a:r>
            <a:r>
              <a:rPr lang="es-PA" altLang="es-PA" sz="1200" dirty="0">
                <a:latin typeface="Avenir" panose="020B0503020203020204" pitchFamily="34" charset="0"/>
              </a:rPr>
              <a:t>. En: </a:t>
            </a:r>
            <a:r>
              <a:rPr lang="es-PA" altLang="es-PA" sz="1200" dirty="0" err="1">
                <a:latin typeface="Avenir" panose="020B0503020203020204" pitchFamily="34" charset="0"/>
              </a:rPr>
              <a:t>Scenes</a:t>
            </a:r>
            <a:r>
              <a:rPr lang="es-PA" altLang="es-PA" sz="1200" dirty="0">
                <a:latin typeface="Avenir" panose="020B0503020203020204" pitchFamily="34" charset="0"/>
              </a:rPr>
              <a:t> in </a:t>
            </a:r>
            <a:r>
              <a:rPr lang="es-PA" altLang="es-PA" sz="1200" dirty="0" err="1">
                <a:latin typeface="Avenir" panose="020B0503020203020204" pitchFamily="34" charset="0"/>
              </a:rPr>
              <a:t>the</a:t>
            </a:r>
            <a:r>
              <a:rPr lang="es-PA" altLang="es-PA" sz="1200" dirty="0">
                <a:latin typeface="Avenir" panose="020B0503020203020204" pitchFamily="34" charset="0"/>
              </a:rPr>
              <a:t> </a:t>
            </a:r>
            <a:r>
              <a:rPr lang="es-PA" altLang="es-PA" sz="1200" dirty="0" err="1">
                <a:latin typeface="Avenir" panose="020B0503020203020204" pitchFamily="34" charset="0"/>
              </a:rPr>
              <a:t>life</a:t>
            </a:r>
            <a:r>
              <a:rPr lang="es-PA" altLang="es-PA" sz="1200" dirty="0">
                <a:latin typeface="Avenir" panose="020B0503020203020204" pitchFamily="34" charset="0"/>
              </a:rPr>
              <a:t> </a:t>
            </a:r>
            <a:r>
              <a:rPr lang="es-PA" altLang="es-PA" sz="1200" dirty="0" err="1">
                <a:latin typeface="Avenir" panose="020B0503020203020204" pitchFamily="34" charset="0"/>
              </a:rPr>
              <a:t>of</a:t>
            </a:r>
            <a:r>
              <a:rPr lang="es-PA" altLang="es-PA" sz="1200" dirty="0">
                <a:latin typeface="Avenir" panose="020B0503020203020204" pitchFamily="34" charset="0"/>
              </a:rPr>
              <a:t> Harriet </a:t>
            </a:r>
            <a:r>
              <a:rPr lang="es-PA" altLang="es-PA" sz="1200" dirty="0" err="1">
                <a:latin typeface="Avenir" panose="020B0503020203020204" pitchFamily="34" charset="0"/>
              </a:rPr>
              <a:t>Tubman</a:t>
            </a:r>
            <a:r>
              <a:rPr lang="es-PA" altLang="es-PA" sz="1200" dirty="0">
                <a:latin typeface="Avenir" panose="020B0503020203020204" pitchFamily="34" charset="0"/>
              </a:rPr>
              <a:t>. Auburn (N.Y.): W.J. Moses, </a:t>
            </a:r>
            <a:r>
              <a:rPr lang="es-PA" altLang="es-PA" sz="1200" dirty="0" err="1">
                <a:latin typeface="Avenir" panose="020B0503020203020204" pitchFamily="34" charset="0"/>
              </a:rPr>
              <a:t>printer</a:t>
            </a:r>
            <a:r>
              <a:rPr lang="es-PA" altLang="es-PA" sz="1200" dirty="0">
                <a:latin typeface="Avenir" panose="020B0503020203020204" pitchFamily="34" charset="0"/>
              </a:rPr>
              <a:t>, 1869.  </a:t>
            </a:r>
            <a:r>
              <a:rPr lang="es-PA" altLang="es-PA" sz="1200" i="1" dirty="0" err="1">
                <a:latin typeface="Avenir" panose="020B0503020203020204" pitchFamily="34" charset="0"/>
              </a:rPr>
              <a:t>Documenting</a:t>
            </a:r>
            <a:r>
              <a:rPr lang="es-PA" altLang="es-PA" sz="1200" i="1" dirty="0">
                <a:latin typeface="Avenir" panose="020B0503020203020204" pitchFamily="34" charset="0"/>
              </a:rPr>
              <a:t> </a:t>
            </a:r>
            <a:r>
              <a:rPr lang="es-PA" altLang="es-PA" sz="1200" i="1" dirty="0" err="1">
                <a:latin typeface="Avenir" panose="020B0503020203020204" pitchFamily="34" charset="0"/>
              </a:rPr>
              <a:t>the</a:t>
            </a:r>
            <a:r>
              <a:rPr lang="es-PA" altLang="es-PA" sz="1200" i="1" dirty="0">
                <a:latin typeface="Avenir" panose="020B0503020203020204" pitchFamily="34" charset="0"/>
              </a:rPr>
              <a:t> American South</a:t>
            </a:r>
            <a:r>
              <a:rPr lang="es-PA" altLang="es-PA" sz="1200" dirty="0">
                <a:latin typeface="Avenir" panose="020B0503020203020204" pitchFamily="34" charset="0"/>
              </a:rPr>
              <a:t>. </a:t>
            </a:r>
            <a:r>
              <a:rPr lang="es-PA" altLang="es-PA" sz="1200" dirty="0" err="1">
                <a:latin typeface="Avenir" panose="020B0503020203020204" pitchFamily="34" charset="0"/>
              </a:rPr>
              <a:t>University</a:t>
            </a:r>
            <a:r>
              <a:rPr lang="es-PA" altLang="es-PA" sz="1200" dirty="0">
                <a:latin typeface="Avenir" panose="020B0503020203020204" pitchFamily="34" charset="0"/>
              </a:rPr>
              <a:t> Library, </a:t>
            </a:r>
            <a:r>
              <a:rPr lang="es-PA" altLang="es-PA" sz="1200" dirty="0" err="1">
                <a:latin typeface="Avenir" panose="020B0503020203020204" pitchFamily="34" charset="0"/>
              </a:rPr>
              <a:t>The</a:t>
            </a:r>
            <a:r>
              <a:rPr lang="es-PA" altLang="es-PA" sz="1200" dirty="0">
                <a:latin typeface="Avenir" panose="020B0503020203020204" pitchFamily="34" charset="0"/>
              </a:rPr>
              <a:t> </a:t>
            </a:r>
            <a:r>
              <a:rPr lang="es-PA" altLang="es-PA" sz="1200" dirty="0" err="1">
                <a:latin typeface="Avenir" panose="020B0503020203020204" pitchFamily="34" charset="0"/>
              </a:rPr>
              <a:t>University</a:t>
            </a:r>
            <a:r>
              <a:rPr lang="es-PA" altLang="es-PA" sz="1200" dirty="0">
                <a:latin typeface="Avenir" panose="020B0503020203020204" pitchFamily="34" charset="0"/>
              </a:rPr>
              <a:t> </a:t>
            </a:r>
            <a:r>
              <a:rPr lang="es-PA" altLang="es-PA" sz="1200" dirty="0" err="1">
                <a:latin typeface="Avenir" panose="020B0503020203020204" pitchFamily="34" charset="0"/>
              </a:rPr>
              <a:t>of</a:t>
            </a:r>
            <a:r>
              <a:rPr lang="es-PA" altLang="es-PA" sz="1200" dirty="0">
                <a:latin typeface="Avenir" panose="020B0503020203020204" pitchFamily="34" charset="0"/>
              </a:rPr>
              <a:t> North Carolina at Chapel Hill. 16 de marzo  de 2009.</a:t>
            </a:r>
          </a:p>
          <a:p>
            <a:pPr eaLnBrk="1" hangingPunct="1">
              <a:spcBef>
                <a:spcPct val="0"/>
              </a:spcBef>
            </a:pPr>
            <a:r>
              <a:rPr lang="es-PA" altLang="es-PA" sz="1200" u="sng" dirty="0">
                <a:solidFill>
                  <a:srgbClr val="009A9A"/>
                </a:solidFill>
                <a:latin typeface="Avenir" panose="020B0503020203020204" pitchFamily="34" charset="0"/>
                <a:hlinkClick r:id="rId5"/>
              </a:rPr>
              <a:t>http://docsouth.unc.edu/neh/bradford/frontis.html</a:t>
            </a:r>
            <a:endParaRPr lang="es-PA" altLang="es-PA" sz="1200" dirty="0">
              <a:latin typeface="Avenir" panose="020B0503020203020204" pitchFamily="34" charset="0"/>
            </a:endParaRPr>
          </a:p>
          <a:p>
            <a:pPr eaLnBrk="1" hangingPunct="1">
              <a:spcBef>
                <a:spcPts val="50"/>
              </a:spcBef>
            </a:pPr>
            <a:endParaRPr lang="es-PA" altLang="es-PA" sz="1200" dirty="0">
              <a:latin typeface="Avenir" panose="020B0503020203020204" pitchFamily="34" charset="0"/>
              <a:cs typeface="Times New Roman" panose="02020603050405020304" pitchFamily="18" charset="0"/>
            </a:endParaRPr>
          </a:p>
          <a:p>
            <a:pPr eaLnBrk="1" hangingPunct="1">
              <a:spcBef>
                <a:spcPct val="0"/>
              </a:spcBef>
              <a:buFontTx/>
              <a:buAutoNum type="arabicParenBoth" startAt="39"/>
            </a:pPr>
            <a:r>
              <a:rPr lang="es-PA" altLang="es-PA" sz="1200" i="1" dirty="0" err="1">
                <a:latin typeface="Avenir" panose="020B0503020203020204" pitchFamily="34" charset="0"/>
              </a:rPr>
              <a:t>On</a:t>
            </a:r>
            <a:r>
              <a:rPr lang="es-PA" altLang="es-PA" sz="1200" i="1" dirty="0">
                <a:latin typeface="Avenir" panose="020B0503020203020204" pitchFamily="34" charset="0"/>
              </a:rPr>
              <a:t> </a:t>
            </a:r>
            <a:r>
              <a:rPr lang="es-PA" altLang="es-PA" sz="1200" i="1" dirty="0" err="1">
                <a:latin typeface="Avenir" panose="020B0503020203020204" pitchFamily="34" charset="0"/>
              </a:rPr>
              <a:t>to</a:t>
            </a:r>
            <a:r>
              <a:rPr lang="es-PA" altLang="es-PA" sz="1200" i="1" dirty="0">
                <a:latin typeface="Avenir" panose="020B0503020203020204" pitchFamily="34" charset="0"/>
              </a:rPr>
              <a:t> Liberty</a:t>
            </a:r>
            <a:r>
              <a:rPr lang="es-PA" altLang="es-PA" sz="1200" dirty="0">
                <a:latin typeface="Avenir" panose="020B0503020203020204" pitchFamily="34" charset="0"/>
              </a:rPr>
              <a:t>. Theodore Kaufmann (1814-1887), huile sur </a:t>
            </a:r>
            <a:r>
              <a:rPr lang="es-PA" altLang="es-PA" sz="1200" dirty="0" err="1">
                <a:latin typeface="Avenir" panose="020B0503020203020204" pitchFamily="34" charset="0"/>
              </a:rPr>
              <a:t>toile</a:t>
            </a:r>
            <a:r>
              <a:rPr lang="es-PA" altLang="es-PA" sz="1200" dirty="0">
                <a:latin typeface="Avenir" panose="020B0503020203020204" pitchFamily="34" charset="0"/>
              </a:rPr>
              <a:t>, 1867, </a:t>
            </a:r>
            <a:r>
              <a:rPr lang="es-PA" altLang="es-PA" sz="1200" dirty="0" err="1">
                <a:latin typeface="Avenir" panose="020B0503020203020204" pitchFamily="34" charset="0"/>
              </a:rPr>
              <a:t>coll</a:t>
            </a:r>
            <a:r>
              <a:rPr lang="es-PA" altLang="es-PA" sz="1200" dirty="0">
                <a:latin typeface="Avenir" panose="020B0503020203020204" pitchFamily="34" charset="0"/>
              </a:rPr>
              <a:t>. </a:t>
            </a:r>
            <a:r>
              <a:rPr lang="es-PA" altLang="es-PA" sz="1200" dirty="0" err="1">
                <a:latin typeface="Avenir" panose="020B0503020203020204" pitchFamily="34" charset="0"/>
              </a:rPr>
              <a:t>Privée</a:t>
            </a:r>
            <a:r>
              <a:rPr lang="es-PA" altLang="es-PA" sz="1200" dirty="0">
                <a:latin typeface="Avenir" panose="020B0503020203020204" pitchFamily="34" charset="0"/>
              </a:rPr>
              <a:t>. En: </a:t>
            </a:r>
            <a:r>
              <a:rPr lang="es-PA" altLang="es-PA" sz="1200" dirty="0" err="1">
                <a:latin typeface="Avenir" panose="020B0503020203020204" pitchFamily="34" charset="0"/>
              </a:rPr>
              <a:t>Fauque</a:t>
            </a:r>
            <a:r>
              <a:rPr lang="es-PA" altLang="es-PA" sz="1200" dirty="0">
                <a:latin typeface="Avenir" panose="020B0503020203020204" pitchFamily="34" charset="0"/>
              </a:rPr>
              <a:t>; Thiel, </a:t>
            </a:r>
            <a:r>
              <a:rPr lang="es-PA" altLang="es-PA" sz="1200" dirty="0" err="1">
                <a:latin typeface="Avenir" panose="020B0503020203020204" pitchFamily="34" charset="0"/>
              </a:rPr>
              <a:t>Op</a:t>
            </a:r>
            <a:r>
              <a:rPr lang="es-PA" altLang="es-PA" sz="1200" dirty="0">
                <a:latin typeface="Avenir" panose="020B0503020203020204" pitchFamily="34" charset="0"/>
              </a:rPr>
              <a:t>. cit.,  p.158.</a:t>
            </a:r>
          </a:p>
        </p:txBody>
      </p:sp>
    </p:spTree>
    <p:extLst>
      <p:ext uri="{BB962C8B-B14F-4D97-AF65-F5344CB8AC3E}">
        <p14:creationId xmlns:p14="http://schemas.microsoft.com/office/powerpoint/2010/main" val="3490696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804BFDC2-93B2-4B28-A22B-AB1F6BF72911}"/>
              </a:ext>
            </a:extLst>
          </p:cNvPr>
          <p:cNvSpPr txBox="1">
            <a:spLocks/>
          </p:cNvSpPr>
          <p:nvPr/>
        </p:nvSpPr>
        <p:spPr>
          <a:xfrm>
            <a:off x="0" y="294913"/>
            <a:ext cx="7749309" cy="905813"/>
          </a:xfrm>
          <a:prstGeom prst="rect">
            <a:avLst/>
          </a:prstGeom>
        </p:spPr>
        <p:txBody>
          <a:bodyPr tIns="21336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A" altLang="es-PA" b="1" dirty="0">
                <a:solidFill>
                  <a:schemeClr val="accent1">
                    <a:lumMod val="50000"/>
                  </a:schemeClr>
                </a:solidFill>
                <a:latin typeface="Avenir" panose="020B0503020203020204" pitchFamily="34" charset="0"/>
                <a:cs typeface="Arial" panose="020B0604020202020204" pitchFamily="34" charset="0"/>
              </a:rPr>
              <a:t>Referencias</a:t>
            </a:r>
          </a:p>
        </p:txBody>
      </p:sp>
      <p:sp>
        <p:nvSpPr>
          <p:cNvPr id="3" name="object 3">
            <a:extLst>
              <a:ext uri="{FF2B5EF4-FFF2-40B4-BE49-F238E27FC236}">
                <a16:creationId xmlns:a16="http://schemas.microsoft.com/office/drawing/2014/main" id="{3A53B82A-DAB0-40C1-BB19-758F8397DBA8}"/>
              </a:ext>
            </a:extLst>
          </p:cNvPr>
          <p:cNvSpPr txBox="1">
            <a:spLocks noChangeArrowheads="1"/>
          </p:cNvSpPr>
          <p:nvPr/>
        </p:nvSpPr>
        <p:spPr bwMode="auto">
          <a:xfrm>
            <a:off x="538163" y="1820141"/>
            <a:ext cx="10388455" cy="127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5600" indent="-342900">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r>
              <a:rPr lang="es-PA" altLang="es-PA" sz="1200" dirty="0">
                <a:latin typeface="Arial" panose="020B0604020202020204" pitchFamily="34" charset="0"/>
              </a:rPr>
              <a:t>((40) Mr. </a:t>
            </a:r>
            <a:r>
              <a:rPr lang="es-PA" altLang="es-PA" sz="1200" dirty="0" err="1">
                <a:latin typeface="Arial" panose="020B0604020202020204" pitchFamily="34" charset="0"/>
              </a:rPr>
              <a:t>Booker</a:t>
            </a:r>
            <a:r>
              <a:rPr lang="es-PA" altLang="es-PA" sz="1200" dirty="0">
                <a:latin typeface="Arial" panose="020B0604020202020204" pitchFamily="34" charset="0"/>
              </a:rPr>
              <a:t> T. Washington. En: </a:t>
            </a:r>
            <a:r>
              <a:rPr lang="es-PA" altLang="es-PA" sz="1200" dirty="0" err="1">
                <a:latin typeface="Arial" panose="020B0604020202020204" pitchFamily="34" charset="0"/>
              </a:rPr>
              <a:t>Booker</a:t>
            </a:r>
            <a:r>
              <a:rPr lang="es-PA" altLang="es-PA" sz="1200" dirty="0">
                <a:latin typeface="Arial" panose="020B0604020202020204" pitchFamily="34" charset="0"/>
              </a:rPr>
              <a:t> T. Washington, </a:t>
            </a:r>
            <a:r>
              <a:rPr lang="es-PA" altLang="es-PA" sz="1200" dirty="0" err="1">
                <a:latin typeface="Arial" panose="020B0604020202020204" pitchFamily="34" charset="0"/>
              </a:rPr>
              <a:t>Builder</a:t>
            </a:r>
            <a:r>
              <a:rPr lang="es-PA" altLang="es-PA" sz="1200" dirty="0">
                <a:latin typeface="Arial" panose="020B0604020202020204" pitchFamily="34" charset="0"/>
              </a:rPr>
              <a:t> </a:t>
            </a:r>
            <a:r>
              <a:rPr lang="es-PA" altLang="es-PA" sz="1200" dirty="0" err="1">
                <a:latin typeface="Arial" panose="020B0604020202020204" pitchFamily="34" charset="0"/>
              </a:rPr>
              <a:t>of</a:t>
            </a:r>
            <a:r>
              <a:rPr lang="es-PA" altLang="es-PA" sz="1200" dirty="0">
                <a:latin typeface="Arial" panose="020B0604020202020204" pitchFamily="34" charset="0"/>
              </a:rPr>
              <a:t> a Civilization. 1916. </a:t>
            </a:r>
            <a:r>
              <a:rPr lang="es-PA" altLang="es-PA" sz="1200" i="1" dirty="0" err="1">
                <a:latin typeface="Arial" panose="020B0604020202020204" pitchFamily="34" charset="0"/>
              </a:rPr>
              <a:t>Documenting</a:t>
            </a:r>
            <a:r>
              <a:rPr lang="es-PA" altLang="es-PA" sz="1200" i="1" dirty="0">
                <a:latin typeface="Arial" panose="020B0604020202020204" pitchFamily="34" charset="0"/>
              </a:rPr>
              <a:t> </a:t>
            </a:r>
            <a:r>
              <a:rPr lang="es-PA" altLang="es-PA" sz="1200" i="1" dirty="0" err="1">
                <a:latin typeface="Arial" panose="020B0604020202020204" pitchFamily="34" charset="0"/>
              </a:rPr>
              <a:t>the</a:t>
            </a:r>
            <a:r>
              <a:rPr lang="es-PA" altLang="es-PA" sz="1200" i="1" dirty="0">
                <a:latin typeface="Arial" panose="020B0604020202020204" pitchFamily="34" charset="0"/>
              </a:rPr>
              <a:t> American  South</a:t>
            </a:r>
            <a:r>
              <a:rPr lang="es-PA" altLang="es-PA" sz="1200" dirty="0">
                <a:latin typeface="Arial" panose="020B0604020202020204" pitchFamily="34" charset="0"/>
              </a:rPr>
              <a:t>. </a:t>
            </a:r>
            <a:r>
              <a:rPr lang="es-PA" altLang="es-PA" sz="1200" dirty="0" err="1">
                <a:latin typeface="Arial" panose="020B0604020202020204" pitchFamily="34" charset="0"/>
              </a:rPr>
              <a:t>University</a:t>
            </a:r>
            <a:r>
              <a:rPr lang="es-PA" altLang="es-PA" sz="1200" dirty="0">
                <a:latin typeface="Arial" panose="020B0604020202020204" pitchFamily="34" charset="0"/>
              </a:rPr>
              <a:t> Library, </a:t>
            </a:r>
            <a:r>
              <a:rPr lang="es-PA" altLang="es-PA" sz="1200" dirty="0" err="1">
                <a:latin typeface="Arial" panose="020B0604020202020204" pitchFamily="34" charset="0"/>
              </a:rPr>
              <a:t>The</a:t>
            </a:r>
            <a:r>
              <a:rPr lang="es-PA" altLang="es-PA" sz="1200" dirty="0">
                <a:latin typeface="Arial" panose="020B0604020202020204" pitchFamily="34" charset="0"/>
              </a:rPr>
              <a:t> </a:t>
            </a:r>
            <a:r>
              <a:rPr lang="es-PA" altLang="es-PA" sz="1200" dirty="0" err="1">
                <a:latin typeface="Arial" panose="020B0604020202020204" pitchFamily="34" charset="0"/>
              </a:rPr>
              <a:t>University</a:t>
            </a:r>
            <a:r>
              <a:rPr lang="es-PA" altLang="es-PA" sz="1200" dirty="0">
                <a:latin typeface="Arial" panose="020B0604020202020204" pitchFamily="34" charset="0"/>
              </a:rPr>
              <a:t> </a:t>
            </a:r>
            <a:r>
              <a:rPr lang="es-PA" altLang="es-PA" sz="1200" dirty="0" err="1">
                <a:latin typeface="Arial" panose="020B0604020202020204" pitchFamily="34" charset="0"/>
              </a:rPr>
              <a:t>of</a:t>
            </a:r>
            <a:r>
              <a:rPr lang="es-PA" altLang="es-PA" sz="1200" dirty="0">
                <a:latin typeface="Arial" panose="020B0604020202020204" pitchFamily="34" charset="0"/>
              </a:rPr>
              <a:t> North Carolina at Chapel Hill. 16 de marzo de 2009.  </a:t>
            </a:r>
            <a:r>
              <a:rPr lang="es-PA" altLang="es-PA" sz="1200" u="sng" dirty="0">
                <a:solidFill>
                  <a:srgbClr val="009A9A"/>
                </a:solidFill>
                <a:latin typeface="Arial" panose="020B0604020202020204" pitchFamily="34" charset="0"/>
                <a:hlinkClick r:id="rId3"/>
              </a:rPr>
              <a:t>http://docsouth.unc.edu/neh/scott/frontis.html</a:t>
            </a:r>
            <a:endParaRPr lang="es-PA" altLang="es-PA" sz="1200" dirty="0">
              <a:latin typeface="Arial" panose="020B0604020202020204" pitchFamily="34" charset="0"/>
            </a:endParaRPr>
          </a:p>
          <a:p>
            <a:pPr eaLnBrk="1" hangingPunct="1">
              <a:spcBef>
                <a:spcPts val="50"/>
              </a:spcBef>
            </a:pPr>
            <a:endParaRPr lang="es-PA" altLang="es-PA" sz="1700" dirty="0">
              <a:latin typeface="Times New Roman" panose="02020603050405020304" pitchFamily="18" charset="0"/>
              <a:cs typeface="Times New Roman" panose="02020603050405020304" pitchFamily="18" charset="0"/>
            </a:endParaRPr>
          </a:p>
          <a:p>
            <a:pPr eaLnBrk="1" hangingPunct="1">
              <a:spcBef>
                <a:spcPct val="0"/>
              </a:spcBef>
              <a:buFontTx/>
              <a:buAutoNum type="arabicParenBoth" startAt="41"/>
            </a:pPr>
            <a:r>
              <a:rPr lang="es-PA" altLang="es-PA" sz="1200" i="1" dirty="0" err="1">
                <a:latin typeface="Arial" panose="020B0604020202020204" pitchFamily="34" charset="0"/>
              </a:rPr>
              <a:t>Toussaint</a:t>
            </a:r>
            <a:r>
              <a:rPr lang="es-PA" altLang="es-PA" sz="1200" i="1" dirty="0">
                <a:latin typeface="Arial" panose="020B0604020202020204" pitchFamily="34" charset="0"/>
              </a:rPr>
              <a:t> Louverture</a:t>
            </a:r>
            <a:r>
              <a:rPr lang="es-PA" altLang="es-PA" sz="1200" dirty="0">
                <a:latin typeface="Arial" panose="020B0604020202020204" pitchFamily="34" charset="0"/>
              </a:rPr>
              <a:t>, </a:t>
            </a:r>
            <a:r>
              <a:rPr lang="es-PA" altLang="es-PA" sz="1200" dirty="0" err="1">
                <a:latin typeface="Arial" panose="020B0604020202020204" pitchFamily="34" charset="0"/>
              </a:rPr>
              <a:t>gravure</a:t>
            </a:r>
            <a:r>
              <a:rPr lang="es-PA" altLang="es-PA" sz="1200" dirty="0">
                <a:latin typeface="Arial" panose="020B0604020202020204" pitchFamily="34" charset="0"/>
              </a:rPr>
              <a:t> </a:t>
            </a:r>
            <a:r>
              <a:rPr lang="es-PA" altLang="es-PA" sz="1200" dirty="0" err="1">
                <a:latin typeface="Arial" panose="020B0604020202020204" pitchFamily="34" charset="0"/>
              </a:rPr>
              <a:t>anonyme</a:t>
            </a:r>
            <a:r>
              <a:rPr lang="es-PA" altLang="es-PA" sz="1200" dirty="0">
                <a:latin typeface="Arial" panose="020B0604020202020204" pitchFamily="34" charset="0"/>
              </a:rPr>
              <a:t>, </a:t>
            </a:r>
            <a:r>
              <a:rPr lang="es-PA" altLang="es-PA" sz="1200" dirty="0" err="1">
                <a:latin typeface="Arial" panose="020B0604020202020204" pitchFamily="34" charset="0"/>
              </a:rPr>
              <a:t>début</a:t>
            </a:r>
            <a:r>
              <a:rPr lang="es-PA" altLang="es-PA" sz="1200" dirty="0">
                <a:latin typeface="Arial" panose="020B0604020202020204" pitchFamily="34" charset="0"/>
              </a:rPr>
              <a:t> </a:t>
            </a:r>
            <a:r>
              <a:rPr lang="es-PA" altLang="es-PA" sz="1200" dirty="0" err="1">
                <a:latin typeface="Arial" panose="020B0604020202020204" pitchFamily="34" charset="0"/>
              </a:rPr>
              <a:t>XIXe</a:t>
            </a:r>
            <a:r>
              <a:rPr lang="es-PA" altLang="es-PA" sz="1200" dirty="0">
                <a:latin typeface="Arial" panose="020B0604020202020204" pitchFamily="34" charset="0"/>
              </a:rPr>
              <a:t> s. </a:t>
            </a:r>
            <a:r>
              <a:rPr lang="es-PA" altLang="es-PA" sz="1200" dirty="0" err="1">
                <a:latin typeface="Arial" panose="020B0604020202020204" pitchFamily="34" charset="0"/>
              </a:rPr>
              <a:t>Bibliothèque</a:t>
            </a:r>
            <a:r>
              <a:rPr lang="es-PA" altLang="es-PA" sz="1200" dirty="0">
                <a:latin typeface="Arial" panose="020B0604020202020204" pitchFamily="34" charset="0"/>
              </a:rPr>
              <a:t> </a:t>
            </a:r>
            <a:r>
              <a:rPr lang="es-PA" altLang="es-PA" sz="1200" dirty="0" err="1">
                <a:latin typeface="Arial" panose="020B0604020202020204" pitchFamily="34" charset="0"/>
              </a:rPr>
              <a:t>nationale</a:t>
            </a:r>
            <a:r>
              <a:rPr lang="es-PA" altLang="es-PA" sz="1200" dirty="0">
                <a:latin typeface="Arial" panose="020B0604020202020204" pitchFamily="34" charset="0"/>
              </a:rPr>
              <a:t>, Paris. En: Meyer, </a:t>
            </a:r>
            <a:r>
              <a:rPr lang="es-PA" altLang="es-PA" sz="1200" dirty="0" err="1">
                <a:latin typeface="Arial" panose="020B0604020202020204" pitchFamily="34" charset="0"/>
              </a:rPr>
              <a:t>Op</a:t>
            </a:r>
            <a:r>
              <a:rPr lang="es-PA" altLang="es-PA" sz="1200" dirty="0">
                <a:latin typeface="Arial" panose="020B0604020202020204" pitchFamily="34" charset="0"/>
              </a:rPr>
              <a:t>. cit. p.106.</a:t>
            </a:r>
          </a:p>
          <a:p>
            <a:pPr eaLnBrk="1" hangingPunct="1">
              <a:spcBef>
                <a:spcPts val="288"/>
              </a:spcBef>
              <a:buFontTx/>
              <a:buAutoNum type="arabicParenBoth" startAt="41"/>
            </a:pPr>
            <a:r>
              <a:rPr lang="es-PA" altLang="es-PA" sz="1200" i="1" dirty="0" err="1">
                <a:latin typeface="Arial" panose="020B0604020202020204" pitchFamily="34" charset="0"/>
              </a:rPr>
              <a:t>Toussaint</a:t>
            </a:r>
            <a:r>
              <a:rPr lang="es-PA" altLang="es-PA" sz="1200" i="1" dirty="0">
                <a:latin typeface="Arial" panose="020B0604020202020204" pitchFamily="34" charset="0"/>
              </a:rPr>
              <a:t>-Louverture</a:t>
            </a:r>
            <a:r>
              <a:rPr lang="es-PA" altLang="es-PA" sz="1200" dirty="0">
                <a:latin typeface="Arial" panose="020B0604020202020204" pitchFamily="34" charset="0"/>
              </a:rPr>
              <a:t>, </a:t>
            </a:r>
            <a:r>
              <a:rPr lang="es-PA" altLang="es-PA" sz="1200" dirty="0" err="1">
                <a:latin typeface="Arial" panose="020B0604020202020204" pitchFamily="34" charset="0"/>
              </a:rPr>
              <a:t>gravure</a:t>
            </a:r>
            <a:r>
              <a:rPr lang="es-PA" altLang="es-PA" sz="1200" dirty="0">
                <a:latin typeface="Arial" panose="020B0604020202020204" pitchFamily="34" charset="0"/>
              </a:rPr>
              <a:t>, </a:t>
            </a:r>
            <a:r>
              <a:rPr lang="es-PA" altLang="es-PA" sz="1200" dirty="0" err="1">
                <a:latin typeface="Arial" panose="020B0604020202020204" pitchFamily="34" charset="0"/>
              </a:rPr>
              <a:t>Delpech</a:t>
            </a:r>
            <a:r>
              <a:rPr lang="es-PA" altLang="es-PA" sz="1200" dirty="0">
                <a:latin typeface="Arial" panose="020B0604020202020204" pitchFamily="34" charset="0"/>
              </a:rPr>
              <a:t>. En: </a:t>
            </a:r>
            <a:r>
              <a:rPr lang="es-PA" altLang="es-PA" sz="1200" dirty="0" err="1">
                <a:latin typeface="Arial" panose="020B0604020202020204" pitchFamily="34" charset="0"/>
              </a:rPr>
              <a:t>Fauque</a:t>
            </a:r>
            <a:r>
              <a:rPr lang="es-PA" altLang="es-PA" sz="1200" dirty="0">
                <a:latin typeface="Arial" panose="020B0604020202020204" pitchFamily="34" charset="0"/>
              </a:rPr>
              <a:t>; Thiel, </a:t>
            </a:r>
            <a:r>
              <a:rPr lang="es-PA" altLang="es-PA" sz="1200" dirty="0" err="1">
                <a:latin typeface="Arial" panose="020B0604020202020204" pitchFamily="34" charset="0"/>
              </a:rPr>
              <a:t>Op</a:t>
            </a:r>
            <a:r>
              <a:rPr lang="es-PA" altLang="es-PA" sz="1200" dirty="0">
                <a:latin typeface="Arial" panose="020B0604020202020204" pitchFamily="34" charset="0"/>
              </a:rPr>
              <a:t>. cit., p.157.</a:t>
            </a:r>
          </a:p>
          <a:p>
            <a:pPr eaLnBrk="1" hangingPunct="1">
              <a:spcBef>
                <a:spcPts val="275"/>
              </a:spcBef>
              <a:buFontTx/>
              <a:buAutoNum type="arabicParenBoth" startAt="41"/>
            </a:pPr>
            <a:r>
              <a:rPr lang="es-PA" altLang="es-PA" sz="1200" dirty="0" err="1">
                <a:latin typeface="Arial" panose="020B0604020202020204" pitchFamily="34" charset="0"/>
              </a:rPr>
              <a:t>Allégorie</a:t>
            </a:r>
            <a:r>
              <a:rPr lang="es-PA" altLang="es-PA" sz="1200" dirty="0">
                <a:latin typeface="Arial" panose="020B0604020202020204" pitchFamily="34" charset="0"/>
              </a:rPr>
              <a:t> de la liberté </a:t>
            </a:r>
            <a:r>
              <a:rPr lang="es-PA" altLang="es-PA" sz="1200" dirty="0" err="1">
                <a:latin typeface="Arial" panose="020B0604020202020204" pitchFamily="34" charset="0"/>
              </a:rPr>
              <a:t>enfin</a:t>
            </a:r>
            <a:r>
              <a:rPr lang="es-PA" altLang="es-PA" sz="1200" dirty="0">
                <a:latin typeface="Arial" panose="020B0604020202020204" pitchFamily="34" charset="0"/>
              </a:rPr>
              <a:t> </a:t>
            </a:r>
            <a:r>
              <a:rPr lang="es-PA" altLang="es-PA" sz="1200" dirty="0" err="1">
                <a:latin typeface="Arial" panose="020B0604020202020204" pitchFamily="34" charset="0"/>
              </a:rPr>
              <a:t>gagnée</a:t>
            </a:r>
            <a:r>
              <a:rPr lang="es-PA" altLang="es-PA" sz="1200" dirty="0">
                <a:latin typeface="Arial" panose="020B0604020202020204" pitchFamily="34" charset="0"/>
              </a:rPr>
              <a:t>. Les </a:t>
            </a:r>
            <a:r>
              <a:rPr lang="es-PA" altLang="es-PA" sz="1200" dirty="0" err="1">
                <a:latin typeface="Arial" panose="020B0604020202020204" pitchFamily="34" charset="0"/>
              </a:rPr>
              <a:t>enfants</a:t>
            </a:r>
            <a:r>
              <a:rPr lang="es-PA" altLang="es-PA" sz="1200" dirty="0">
                <a:latin typeface="Arial" panose="020B0604020202020204" pitchFamily="34" charset="0"/>
              </a:rPr>
              <a:t> </a:t>
            </a:r>
            <a:r>
              <a:rPr lang="es-PA" altLang="es-PA" sz="1200" dirty="0" err="1">
                <a:latin typeface="Arial" panose="020B0604020202020204" pitchFamily="34" charset="0"/>
              </a:rPr>
              <a:t>enterrent</a:t>
            </a:r>
            <a:r>
              <a:rPr lang="es-PA" altLang="es-PA" sz="1200" dirty="0">
                <a:latin typeface="Arial" panose="020B0604020202020204" pitchFamily="34" charset="0"/>
              </a:rPr>
              <a:t> les </a:t>
            </a:r>
            <a:r>
              <a:rPr lang="es-PA" altLang="es-PA" sz="1200" dirty="0" err="1">
                <a:latin typeface="Arial" panose="020B0604020202020204" pitchFamily="34" charset="0"/>
              </a:rPr>
              <a:t>chaînes</a:t>
            </a:r>
            <a:r>
              <a:rPr lang="es-PA" altLang="es-PA" sz="1200" dirty="0">
                <a:latin typeface="Arial" panose="020B0604020202020204" pitchFamily="34" charset="0"/>
              </a:rPr>
              <a:t> de </a:t>
            </a:r>
            <a:r>
              <a:rPr lang="es-PA" altLang="es-PA" sz="1200" dirty="0" err="1">
                <a:latin typeface="Arial" panose="020B0604020202020204" pitchFamily="34" charset="0"/>
              </a:rPr>
              <a:t>l’esclavage</a:t>
            </a:r>
            <a:r>
              <a:rPr lang="es-PA" altLang="es-PA" sz="1200" dirty="0">
                <a:latin typeface="Arial" panose="020B0604020202020204" pitchFamily="34" charset="0"/>
              </a:rPr>
              <a:t>... En: </a:t>
            </a:r>
            <a:r>
              <a:rPr lang="es-PA" altLang="es-PA" sz="1200" dirty="0" err="1">
                <a:latin typeface="Arial" panose="020B0604020202020204" pitchFamily="34" charset="0"/>
              </a:rPr>
              <a:t>Fauque</a:t>
            </a:r>
            <a:r>
              <a:rPr lang="es-PA" altLang="es-PA" sz="1200" dirty="0">
                <a:latin typeface="Arial" panose="020B0604020202020204" pitchFamily="34" charset="0"/>
              </a:rPr>
              <a:t>; Thiel. </a:t>
            </a:r>
            <a:r>
              <a:rPr lang="es-PA" altLang="es-PA" sz="1200" dirty="0" err="1">
                <a:latin typeface="Arial" panose="020B0604020202020204" pitchFamily="34" charset="0"/>
              </a:rPr>
              <a:t>Op</a:t>
            </a:r>
            <a:r>
              <a:rPr lang="es-PA" altLang="es-PA" sz="1200" dirty="0">
                <a:latin typeface="Arial" panose="020B0604020202020204" pitchFamily="34" charset="0"/>
              </a:rPr>
              <a:t>. cit.,  p.173.</a:t>
            </a:r>
          </a:p>
        </p:txBody>
      </p:sp>
    </p:spTree>
    <p:extLst>
      <p:ext uri="{BB962C8B-B14F-4D97-AF65-F5344CB8AC3E}">
        <p14:creationId xmlns:p14="http://schemas.microsoft.com/office/powerpoint/2010/main" val="1787071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5FAB170-376B-4817-8794-B3EEDC7B6821}"/>
              </a:ext>
            </a:extLst>
          </p:cNvPr>
          <p:cNvSpPr txBox="1"/>
          <p:nvPr/>
        </p:nvSpPr>
        <p:spPr>
          <a:xfrm>
            <a:off x="1899920" y="234567"/>
            <a:ext cx="8392160" cy="1323439"/>
          </a:xfrm>
          <a:prstGeom prst="rect">
            <a:avLst/>
          </a:prstGeom>
          <a:noFill/>
        </p:spPr>
        <p:txBody>
          <a:bodyPr wrap="square" rtlCol="0">
            <a:spAutoFit/>
          </a:bodyPr>
          <a:lstStyle/>
          <a:p>
            <a:pPr algn="ctr"/>
            <a:r>
              <a:rPr lang="es-MX" sz="4000" b="1" dirty="0">
                <a:solidFill>
                  <a:schemeClr val="accent1">
                    <a:lumMod val="50000"/>
                  </a:schemeClr>
                </a:solidFill>
                <a:latin typeface="Avenir"/>
              </a:rPr>
              <a:t>Contexto de Luchas Antiesclavistas: Los Esclavizados</a:t>
            </a:r>
            <a:endParaRPr lang="es-419" sz="4000" b="1" dirty="0">
              <a:solidFill>
                <a:schemeClr val="accent1">
                  <a:lumMod val="50000"/>
                </a:schemeClr>
              </a:solidFill>
              <a:latin typeface="Avenir"/>
            </a:endParaRPr>
          </a:p>
        </p:txBody>
      </p:sp>
      <p:sp>
        <p:nvSpPr>
          <p:cNvPr id="3" name="Rectángulo: esquinas redondeadas 2">
            <a:extLst>
              <a:ext uri="{FF2B5EF4-FFF2-40B4-BE49-F238E27FC236}">
                <a16:creationId xmlns:a16="http://schemas.microsoft.com/office/drawing/2014/main" id="{BFBE8F65-61F5-417D-B307-93736C08B0AE}"/>
              </a:ext>
            </a:extLst>
          </p:cNvPr>
          <p:cNvSpPr/>
          <p:nvPr/>
        </p:nvSpPr>
        <p:spPr>
          <a:xfrm>
            <a:off x="559293" y="1864311"/>
            <a:ext cx="1713390" cy="630313"/>
          </a:xfrm>
          <a:prstGeom prst="roundRect">
            <a:avLst/>
          </a:prstGeom>
          <a:solidFill>
            <a:srgbClr val="F89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2">
                    <a:lumMod val="50000"/>
                  </a:schemeClr>
                </a:solidFill>
                <a:latin typeface="Avenir" panose="020B0503020203020204" pitchFamily="34" charset="0"/>
              </a:rPr>
              <a:t>Participan</a:t>
            </a:r>
            <a:endParaRPr lang="es-419" sz="2000" dirty="0">
              <a:solidFill>
                <a:schemeClr val="tx2">
                  <a:lumMod val="50000"/>
                </a:schemeClr>
              </a:solidFill>
              <a:latin typeface="Avenir" panose="020B0503020203020204" pitchFamily="34" charset="0"/>
            </a:endParaRPr>
          </a:p>
        </p:txBody>
      </p:sp>
      <p:sp>
        <p:nvSpPr>
          <p:cNvPr id="4" name="Rectángulo: esquinas redondeadas 3">
            <a:extLst>
              <a:ext uri="{FF2B5EF4-FFF2-40B4-BE49-F238E27FC236}">
                <a16:creationId xmlns:a16="http://schemas.microsoft.com/office/drawing/2014/main" id="{398CCCE1-BA5C-463B-8787-2A5D0E056C67}"/>
              </a:ext>
            </a:extLst>
          </p:cNvPr>
          <p:cNvSpPr/>
          <p:nvPr/>
        </p:nvSpPr>
        <p:spPr>
          <a:xfrm>
            <a:off x="3169328" y="1864311"/>
            <a:ext cx="2926672" cy="630313"/>
          </a:xfrm>
          <a:prstGeom prst="roundRect">
            <a:avLst/>
          </a:prstGeom>
          <a:solidFill>
            <a:srgbClr val="F89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2">
                    <a:lumMod val="50000"/>
                  </a:schemeClr>
                </a:solidFill>
                <a:latin typeface="Avenir" panose="020B0503020203020204" pitchFamily="34" charset="0"/>
              </a:rPr>
              <a:t>en discursos antiesclavistas</a:t>
            </a:r>
            <a:endParaRPr lang="es-419" sz="2000" dirty="0">
              <a:solidFill>
                <a:schemeClr val="tx2">
                  <a:lumMod val="50000"/>
                </a:schemeClr>
              </a:solidFill>
              <a:latin typeface="Avenir" panose="020B0503020203020204" pitchFamily="34" charset="0"/>
            </a:endParaRPr>
          </a:p>
        </p:txBody>
      </p:sp>
      <p:sp>
        <p:nvSpPr>
          <p:cNvPr id="6" name="Rectángulo: esquinas redondeadas 5">
            <a:extLst>
              <a:ext uri="{FF2B5EF4-FFF2-40B4-BE49-F238E27FC236}">
                <a16:creationId xmlns:a16="http://schemas.microsoft.com/office/drawing/2014/main" id="{F03F63FD-02EE-4886-A14C-71602F638865}"/>
              </a:ext>
            </a:extLst>
          </p:cNvPr>
          <p:cNvSpPr/>
          <p:nvPr/>
        </p:nvSpPr>
        <p:spPr>
          <a:xfrm>
            <a:off x="6992645" y="1864311"/>
            <a:ext cx="3589538" cy="630313"/>
          </a:xfrm>
          <a:prstGeom prst="roundRect">
            <a:avLst/>
          </a:prstGeom>
          <a:solidFill>
            <a:srgbClr val="F89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2">
                    <a:lumMod val="50000"/>
                  </a:schemeClr>
                </a:solidFill>
                <a:latin typeface="Avenir" panose="020B0503020203020204" pitchFamily="34" charset="0"/>
              </a:rPr>
              <a:t>Con los instrumentos literarios disponibles</a:t>
            </a:r>
            <a:endParaRPr lang="es-419" sz="2000" dirty="0">
              <a:solidFill>
                <a:schemeClr val="tx2">
                  <a:lumMod val="50000"/>
                </a:schemeClr>
              </a:solidFill>
              <a:latin typeface="Avenir" panose="020B0503020203020204" pitchFamily="34" charset="0"/>
            </a:endParaRPr>
          </a:p>
        </p:txBody>
      </p:sp>
      <p:sp>
        <p:nvSpPr>
          <p:cNvPr id="7" name="Rectángulo: esquinas redondeadas 6">
            <a:extLst>
              <a:ext uri="{FF2B5EF4-FFF2-40B4-BE49-F238E27FC236}">
                <a16:creationId xmlns:a16="http://schemas.microsoft.com/office/drawing/2014/main" id="{95FFCF13-778C-435F-AD64-FAE938B73050}"/>
              </a:ext>
            </a:extLst>
          </p:cNvPr>
          <p:cNvSpPr/>
          <p:nvPr/>
        </p:nvSpPr>
        <p:spPr>
          <a:xfrm>
            <a:off x="559293" y="2974019"/>
            <a:ext cx="1828796" cy="630313"/>
          </a:xfrm>
          <a:prstGeom prst="roundRect">
            <a:avLst/>
          </a:prstGeom>
          <a:solidFill>
            <a:srgbClr val="F89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2">
                    <a:lumMod val="50000"/>
                  </a:schemeClr>
                </a:solidFill>
                <a:latin typeface="Avenir" panose="020B0503020203020204" pitchFamily="34" charset="0"/>
              </a:rPr>
              <a:t>Entendieron</a:t>
            </a:r>
            <a:endParaRPr lang="es-419" sz="2000" dirty="0">
              <a:solidFill>
                <a:schemeClr val="tx2">
                  <a:lumMod val="50000"/>
                </a:schemeClr>
              </a:solidFill>
              <a:latin typeface="Avenir" panose="020B0503020203020204" pitchFamily="34" charset="0"/>
            </a:endParaRPr>
          </a:p>
        </p:txBody>
      </p:sp>
      <p:sp>
        <p:nvSpPr>
          <p:cNvPr id="8" name="Rectángulo: esquinas redondeadas 7">
            <a:extLst>
              <a:ext uri="{FF2B5EF4-FFF2-40B4-BE49-F238E27FC236}">
                <a16:creationId xmlns:a16="http://schemas.microsoft.com/office/drawing/2014/main" id="{98740847-57F3-4113-837B-A2062D595D29}"/>
              </a:ext>
            </a:extLst>
          </p:cNvPr>
          <p:cNvSpPr/>
          <p:nvPr/>
        </p:nvSpPr>
        <p:spPr>
          <a:xfrm>
            <a:off x="559293" y="3666477"/>
            <a:ext cx="1828796" cy="630313"/>
          </a:xfrm>
          <a:prstGeom prst="roundRect">
            <a:avLst/>
          </a:prstGeom>
          <a:solidFill>
            <a:srgbClr val="F89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2">
                    <a:lumMod val="50000"/>
                  </a:schemeClr>
                </a:solidFill>
                <a:latin typeface="Avenir" panose="020B0503020203020204" pitchFamily="34" charset="0"/>
              </a:rPr>
              <a:t>Cuestionaron</a:t>
            </a:r>
            <a:endParaRPr lang="es-419" sz="2000" dirty="0">
              <a:solidFill>
                <a:schemeClr val="tx2">
                  <a:lumMod val="50000"/>
                </a:schemeClr>
              </a:solidFill>
              <a:latin typeface="Avenir" panose="020B0503020203020204" pitchFamily="34" charset="0"/>
            </a:endParaRPr>
          </a:p>
        </p:txBody>
      </p:sp>
      <p:sp>
        <p:nvSpPr>
          <p:cNvPr id="9" name="Rectángulo: esquinas redondeadas 8">
            <a:extLst>
              <a:ext uri="{FF2B5EF4-FFF2-40B4-BE49-F238E27FC236}">
                <a16:creationId xmlns:a16="http://schemas.microsoft.com/office/drawing/2014/main" id="{AB68D3E2-49B5-4F9A-AE40-C0F683E1C520}"/>
              </a:ext>
            </a:extLst>
          </p:cNvPr>
          <p:cNvSpPr/>
          <p:nvPr/>
        </p:nvSpPr>
        <p:spPr>
          <a:xfrm>
            <a:off x="559293" y="4634143"/>
            <a:ext cx="1713390" cy="630313"/>
          </a:xfrm>
          <a:prstGeom prst="roundRect">
            <a:avLst/>
          </a:prstGeom>
          <a:solidFill>
            <a:srgbClr val="F89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2">
                    <a:lumMod val="50000"/>
                  </a:schemeClr>
                </a:solidFill>
                <a:latin typeface="Avenir" panose="020B0503020203020204" pitchFamily="34" charset="0"/>
              </a:rPr>
              <a:t>Canon literario</a:t>
            </a:r>
            <a:endParaRPr lang="es-419" sz="2000" dirty="0">
              <a:solidFill>
                <a:schemeClr val="tx2">
                  <a:lumMod val="50000"/>
                </a:schemeClr>
              </a:solidFill>
              <a:latin typeface="Avenir" panose="020B0503020203020204" pitchFamily="34" charset="0"/>
            </a:endParaRPr>
          </a:p>
        </p:txBody>
      </p:sp>
      <p:sp>
        <p:nvSpPr>
          <p:cNvPr id="10" name="Abrir llave 9">
            <a:extLst>
              <a:ext uri="{FF2B5EF4-FFF2-40B4-BE49-F238E27FC236}">
                <a16:creationId xmlns:a16="http://schemas.microsoft.com/office/drawing/2014/main" id="{C9DE678E-365A-4BB4-A3AE-8A680724F3EF}"/>
              </a:ext>
            </a:extLst>
          </p:cNvPr>
          <p:cNvSpPr/>
          <p:nvPr/>
        </p:nvSpPr>
        <p:spPr>
          <a:xfrm rot="10800000">
            <a:off x="2441358" y="2880802"/>
            <a:ext cx="514905" cy="1464816"/>
          </a:xfrm>
          <a:prstGeom prst="leftBrace">
            <a:avLst/>
          </a:prstGeom>
          <a:ln w="28575">
            <a:solidFill>
              <a:srgbClr val="B50F05"/>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p>
        </p:txBody>
      </p:sp>
      <p:cxnSp>
        <p:nvCxnSpPr>
          <p:cNvPr id="12" name="Conector recto de flecha 11">
            <a:extLst>
              <a:ext uri="{FF2B5EF4-FFF2-40B4-BE49-F238E27FC236}">
                <a16:creationId xmlns:a16="http://schemas.microsoft.com/office/drawing/2014/main" id="{D9990E9E-FCAB-4B3B-ACE4-08FE7BA296FA}"/>
              </a:ext>
            </a:extLst>
          </p:cNvPr>
          <p:cNvCxnSpPr>
            <a:stCxn id="3" idx="3"/>
            <a:endCxn id="4" idx="1"/>
          </p:cNvCxnSpPr>
          <p:nvPr/>
        </p:nvCxnSpPr>
        <p:spPr>
          <a:xfrm>
            <a:off x="2272683" y="2179468"/>
            <a:ext cx="896645" cy="0"/>
          </a:xfrm>
          <a:prstGeom prst="straightConnector1">
            <a:avLst/>
          </a:prstGeom>
          <a:ln w="28575">
            <a:solidFill>
              <a:srgbClr val="B50F05"/>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FDC49A3E-429F-4270-8F4A-D7210CB91C05}"/>
              </a:ext>
            </a:extLst>
          </p:cNvPr>
          <p:cNvCxnSpPr/>
          <p:nvPr/>
        </p:nvCxnSpPr>
        <p:spPr>
          <a:xfrm>
            <a:off x="6096000" y="2179468"/>
            <a:ext cx="896645" cy="0"/>
          </a:xfrm>
          <a:prstGeom prst="straightConnector1">
            <a:avLst/>
          </a:prstGeom>
          <a:ln w="28575">
            <a:solidFill>
              <a:srgbClr val="B50F05"/>
            </a:solidFill>
            <a:tailEnd type="triangle"/>
          </a:ln>
        </p:spPr>
        <p:style>
          <a:lnRef idx="1">
            <a:schemeClr val="accent1"/>
          </a:lnRef>
          <a:fillRef idx="0">
            <a:schemeClr val="accent1"/>
          </a:fillRef>
          <a:effectRef idx="0">
            <a:schemeClr val="accent1"/>
          </a:effectRef>
          <a:fontRef idx="minor">
            <a:schemeClr val="tx1"/>
          </a:fontRef>
        </p:style>
      </p:cxnSp>
      <p:sp>
        <p:nvSpPr>
          <p:cNvPr id="15" name="Rectángulo: esquinas redondeadas 14">
            <a:extLst>
              <a:ext uri="{FF2B5EF4-FFF2-40B4-BE49-F238E27FC236}">
                <a16:creationId xmlns:a16="http://schemas.microsoft.com/office/drawing/2014/main" id="{54B092AE-EAD0-41B0-AB34-AAA503D09560}"/>
              </a:ext>
            </a:extLst>
          </p:cNvPr>
          <p:cNvSpPr/>
          <p:nvPr/>
        </p:nvSpPr>
        <p:spPr>
          <a:xfrm>
            <a:off x="3169328" y="3051687"/>
            <a:ext cx="2926672" cy="1025392"/>
          </a:xfrm>
          <a:prstGeom prst="roundRect">
            <a:avLst/>
          </a:prstGeom>
          <a:solidFill>
            <a:srgbClr val="F89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2">
                    <a:lumMod val="50000"/>
                  </a:schemeClr>
                </a:solidFill>
                <a:latin typeface="Avenir" panose="020B0503020203020204" pitchFamily="34" charset="0"/>
              </a:rPr>
              <a:t>Dogmas europeos dominantes en la época</a:t>
            </a:r>
            <a:endParaRPr lang="es-419" sz="2000" dirty="0">
              <a:solidFill>
                <a:schemeClr val="tx2">
                  <a:lumMod val="50000"/>
                </a:schemeClr>
              </a:solidFill>
              <a:latin typeface="Avenir" panose="020B0503020203020204" pitchFamily="34" charset="0"/>
            </a:endParaRPr>
          </a:p>
        </p:txBody>
      </p:sp>
      <p:cxnSp>
        <p:nvCxnSpPr>
          <p:cNvPr id="16" name="Conector recto de flecha 15">
            <a:extLst>
              <a:ext uri="{FF2B5EF4-FFF2-40B4-BE49-F238E27FC236}">
                <a16:creationId xmlns:a16="http://schemas.microsoft.com/office/drawing/2014/main" id="{116C6AFE-2CA8-4197-A271-EC81E7A5F90E}"/>
              </a:ext>
            </a:extLst>
          </p:cNvPr>
          <p:cNvCxnSpPr/>
          <p:nvPr/>
        </p:nvCxnSpPr>
        <p:spPr>
          <a:xfrm>
            <a:off x="6096000" y="3599893"/>
            <a:ext cx="896645" cy="0"/>
          </a:xfrm>
          <a:prstGeom prst="straightConnector1">
            <a:avLst/>
          </a:prstGeom>
          <a:ln w="28575">
            <a:solidFill>
              <a:srgbClr val="B50F05"/>
            </a:solidFill>
            <a:tailEnd type="triangle"/>
          </a:ln>
        </p:spPr>
        <p:style>
          <a:lnRef idx="1">
            <a:schemeClr val="accent1"/>
          </a:lnRef>
          <a:fillRef idx="0">
            <a:schemeClr val="accent1"/>
          </a:fillRef>
          <a:effectRef idx="0">
            <a:schemeClr val="accent1"/>
          </a:effectRef>
          <a:fontRef idx="minor">
            <a:schemeClr val="tx1"/>
          </a:fontRef>
        </p:style>
      </p:cxnSp>
      <p:sp>
        <p:nvSpPr>
          <p:cNvPr id="19" name="Rectángulo: esquinas redondeadas 18">
            <a:extLst>
              <a:ext uri="{FF2B5EF4-FFF2-40B4-BE49-F238E27FC236}">
                <a16:creationId xmlns:a16="http://schemas.microsoft.com/office/drawing/2014/main" id="{4AA1181A-425E-4C1A-9AB6-2AA2899E8632}"/>
              </a:ext>
            </a:extLst>
          </p:cNvPr>
          <p:cNvSpPr/>
          <p:nvPr/>
        </p:nvSpPr>
        <p:spPr>
          <a:xfrm>
            <a:off x="6992645" y="3258107"/>
            <a:ext cx="1006136" cy="630313"/>
          </a:xfrm>
          <a:prstGeom prst="roundRect">
            <a:avLst/>
          </a:prstGeom>
          <a:solidFill>
            <a:srgbClr val="F89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2">
                    <a:lumMod val="50000"/>
                  </a:schemeClr>
                </a:solidFill>
                <a:latin typeface="Avenir" panose="020B0503020203020204" pitchFamily="34" charset="0"/>
              </a:rPr>
              <a:t>sobre</a:t>
            </a:r>
            <a:endParaRPr lang="es-419" sz="2000" dirty="0">
              <a:solidFill>
                <a:schemeClr val="tx2">
                  <a:lumMod val="50000"/>
                </a:schemeClr>
              </a:solidFill>
              <a:latin typeface="Avenir" panose="020B0503020203020204" pitchFamily="34" charset="0"/>
            </a:endParaRPr>
          </a:p>
        </p:txBody>
      </p:sp>
      <p:sp>
        <p:nvSpPr>
          <p:cNvPr id="20" name="Abrir llave 19">
            <a:extLst>
              <a:ext uri="{FF2B5EF4-FFF2-40B4-BE49-F238E27FC236}">
                <a16:creationId xmlns:a16="http://schemas.microsoft.com/office/drawing/2014/main" id="{013231EF-4C5D-463A-B454-45BECEB7610F}"/>
              </a:ext>
            </a:extLst>
          </p:cNvPr>
          <p:cNvSpPr/>
          <p:nvPr/>
        </p:nvSpPr>
        <p:spPr>
          <a:xfrm>
            <a:off x="8052049" y="3158228"/>
            <a:ext cx="514906" cy="883330"/>
          </a:xfrm>
          <a:prstGeom prst="leftBrace">
            <a:avLst/>
          </a:prstGeom>
          <a:ln w="28575">
            <a:solidFill>
              <a:srgbClr val="B50F05"/>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p>
        </p:txBody>
      </p:sp>
      <p:sp>
        <p:nvSpPr>
          <p:cNvPr id="21" name="Rectángulo: esquinas redondeadas 20">
            <a:extLst>
              <a:ext uri="{FF2B5EF4-FFF2-40B4-BE49-F238E27FC236}">
                <a16:creationId xmlns:a16="http://schemas.microsoft.com/office/drawing/2014/main" id="{28ABD97D-BC57-4C7B-A1A3-B939FCE6D70F}"/>
              </a:ext>
            </a:extLst>
          </p:cNvPr>
          <p:cNvSpPr/>
          <p:nvPr/>
        </p:nvSpPr>
        <p:spPr>
          <a:xfrm>
            <a:off x="8620223" y="3258107"/>
            <a:ext cx="1793284" cy="630313"/>
          </a:xfrm>
          <a:prstGeom prst="roundRect">
            <a:avLst/>
          </a:prstGeom>
          <a:solidFill>
            <a:srgbClr val="F89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MX" sz="2000" dirty="0">
                <a:solidFill>
                  <a:schemeClr val="tx2">
                    <a:lumMod val="50000"/>
                  </a:schemeClr>
                </a:solidFill>
                <a:latin typeface="Avenir" panose="020B0503020203020204" pitchFamily="34" charset="0"/>
              </a:rPr>
              <a:t>Esclavitud</a:t>
            </a:r>
          </a:p>
          <a:p>
            <a:pPr marL="285750" indent="-285750">
              <a:buFont typeface="Arial" panose="020B0604020202020204" pitchFamily="34" charset="0"/>
              <a:buChar char="•"/>
            </a:pPr>
            <a:r>
              <a:rPr lang="es-MX" sz="2000" dirty="0">
                <a:solidFill>
                  <a:schemeClr val="tx2">
                    <a:lumMod val="50000"/>
                  </a:schemeClr>
                </a:solidFill>
                <a:latin typeface="Avenir" panose="020B0503020203020204" pitchFamily="34" charset="0"/>
              </a:rPr>
              <a:t>Raza</a:t>
            </a:r>
            <a:endParaRPr lang="es-419" sz="2000" dirty="0">
              <a:solidFill>
                <a:schemeClr val="tx2">
                  <a:lumMod val="50000"/>
                </a:schemeClr>
              </a:solidFill>
              <a:latin typeface="Avenir" panose="020B0503020203020204" pitchFamily="34" charset="0"/>
            </a:endParaRPr>
          </a:p>
        </p:txBody>
      </p:sp>
      <p:sp>
        <p:nvSpPr>
          <p:cNvPr id="22" name="Rectángulo: esquinas redondeadas 21">
            <a:extLst>
              <a:ext uri="{FF2B5EF4-FFF2-40B4-BE49-F238E27FC236}">
                <a16:creationId xmlns:a16="http://schemas.microsoft.com/office/drawing/2014/main" id="{662D6435-D952-4972-9C31-6198B17F5957}"/>
              </a:ext>
            </a:extLst>
          </p:cNvPr>
          <p:cNvSpPr/>
          <p:nvPr/>
        </p:nvSpPr>
        <p:spPr>
          <a:xfrm>
            <a:off x="3169328" y="4634143"/>
            <a:ext cx="2926672" cy="630313"/>
          </a:xfrm>
          <a:prstGeom prst="roundRect">
            <a:avLst/>
          </a:prstGeom>
          <a:solidFill>
            <a:srgbClr val="F89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2">
                    <a:lumMod val="50000"/>
                  </a:schemeClr>
                </a:solidFill>
                <a:latin typeface="Avenir" panose="020B0503020203020204" pitchFamily="34" charset="0"/>
              </a:rPr>
              <a:t>Acabar con la esclavitud</a:t>
            </a:r>
            <a:endParaRPr lang="es-419" sz="2000" dirty="0">
              <a:solidFill>
                <a:schemeClr val="tx2">
                  <a:lumMod val="50000"/>
                </a:schemeClr>
              </a:solidFill>
              <a:latin typeface="Avenir" panose="020B0503020203020204" pitchFamily="34" charset="0"/>
            </a:endParaRPr>
          </a:p>
        </p:txBody>
      </p:sp>
      <p:sp>
        <p:nvSpPr>
          <p:cNvPr id="23" name="Rectángulo: esquinas redondeadas 22">
            <a:extLst>
              <a:ext uri="{FF2B5EF4-FFF2-40B4-BE49-F238E27FC236}">
                <a16:creationId xmlns:a16="http://schemas.microsoft.com/office/drawing/2014/main" id="{AEB0FB37-BC96-4D0C-9590-C821F0B0F9B8}"/>
              </a:ext>
            </a:extLst>
          </p:cNvPr>
          <p:cNvSpPr/>
          <p:nvPr/>
        </p:nvSpPr>
        <p:spPr>
          <a:xfrm>
            <a:off x="6992645" y="4634143"/>
            <a:ext cx="2710648" cy="630313"/>
          </a:xfrm>
          <a:prstGeom prst="roundRect">
            <a:avLst/>
          </a:prstGeom>
          <a:solidFill>
            <a:srgbClr val="F89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2">
                    <a:lumMod val="50000"/>
                  </a:schemeClr>
                </a:solidFill>
                <a:latin typeface="Avenir" panose="020B0503020203020204" pitchFamily="34" charset="0"/>
              </a:rPr>
              <a:t>Implantar ideas sociales</a:t>
            </a:r>
            <a:endParaRPr lang="es-419" sz="2000" dirty="0">
              <a:solidFill>
                <a:schemeClr val="tx2">
                  <a:lumMod val="50000"/>
                </a:schemeClr>
              </a:solidFill>
              <a:latin typeface="Avenir" panose="020B0503020203020204" pitchFamily="34" charset="0"/>
            </a:endParaRPr>
          </a:p>
        </p:txBody>
      </p:sp>
      <p:cxnSp>
        <p:nvCxnSpPr>
          <p:cNvPr id="24" name="Conector recto de flecha 23">
            <a:extLst>
              <a:ext uri="{FF2B5EF4-FFF2-40B4-BE49-F238E27FC236}">
                <a16:creationId xmlns:a16="http://schemas.microsoft.com/office/drawing/2014/main" id="{5251504F-4DB3-45E2-A488-3DC0BBA74017}"/>
              </a:ext>
            </a:extLst>
          </p:cNvPr>
          <p:cNvCxnSpPr>
            <a:endCxn id="22" idx="1"/>
          </p:cNvCxnSpPr>
          <p:nvPr/>
        </p:nvCxnSpPr>
        <p:spPr>
          <a:xfrm>
            <a:off x="2272683" y="4949300"/>
            <a:ext cx="896645" cy="0"/>
          </a:xfrm>
          <a:prstGeom prst="straightConnector1">
            <a:avLst/>
          </a:prstGeom>
          <a:ln w="28575">
            <a:solidFill>
              <a:srgbClr val="B50F05"/>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a:extLst>
              <a:ext uri="{FF2B5EF4-FFF2-40B4-BE49-F238E27FC236}">
                <a16:creationId xmlns:a16="http://schemas.microsoft.com/office/drawing/2014/main" id="{0DA89198-71CA-46CA-93E3-20C017F6C515}"/>
              </a:ext>
            </a:extLst>
          </p:cNvPr>
          <p:cNvCxnSpPr/>
          <p:nvPr/>
        </p:nvCxnSpPr>
        <p:spPr>
          <a:xfrm>
            <a:off x="6096000" y="4949300"/>
            <a:ext cx="896645" cy="0"/>
          </a:xfrm>
          <a:prstGeom prst="straightConnector1">
            <a:avLst/>
          </a:prstGeom>
          <a:ln w="28575">
            <a:solidFill>
              <a:srgbClr val="B50F05"/>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8859DA76-B5EC-4585-B4C4-FF642D609D60}"/>
              </a:ext>
            </a:extLst>
          </p:cNvPr>
          <p:cNvCxnSpPr/>
          <p:nvPr/>
        </p:nvCxnSpPr>
        <p:spPr>
          <a:xfrm>
            <a:off x="9685538" y="4949300"/>
            <a:ext cx="896645" cy="0"/>
          </a:xfrm>
          <a:prstGeom prst="straightConnector1">
            <a:avLst/>
          </a:prstGeom>
          <a:ln w="28575">
            <a:solidFill>
              <a:srgbClr val="B50F05"/>
            </a:solidFill>
            <a:tailEnd type="triangle"/>
          </a:ln>
        </p:spPr>
        <p:style>
          <a:lnRef idx="1">
            <a:schemeClr val="accent1"/>
          </a:lnRef>
          <a:fillRef idx="0">
            <a:schemeClr val="accent1"/>
          </a:fillRef>
          <a:effectRef idx="0">
            <a:schemeClr val="accent1"/>
          </a:effectRef>
          <a:fontRef idx="minor">
            <a:schemeClr val="tx1"/>
          </a:fontRef>
        </p:style>
      </p:cxnSp>
      <p:sp>
        <p:nvSpPr>
          <p:cNvPr id="27" name="Rectángulo: esquinas redondeadas 26">
            <a:extLst>
              <a:ext uri="{FF2B5EF4-FFF2-40B4-BE49-F238E27FC236}">
                <a16:creationId xmlns:a16="http://schemas.microsoft.com/office/drawing/2014/main" id="{4FA8FD0F-BE52-4601-AEE1-DDD39756F9D9}"/>
              </a:ext>
            </a:extLst>
          </p:cNvPr>
          <p:cNvSpPr/>
          <p:nvPr/>
        </p:nvSpPr>
        <p:spPr>
          <a:xfrm>
            <a:off x="10599938" y="4421572"/>
            <a:ext cx="1480303" cy="1055454"/>
          </a:xfrm>
          <a:prstGeom prst="roundRect">
            <a:avLst/>
          </a:prstGeom>
          <a:solidFill>
            <a:srgbClr val="F89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2">
                    <a:lumMod val="50000"/>
                  </a:schemeClr>
                </a:solidFill>
                <a:latin typeface="Avenir" panose="020B0503020203020204" pitchFamily="34" charset="0"/>
              </a:rPr>
              <a:t>Libertad con justicia</a:t>
            </a:r>
            <a:endParaRPr lang="es-419" sz="2000" dirty="0">
              <a:solidFill>
                <a:schemeClr val="tx2">
                  <a:lumMod val="50000"/>
                </a:schemeClr>
              </a:solidFill>
              <a:latin typeface="Avenir" panose="020B0503020203020204" pitchFamily="34" charset="0"/>
            </a:endParaRPr>
          </a:p>
        </p:txBody>
      </p:sp>
    </p:spTree>
    <p:extLst>
      <p:ext uri="{BB962C8B-B14F-4D97-AF65-F5344CB8AC3E}">
        <p14:creationId xmlns:p14="http://schemas.microsoft.com/office/powerpoint/2010/main" val="3562908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F8D2E4B-5235-4C2F-A371-670B8E2740E4}"/>
              </a:ext>
            </a:extLst>
          </p:cNvPr>
          <p:cNvSpPr txBox="1">
            <a:spLocks/>
          </p:cNvSpPr>
          <p:nvPr/>
        </p:nvSpPr>
        <p:spPr>
          <a:xfrm>
            <a:off x="1666874" y="411162"/>
            <a:ext cx="9011285" cy="767397"/>
          </a:xfrm>
          <a:prstGeom prst="rect">
            <a:avLst/>
          </a:prstGeom>
        </p:spPr>
        <p:txBody>
          <a:bodyPr tIns="213360"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63294">
              <a:spcBef>
                <a:spcPts val="0"/>
              </a:spcBef>
              <a:defRPr/>
            </a:pPr>
            <a:r>
              <a:rPr lang="es-419" b="1" dirty="0">
                <a:solidFill>
                  <a:schemeClr val="tx2">
                    <a:lumMod val="50000"/>
                  </a:schemeClr>
                </a:solidFill>
                <a:latin typeface="Avenir"/>
              </a:rPr>
              <a:t>Fuera de África: La</a:t>
            </a:r>
            <a:r>
              <a:rPr lang="es-419" b="1" spc="-85" dirty="0">
                <a:solidFill>
                  <a:schemeClr val="tx2">
                    <a:lumMod val="50000"/>
                  </a:schemeClr>
                </a:solidFill>
                <a:latin typeface="Avenir"/>
              </a:rPr>
              <a:t> </a:t>
            </a:r>
            <a:r>
              <a:rPr lang="es-419" b="1" dirty="0">
                <a:solidFill>
                  <a:schemeClr val="tx2">
                    <a:lumMod val="50000"/>
                  </a:schemeClr>
                </a:solidFill>
                <a:latin typeface="Avenir"/>
              </a:rPr>
              <a:t>Travesía</a:t>
            </a:r>
          </a:p>
        </p:txBody>
      </p:sp>
      <p:sp>
        <p:nvSpPr>
          <p:cNvPr id="3" name="object 3">
            <a:extLst>
              <a:ext uri="{FF2B5EF4-FFF2-40B4-BE49-F238E27FC236}">
                <a16:creationId xmlns:a16="http://schemas.microsoft.com/office/drawing/2014/main" id="{5A79770E-1F13-4762-8222-EDC57999E67A}"/>
              </a:ext>
            </a:extLst>
          </p:cNvPr>
          <p:cNvSpPr txBox="1">
            <a:spLocks noChangeArrowheads="1"/>
          </p:cNvSpPr>
          <p:nvPr/>
        </p:nvSpPr>
        <p:spPr bwMode="auto">
          <a:xfrm>
            <a:off x="1870590" y="1768129"/>
            <a:ext cx="4052849" cy="1965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PA" altLang="es-PA" sz="2000" dirty="0" err="1">
                <a:solidFill>
                  <a:schemeClr val="tx2">
                    <a:lumMod val="50000"/>
                  </a:schemeClr>
                </a:solidFill>
                <a:latin typeface="Avenir"/>
              </a:rPr>
              <a:t>Ayay</a:t>
            </a:r>
            <a:r>
              <a:rPr lang="es-PA" altLang="es-PA" sz="2000" dirty="0">
                <a:solidFill>
                  <a:schemeClr val="tx2">
                    <a:lumMod val="50000"/>
                  </a:schemeClr>
                </a:solidFill>
                <a:latin typeface="Avenir"/>
              </a:rPr>
              <a:t>: El Yoruba</a:t>
            </a:r>
          </a:p>
          <a:p>
            <a:pPr eaLnBrk="1" hangingPunct="1">
              <a:spcBef>
                <a:spcPts val="50"/>
              </a:spcBef>
            </a:pPr>
            <a:endParaRPr lang="es-PA" altLang="es-PA" sz="2000" dirty="0">
              <a:solidFill>
                <a:schemeClr val="tx2">
                  <a:lumMod val="50000"/>
                </a:schemeClr>
              </a:solidFill>
              <a:latin typeface="Avenir"/>
              <a:cs typeface="Times New Roman" panose="02020603050405020304" pitchFamily="18" charset="0"/>
            </a:endParaRPr>
          </a:p>
          <a:p>
            <a:pPr marL="298450" indent="-285750" algn="just" eaLnBrk="1" hangingPunct="1">
              <a:lnSpc>
                <a:spcPts val="1950"/>
              </a:lnSpc>
              <a:buClr>
                <a:srgbClr val="010000"/>
              </a:buClr>
              <a:buFont typeface="Arial" panose="020B0604020202020204" pitchFamily="34" charset="0"/>
              <a:buChar char="•"/>
            </a:pPr>
            <a:r>
              <a:rPr lang="es-PA" altLang="es-PA" sz="2000" dirty="0">
                <a:solidFill>
                  <a:schemeClr val="tx2">
                    <a:lumMod val="50000"/>
                  </a:schemeClr>
                </a:solidFill>
                <a:latin typeface="Avenir"/>
              </a:rPr>
              <a:t>Guerra en su país fue  devastadora y sangrienta.</a:t>
            </a:r>
          </a:p>
          <a:p>
            <a:pPr marL="355600" indent="-342900" algn="just" eaLnBrk="1" hangingPunct="1">
              <a:buClr>
                <a:srgbClr val="010000"/>
              </a:buClr>
              <a:buFont typeface="Arial" panose="020B0604020202020204" pitchFamily="34" charset="0"/>
              <a:buChar char="•"/>
            </a:pPr>
            <a:endParaRPr lang="es-PA" altLang="es-PA" sz="2000" dirty="0">
              <a:solidFill>
                <a:schemeClr val="tx2">
                  <a:lumMod val="50000"/>
                </a:schemeClr>
              </a:solidFill>
              <a:latin typeface="Avenir"/>
              <a:cs typeface="Times New Roman" panose="02020603050405020304" pitchFamily="18" charset="0"/>
            </a:endParaRPr>
          </a:p>
          <a:p>
            <a:pPr marL="298450" indent="-285750" algn="just" eaLnBrk="1" hangingPunct="1">
              <a:lnSpc>
                <a:spcPts val="1950"/>
              </a:lnSpc>
              <a:buClr>
                <a:srgbClr val="010000"/>
              </a:buClr>
              <a:buFont typeface="Arial" panose="020B0604020202020204" pitchFamily="34" charset="0"/>
              <a:buChar char="•"/>
            </a:pPr>
            <a:r>
              <a:rPr lang="es-PA" altLang="es-PA" sz="2000" dirty="0">
                <a:solidFill>
                  <a:schemeClr val="tx2">
                    <a:lumMod val="50000"/>
                  </a:schemeClr>
                </a:solidFill>
                <a:latin typeface="Avenir"/>
              </a:rPr>
              <a:t>Hombres, mujeres y niños  resultan cautivos.</a:t>
            </a:r>
          </a:p>
        </p:txBody>
      </p:sp>
      <p:grpSp>
        <p:nvGrpSpPr>
          <p:cNvPr id="4" name="Grupo 3">
            <a:extLst>
              <a:ext uri="{FF2B5EF4-FFF2-40B4-BE49-F238E27FC236}">
                <a16:creationId xmlns:a16="http://schemas.microsoft.com/office/drawing/2014/main" id="{B3EE6581-E993-49C4-AAD5-AE0F65934990}"/>
              </a:ext>
            </a:extLst>
          </p:cNvPr>
          <p:cNvGrpSpPr/>
          <p:nvPr/>
        </p:nvGrpSpPr>
        <p:grpSpPr>
          <a:xfrm>
            <a:off x="1767841" y="3921760"/>
            <a:ext cx="4155600" cy="2525077"/>
            <a:chOff x="746919" y="3968750"/>
            <a:chExt cx="3691731" cy="2250281"/>
          </a:xfrm>
        </p:grpSpPr>
        <p:sp>
          <p:nvSpPr>
            <p:cNvPr id="5" name="object 4">
              <a:extLst>
                <a:ext uri="{FF2B5EF4-FFF2-40B4-BE49-F238E27FC236}">
                  <a16:creationId xmlns:a16="http://schemas.microsoft.com/office/drawing/2014/main" id="{BE35EC9A-10E8-44B9-AEBC-91E936E98C9D}"/>
                </a:ext>
              </a:extLst>
            </p:cNvPr>
            <p:cNvSpPr>
              <a:spLocks noChangeArrowheads="1"/>
            </p:cNvSpPr>
            <p:nvPr/>
          </p:nvSpPr>
          <p:spPr bwMode="auto">
            <a:xfrm>
              <a:off x="838200" y="3968750"/>
              <a:ext cx="3600450" cy="2168525"/>
            </a:xfrm>
            <a:prstGeom prst="round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PA" altLang="es-PA"/>
            </a:p>
          </p:txBody>
        </p:sp>
        <p:sp>
          <p:nvSpPr>
            <p:cNvPr id="6" name="object 8">
              <a:extLst>
                <a:ext uri="{FF2B5EF4-FFF2-40B4-BE49-F238E27FC236}">
                  <a16:creationId xmlns:a16="http://schemas.microsoft.com/office/drawing/2014/main" id="{3B6C3819-6785-42AD-9B96-674E5952153B}"/>
                </a:ext>
              </a:extLst>
            </p:cNvPr>
            <p:cNvSpPr txBox="1">
              <a:spLocks noChangeArrowheads="1"/>
            </p:cNvSpPr>
            <p:nvPr/>
          </p:nvSpPr>
          <p:spPr bwMode="auto">
            <a:xfrm>
              <a:off x="746919" y="6055518"/>
              <a:ext cx="182562"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PA" altLang="es-PA" sz="1000" dirty="0">
                  <a:latin typeface="Arial" panose="020B0604020202020204" pitchFamily="34" charset="0"/>
                </a:rPr>
                <a:t>(7)</a:t>
              </a:r>
            </a:p>
          </p:txBody>
        </p:sp>
      </p:grpSp>
      <p:grpSp>
        <p:nvGrpSpPr>
          <p:cNvPr id="7" name="Grupo 6">
            <a:extLst>
              <a:ext uri="{FF2B5EF4-FFF2-40B4-BE49-F238E27FC236}">
                <a16:creationId xmlns:a16="http://schemas.microsoft.com/office/drawing/2014/main" id="{B7F39001-DB02-4E9B-AA0C-D22BFDBDC33D}"/>
              </a:ext>
            </a:extLst>
          </p:cNvPr>
          <p:cNvGrpSpPr/>
          <p:nvPr/>
        </p:nvGrpSpPr>
        <p:grpSpPr>
          <a:xfrm>
            <a:off x="6486841" y="1567197"/>
            <a:ext cx="3937318" cy="4787899"/>
            <a:chOff x="5491162" y="1343025"/>
            <a:chExt cx="2954338" cy="3527425"/>
          </a:xfrm>
        </p:grpSpPr>
        <p:sp>
          <p:nvSpPr>
            <p:cNvPr id="8" name="object 6">
              <a:extLst>
                <a:ext uri="{FF2B5EF4-FFF2-40B4-BE49-F238E27FC236}">
                  <a16:creationId xmlns:a16="http://schemas.microsoft.com/office/drawing/2014/main" id="{01CD0D5E-5B89-4D59-A273-8ED71C4CF7FE}"/>
                </a:ext>
              </a:extLst>
            </p:cNvPr>
            <p:cNvSpPr>
              <a:spLocks noChangeArrowheads="1"/>
            </p:cNvSpPr>
            <p:nvPr/>
          </p:nvSpPr>
          <p:spPr bwMode="auto">
            <a:xfrm>
              <a:off x="5581650" y="1343025"/>
              <a:ext cx="2863850" cy="3527425"/>
            </a:xfrm>
            <a:prstGeom prst="round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PA" altLang="es-PA"/>
            </a:p>
          </p:txBody>
        </p:sp>
        <p:sp>
          <p:nvSpPr>
            <p:cNvPr id="9" name="object 9">
              <a:extLst>
                <a:ext uri="{FF2B5EF4-FFF2-40B4-BE49-F238E27FC236}">
                  <a16:creationId xmlns:a16="http://schemas.microsoft.com/office/drawing/2014/main" id="{F107A561-3258-4996-BD83-66DDF97E1C6D}"/>
                </a:ext>
              </a:extLst>
            </p:cNvPr>
            <p:cNvSpPr txBox="1">
              <a:spLocks noChangeArrowheads="1"/>
            </p:cNvSpPr>
            <p:nvPr/>
          </p:nvSpPr>
          <p:spPr bwMode="auto">
            <a:xfrm>
              <a:off x="5491162" y="4706938"/>
              <a:ext cx="18097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PA" altLang="es-PA" sz="1000" dirty="0">
                  <a:latin typeface="Arial" panose="020B0604020202020204" pitchFamily="34" charset="0"/>
                </a:rPr>
                <a:t>(8)</a:t>
              </a:r>
            </a:p>
          </p:txBody>
        </p:sp>
      </p:grpSp>
    </p:spTree>
    <p:extLst>
      <p:ext uri="{BB962C8B-B14F-4D97-AF65-F5344CB8AC3E}">
        <p14:creationId xmlns:p14="http://schemas.microsoft.com/office/powerpoint/2010/main" val="2756951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4B22542A-961D-4996-8863-C19206530027}"/>
              </a:ext>
            </a:extLst>
          </p:cNvPr>
          <p:cNvSpPr txBox="1">
            <a:spLocks/>
          </p:cNvSpPr>
          <p:nvPr/>
        </p:nvSpPr>
        <p:spPr>
          <a:xfrm>
            <a:off x="-892745" y="274241"/>
            <a:ext cx="8183886" cy="646112"/>
          </a:xfrm>
          <a:prstGeom prst="rect">
            <a:avLst/>
          </a:prstGeom>
        </p:spPr>
        <p:txBody>
          <a:bodyPr tIns="213360"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63294">
              <a:spcBef>
                <a:spcPts val="0"/>
              </a:spcBef>
              <a:defRPr/>
            </a:pPr>
            <a:r>
              <a:rPr lang="es-419" b="1" dirty="0">
                <a:solidFill>
                  <a:schemeClr val="tx2">
                    <a:lumMod val="50000"/>
                  </a:schemeClr>
                </a:solidFill>
                <a:latin typeface="Avenir"/>
              </a:rPr>
              <a:t>Fuera de África: La</a:t>
            </a:r>
            <a:r>
              <a:rPr lang="es-419" b="1" spc="-85" dirty="0">
                <a:solidFill>
                  <a:schemeClr val="tx2">
                    <a:lumMod val="50000"/>
                  </a:schemeClr>
                </a:solidFill>
                <a:latin typeface="Avenir"/>
              </a:rPr>
              <a:t> </a:t>
            </a:r>
            <a:r>
              <a:rPr lang="es-419" b="1" dirty="0">
                <a:solidFill>
                  <a:schemeClr val="tx2">
                    <a:lumMod val="50000"/>
                  </a:schemeClr>
                </a:solidFill>
                <a:latin typeface="Avenir"/>
              </a:rPr>
              <a:t>Travesía</a:t>
            </a:r>
          </a:p>
        </p:txBody>
      </p:sp>
      <p:sp>
        <p:nvSpPr>
          <p:cNvPr id="4" name="object 4">
            <a:extLst>
              <a:ext uri="{FF2B5EF4-FFF2-40B4-BE49-F238E27FC236}">
                <a16:creationId xmlns:a16="http://schemas.microsoft.com/office/drawing/2014/main" id="{89194936-9A36-4198-87D7-D8EF5B71B3D5}"/>
              </a:ext>
            </a:extLst>
          </p:cNvPr>
          <p:cNvSpPr txBox="1">
            <a:spLocks noChangeArrowheads="1"/>
          </p:cNvSpPr>
          <p:nvPr/>
        </p:nvSpPr>
        <p:spPr bwMode="auto">
          <a:xfrm>
            <a:off x="5954265" y="2138716"/>
            <a:ext cx="4326076"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5600" indent="-342900" eaLnBrk="0" hangingPunct="0">
              <a:tabLst>
                <a:tab pos="354013" algn="l"/>
                <a:tab pos="355600" algn="l"/>
              </a:tabLst>
              <a:defRPr>
                <a:solidFill>
                  <a:schemeClr val="tx1"/>
                </a:solidFill>
                <a:latin typeface="Calibri" panose="020F0502020204030204" pitchFamily="34" charset="0"/>
                <a:cs typeface="Arial" panose="020B0604020202020204" pitchFamily="34" charset="0"/>
              </a:defRPr>
            </a:lvl1pPr>
            <a:lvl2pPr marL="742950" indent="-285750" eaLnBrk="0" hangingPunct="0">
              <a:tabLst>
                <a:tab pos="354013" algn="l"/>
                <a:tab pos="355600" algn="l"/>
              </a:tabLst>
              <a:defRPr>
                <a:solidFill>
                  <a:schemeClr val="tx1"/>
                </a:solidFill>
                <a:latin typeface="Calibri" panose="020F0502020204030204" pitchFamily="34" charset="0"/>
                <a:cs typeface="Arial" panose="020B0604020202020204" pitchFamily="34" charset="0"/>
              </a:defRPr>
            </a:lvl2pPr>
            <a:lvl3pPr marL="1143000" indent="-228600" eaLnBrk="0" hangingPunct="0">
              <a:tabLst>
                <a:tab pos="354013" algn="l"/>
                <a:tab pos="355600" algn="l"/>
              </a:tabLst>
              <a:defRPr>
                <a:solidFill>
                  <a:schemeClr val="tx1"/>
                </a:solidFill>
                <a:latin typeface="Calibri" panose="020F0502020204030204" pitchFamily="34" charset="0"/>
                <a:cs typeface="Arial" panose="020B0604020202020204" pitchFamily="34" charset="0"/>
              </a:defRPr>
            </a:lvl3pPr>
            <a:lvl4pPr marL="1600200" indent="-228600" eaLnBrk="0" hangingPunct="0">
              <a:tabLst>
                <a:tab pos="354013" algn="l"/>
                <a:tab pos="355600" algn="l"/>
              </a:tabLst>
              <a:defRPr>
                <a:solidFill>
                  <a:schemeClr val="tx1"/>
                </a:solidFill>
                <a:latin typeface="Calibri" panose="020F0502020204030204" pitchFamily="34" charset="0"/>
                <a:cs typeface="Arial" panose="020B0604020202020204" pitchFamily="34" charset="0"/>
              </a:defRPr>
            </a:lvl4pPr>
            <a:lvl5pPr marL="2057400" indent="-228600" eaLnBrk="0" hangingPunct="0">
              <a:tabLst>
                <a:tab pos="354013" algn="l"/>
                <a:tab pos="355600"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354013" algn="l"/>
                <a:tab pos="355600"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354013" algn="l"/>
                <a:tab pos="355600"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354013" algn="l"/>
                <a:tab pos="355600"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354013" algn="l"/>
                <a:tab pos="355600" algn="l"/>
              </a:tabLst>
              <a:defRPr>
                <a:solidFill>
                  <a:schemeClr val="tx1"/>
                </a:solidFill>
                <a:latin typeface="Calibri" panose="020F0502020204030204" pitchFamily="34" charset="0"/>
                <a:cs typeface="Arial" panose="020B0604020202020204" pitchFamily="34" charset="0"/>
              </a:defRPr>
            </a:lvl9pPr>
          </a:lstStyle>
          <a:p>
            <a:pPr marL="12700" indent="0" algn="just" eaLnBrk="1" hangingPunct="1">
              <a:buClr>
                <a:srgbClr val="010000"/>
              </a:buClr>
            </a:pPr>
            <a:r>
              <a:rPr lang="es-419" sz="2000" spc="-5" dirty="0" err="1">
                <a:latin typeface="Avenir"/>
                <a:cs typeface="Arial"/>
              </a:rPr>
              <a:t>Ayay</a:t>
            </a:r>
            <a:r>
              <a:rPr lang="es-419" sz="2000" spc="-5" dirty="0">
                <a:latin typeface="Avenir"/>
                <a:cs typeface="Arial"/>
              </a:rPr>
              <a:t>: El</a:t>
            </a:r>
            <a:r>
              <a:rPr lang="es-419" sz="2000" spc="-55" dirty="0">
                <a:latin typeface="Avenir"/>
                <a:cs typeface="Arial"/>
              </a:rPr>
              <a:t> </a:t>
            </a:r>
            <a:r>
              <a:rPr lang="es-419" sz="2000" spc="-5" dirty="0">
                <a:latin typeface="Avenir"/>
                <a:cs typeface="Arial"/>
              </a:rPr>
              <a:t>Yoruba</a:t>
            </a:r>
            <a:endParaRPr lang="es-419" sz="2000" dirty="0">
              <a:latin typeface="Avenir"/>
              <a:cs typeface="Arial"/>
            </a:endParaRPr>
          </a:p>
          <a:p>
            <a:pPr marL="12700" indent="0" algn="just" eaLnBrk="1" hangingPunct="1">
              <a:buClr>
                <a:srgbClr val="010000"/>
              </a:buClr>
            </a:pPr>
            <a:endParaRPr lang="es-PA" altLang="es-PA" sz="2000" dirty="0">
              <a:latin typeface="Avenir"/>
            </a:endParaRPr>
          </a:p>
          <a:p>
            <a:pPr marL="298450" indent="-285750" algn="just" eaLnBrk="1" hangingPunct="1">
              <a:buClr>
                <a:srgbClr val="010000"/>
              </a:buClr>
              <a:buFont typeface="Arial" panose="020B0604020202020204" pitchFamily="34" charset="0"/>
              <a:buChar char="•"/>
            </a:pPr>
            <a:r>
              <a:rPr lang="es-PA" altLang="es-PA" sz="2000" dirty="0">
                <a:latin typeface="Avenir"/>
              </a:rPr>
              <a:t>Los musulmanes llevaban a cabo  guerras y junto con los </a:t>
            </a:r>
            <a:r>
              <a:rPr lang="es-PA" altLang="es-PA" sz="2000" dirty="0" err="1">
                <a:latin typeface="Avenir"/>
              </a:rPr>
              <a:t>foulahs</a:t>
            </a:r>
            <a:r>
              <a:rPr lang="es-PA" altLang="es-PA" sz="2000" dirty="0">
                <a:latin typeface="Avenir"/>
              </a:rPr>
              <a:t>  hostilizaban a todo el país.</a:t>
            </a:r>
          </a:p>
          <a:p>
            <a:pPr marL="12700" indent="0" algn="just" eaLnBrk="1" hangingPunct="1">
              <a:buClr>
                <a:srgbClr val="010000"/>
              </a:buClr>
            </a:pPr>
            <a:endParaRPr lang="es-PA" altLang="es-PA" sz="2000" dirty="0">
              <a:latin typeface="Avenir"/>
            </a:endParaRPr>
          </a:p>
          <a:p>
            <a:pPr marL="298450" indent="-285750" algn="just" eaLnBrk="1" hangingPunct="1">
              <a:buClr>
                <a:srgbClr val="010000"/>
              </a:buClr>
              <a:buFont typeface="Arial" panose="020B0604020202020204" pitchFamily="34" charset="0"/>
              <a:buChar char="•"/>
            </a:pPr>
            <a:r>
              <a:rPr lang="es-PA" altLang="es-PA" sz="2000" dirty="0">
                <a:latin typeface="Avenir"/>
              </a:rPr>
              <a:t>Atacaron el pueblo de Ocho-</a:t>
            </a:r>
            <a:r>
              <a:rPr lang="es-PA" altLang="es-PA" sz="2000" dirty="0" err="1">
                <a:latin typeface="Avenir"/>
              </a:rPr>
              <a:t>gu</a:t>
            </a:r>
            <a:r>
              <a:rPr lang="es-PA" altLang="es-PA" sz="2000" dirty="0">
                <a:latin typeface="Avenir"/>
              </a:rPr>
              <a:t>.  Capturaron mujeres con hijos. Los  vendieron como esclavos en la  costa a españoles y portugueses.</a:t>
            </a:r>
          </a:p>
          <a:p>
            <a:pPr marL="298450" indent="-285750" algn="just" eaLnBrk="1" hangingPunct="1">
              <a:buClr>
                <a:srgbClr val="010000"/>
              </a:buClr>
              <a:buFont typeface="Arial" panose="020B0604020202020204" pitchFamily="34" charset="0"/>
              <a:buChar char="•"/>
            </a:pPr>
            <a:endParaRPr lang="es-PA" altLang="es-PA" sz="2000" dirty="0">
              <a:latin typeface="Avenir"/>
            </a:endParaRPr>
          </a:p>
        </p:txBody>
      </p:sp>
      <p:grpSp>
        <p:nvGrpSpPr>
          <p:cNvPr id="6" name="Grupo 5">
            <a:extLst>
              <a:ext uri="{FF2B5EF4-FFF2-40B4-BE49-F238E27FC236}">
                <a16:creationId xmlns:a16="http://schemas.microsoft.com/office/drawing/2014/main" id="{00599839-0A82-4A33-A4E7-30AA4B5A1030}"/>
              </a:ext>
            </a:extLst>
          </p:cNvPr>
          <p:cNvGrpSpPr/>
          <p:nvPr/>
        </p:nvGrpSpPr>
        <p:grpSpPr>
          <a:xfrm>
            <a:off x="1503747" y="1287346"/>
            <a:ext cx="3390901" cy="2230438"/>
            <a:chOff x="592137" y="1223963"/>
            <a:chExt cx="3390901" cy="2230438"/>
          </a:xfrm>
        </p:grpSpPr>
        <p:sp>
          <p:nvSpPr>
            <p:cNvPr id="7" name="object 8">
              <a:extLst>
                <a:ext uri="{FF2B5EF4-FFF2-40B4-BE49-F238E27FC236}">
                  <a16:creationId xmlns:a16="http://schemas.microsoft.com/office/drawing/2014/main" id="{F8AF79AE-D422-4C3D-A43D-69C9A161AE8E}"/>
                </a:ext>
              </a:extLst>
            </p:cNvPr>
            <p:cNvSpPr>
              <a:spLocks noChangeArrowheads="1"/>
            </p:cNvSpPr>
            <p:nvPr/>
          </p:nvSpPr>
          <p:spPr bwMode="auto">
            <a:xfrm>
              <a:off x="685800" y="1223963"/>
              <a:ext cx="3297238" cy="2185987"/>
            </a:xfrm>
            <a:prstGeom prst="round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PA" altLang="es-PA"/>
            </a:p>
          </p:txBody>
        </p:sp>
        <p:sp>
          <p:nvSpPr>
            <p:cNvPr id="8" name="object 12">
              <a:extLst>
                <a:ext uri="{FF2B5EF4-FFF2-40B4-BE49-F238E27FC236}">
                  <a16:creationId xmlns:a16="http://schemas.microsoft.com/office/drawing/2014/main" id="{9EEA748D-AD5D-4432-A0C7-29FA24A8C1EE}"/>
                </a:ext>
              </a:extLst>
            </p:cNvPr>
            <p:cNvSpPr txBox="1">
              <a:spLocks noChangeArrowheads="1"/>
            </p:cNvSpPr>
            <p:nvPr/>
          </p:nvSpPr>
          <p:spPr bwMode="auto">
            <a:xfrm>
              <a:off x="592137" y="3290889"/>
              <a:ext cx="18097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PA" altLang="es-PA" sz="1000" dirty="0">
                  <a:latin typeface="Arial" panose="020B0604020202020204" pitchFamily="34" charset="0"/>
                </a:rPr>
                <a:t>(9)</a:t>
              </a:r>
            </a:p>
          </p:txBody>
        </p:sp>
      </p:grpSp>
      <p:grpSp>
        <p:nvGrpSpPr>
          <p:cNvPr id="9" name="Grupo 8">
            <a:extLst>
              <a:ext uri="{FF2B5EF4-FFF2-40B4-BE49-F238E27FC236}">
                <a16:creationId xmlns:a16="http://schemas.microsoft.com/office/drawing/2014/main" id="{51101E8C-8D37-4240-A7D9-8300FD1F9911}"/>
              </a:ext>
            </a:extLst>
          </p:cNvPr>
          <p:cNvGrpSpPr/>
          <p:nvPr/>
        </p:nvGrpSpPr>
        <p:grpSpPr>
          <a:xfrm>
            <a:off x="486637" y="3884777"/>
            <a:ext cx="2712561" cy="2485259"/>
            <a:chOff x="481805" y="3935413"/>
            <a:chExt cx="2434433" cy="2230437"/>
          </a:xfrm>
        </p:grpSpPr>
        <p:sp>
          <p:nvSpPr>
            <p:cNvPr id="10" name="object 6">
              <a:extLst>
                <a:ext uri="{FF2B5EF4-FFF2-40B4-BE49-F238E27FC236}">
                  <a16:creationId xmlns:a16="http://schemas.microsoft.com/office/drawing/2014/main" id="{C4C70C85-E398-47D4-8077-FD7830F26A2F}"/>
                </a:ext>
              </a:extLst>
            </p:cNvPr>
            <p:cNvSpPr>
              <a:spLocks noChangeArrowheads="1"/>
            </p:cNvSpPr>
            <p:nvPr/>
          </p:nvSpPr>
          <p:spPr bwMode="auto">
            <a:xfrm>
              <a:off x="612775" y="3935413"/>
              <a:ext cx="2303463" cy="2174875"/>
            </a:xfrm>
            <a:prstGeom prst="round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PA" altLang="es-PA"/>
            </a:p>
          </p:txBody>
        </p:sp>
        <p:sp>
          <p:nvSpPr>
            <p:cNvPr id="11" name="object 13">
              <a:extLst>
                <a:ext uri="{FF2B5EF4-FFF2-40B4-BE49-F238E27FC236}">
                  <a16:creationId xmlns:a16="http://schemas.microsoft.com/office/drawing/2014/main" id="{929EF2C2-4F6C-4C5F-A723-CE0E37FAD4D5}"/>
                </a:ext>
              </a:extLst>
            </p:cNvPr>
            <p:cNvSpPr txBox="1"/>
            <p:nvPr/>
          </p:nvSpPr>
          <p:spPr>
            <a:xfrm>
              <a:off x="481805" y="6002337"/>
              <a:ext cx="252413" cy="163513"/>
            </a:xfrm>
            <a:prstGeom prst="rect">
              <a:avLst/>
            </a:prstGeom>
          </p:spPr>
          <p:txBody>
            <a:bodyPr lIns="0" tIns="0" rIns="0" bIns="0">
              <a:spAutoFit/>
            </a:bodyPr>
            <a:lstStyle/>
            <a:p>
              <a:pPr marL="12700" fontAlgn="auto">
                <a:spcBef>
                  <a:spcPts val="0"/>
                </a:spcBef>
                <a:spcAft>
                  <a:spcPts val="0"/>
                </a:spcAft>
                <a:defRPr/>
              </a:pPr>
              <a:r>
                <a:rPr sz="1000" dirty="0">
                  <a:latin typeface="Arial"/>
                  <a:cs typeface="Arial"/>
                </a:rPr>
                <a:t>(</a:t>
              </a:r>
              <a:r>
                <a:rPr sz="1000" spc="-10" dirty="0">
                  <a:latin typeface="Arial"/>
                  <a:cs typeface="Arial"/>
                </a:rPr>
                <a:t>1</a:t>
              </a:r>
              <a:r>
                <a:rPr sz="1000" dirty="0">
                  <a:latin typeface="Arial"/>
                  <a:cs typeface="Arial"/>
                </a:rPr>
                <a:t>0)</a:t>
              </a:r>
              <a:endParaRPr sz="1000">
                <a:latin typeface="Arial"/>
                <a:cs typeface="Arial"/>
              </a:endParaRPr>
            </a:p>
          </p:txBody>
        </p:sp>
      </p:grpSp>
      <p:grpSp>
        <p:nvGrpSpPr>
          <p:cNvPr id="12" name="Grupo 11">
            <a:extLst>
              <a:ext uri="{FF2B5EF4-FFF2-40B4-BE49-F238E27FC236}">
                <a16:creationId xmlns:a16="http://schemas.microsoft.com/office/drawing/2014/main" id="{2005B8E2-F377-4DB3-A10D-805FEED355E9}"/>
              </a:ext>
            </a:extLst>
          </p:cNvPr>
          <p:cNvGrpSpPr/>
          <p:nvPr/>
        </p:nvGrpSpPr>
        <p:grpSpPr>
          <a:xfrm>
            <a:off x="3279099" y="3898012"/>
            <a:ext cx="2154037" cy="2408023"/>
            <a:chOff x="3078957" y="3990975"/>
            <a:chExt cx="1945480" cy="2174875"/>
          </a:xfrm>
        </p:grpSpPr>
        <p:sp>
          <p:nvSpPr>
            <p:cNvPr id="13" name="object 10">
              <a:extLst>
                <a:ext uri="{FF2B5EF4-FFF2-40B4-BE49-F238E27FC236}">
                  <a16:creationId xmlns:a16="http://schemas.microsoft.com/office/drawing/2014/main" id="{5AD721DC-5F53-4FD5-836D-82E9211C4B0E}"/>
                </a:ext>
              </a:extLst>
            </p:cNvPr>
            <p:cNvSpPr>
              <a:spLocks noChangeArrowheads="1"/>
            </p:cNvSpPr>
            <p:nvPr/>
          </p:nvSpPr>
          <p:spPr bwMode="auto">
            <a:xfrm>
              <a:off x="3276600" y="3990975"/>
              <a:ext cx="1747837" cy="2174875"/>
            </a:xfrm>
            <a:prstGeom prst="round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PA" altLang="es-PA"/>
            </a:p>
          </p:txBody>
        </p:sp>
        <p:sp>
          <p:nvSpPr>
            <p:cNvPr id="14" name="object 14">
              <a:extLst>
                <a:ext uri="{FF2B5EF4-FFF2-40B4-BE49-F238E27FC236}">
                  <a16:creationId xmlns:a16="http://schemas.microsoft.com/office/drawing/2014/main" id="{086EBFDC-A009-4121-95BF-D8251E014727}"/>
                </a:ext>
              </a:extLst>
            </p:cNvPr>
            <p:cNvSpPr txBox="1"/>
            <p:nvPr/>
          </p:nvSpPr>
          <p:spPr>
            <a:xfrm>
              <a:off x="3078957" y="6002337"/>
              <a:ext cx="252412" cy="163513"/>
            </a:xfrm>
            <a:prstGeom prst="rect">
              <a:avLst/>
            </a:prstGeom>
          </p:spPr>
          <p:txBody>
            <a:bodyPr lIns="0" tIns="0" rIns="0" bIns="0">
              <a:spAutoFit/>
            </a:bodyPr>
            <a:lstStyle/>
            <a:p>
              <a:pPr marL="12700" fontAlgn="auto">
                <a:spcBef>
                  <a:spcPts val="0"/>
                </a:spcBef>
                <a:spcAft>
                  <a:spcPts val="0"/>
                </a:spcAft>
                <a:defRPr/>
              </a:pPr>
              <a:r>
                <a:rPr sz="1000" dirty="0">
                  <a:latin typeface="Arial"/>
                  <a:cs typeface="Arial"/>
                </a:rPr>
                <a:t>(</a:t>
              </a:r>
              <a:r>
                <a:rPr sz="1000" spc="-10" dirty="0">
                  <a:latin typeface="Arial"/>
                  <a:cs typeface="Arial"/>
                </a:rPr>
                <a:t>1</a:t>
              </a:r>
              <a:r>
                <a:rPr sz="1000" dirty="0">
                  <a:latin typeface="Arial"/>
                  <a:cs typeface="Arial"/>
                </a:rPr>
                <a:t>1)</a:t>
              </a:r>
              <a:endParaRPr sz="1000">
                <a:latin typeface="Arial"/>
                <a:cs typeface="Arial"/>
              </a:endParaRPr>
            </a:p>
          </p:txBody>
        </p:sp>
      </p:grpSp>
    </p:spTree>
    <p:extLst>
      <p:ext uri="{BB962C8B-B14F-4D97-AF65-F5344CB8AC3E}">
        <p14:creationId xmlns:p14="http://schemas.microsoft.com/office/powerpoint/2010/main" val="3292186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AA84042D-30D0-4185-BB05-E1394579012F}"/>
              </a:ext>
            </a:extLst>
          </p:cNvPr>
          <p:cNvGrpSpPr/>
          <p:nvPr/>
        </p:nvGrpSpPr>
        <p:grpSpPr>
          <a:xfrm>
            <a:off x="6937859" y="2853949"/>
            <a:ext cx="4164806" cy="3464718"/>
            <a:chOff x="4649788" y="2166938"/>
            <a:chExt cx="4164806" cy="3464718"/>
          </a:xfrm>
        </p:grpSpPr>
        <p:sp>
          <p:nvSpPr>
            <p:cNvPr id="5" name="object 4">
              <a:extLst>
                <a:ext uri="{FF2B5EF4-FFF2-40B4-BE49-F238E27FC236}">
                  <a16:creationId xmlns:a16="http://schemas.microsoft.com/office/drawing/2014/main" id="{CDF20560-ACAF-477C-9CA6-77FC81FAEF88}"/>
                </a:ext>
              </a:extLst>
            </p:cNvPr>
            <p:cNvSpPr>
              <a:spLocks noChangeArrowheads="1"/>
            </p:cNvSpPr>
            <p:nvPr/>
          </p:nvSpPr>
          <p:spPr bwMode="auto">
            <a:xfrm>
              <a:off x="4649788" y="2166938"/>
              <a:ext cx="4038600" cy="3395662"/>
            </a:xfrm>
            <a:prstGeom prst="round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PA" altLang="es-PA"/>
            </a:p>
          </p:txBody>
        </p:sp>
        <p:sp>
          <p:nvSpPr>
            <p:cNvPr id="6" name="object 6">
              <a:extLst>
                <a:ext uri="{FF2B5EF4-FFF2-40B4-BE49-F238E27FC236}">
                  <a16:creationId xmlns:a16="http://schemas.microsoft.com/office/drawing/2014/main" id="{902C669F-BDB7-4B7C-B506-DB4FC0579F67}"/>
                </a:ext>
              </a:extLst>
            </p:cNvPr>
            <p:cNvSpPr txBox="1"/>
            <p:nvPr/>
          </p:nvSpPr>
          <p:spPr>
            <a:xfrm>
              <a:off x="8562182" y="5468144"/>
              <a:ext cx="252412" cy="163512"/>
            </a:xfrm>
            <a:prstGeom prst="rect">
              <a:avLst/>
            </a:prstGeom>
          </p:spPr>
          <p:txBody>
            <a:bodyPr lIns="0" tIns="0" rIns="0" bIns="0">
              <a:spAutoFit/>
            </a:bodyPr>
            <a:lstStyle/>
            <a:p>
              <a:pPr marL="12700" fontAlgn="auto">
                <a:spcBef>
                  <a:spcPts val="0"/>
                </a:spcBef>
                <a:spcAft>
                  <a:spcPts val="0"/>
                </a:spcAft>
                <a:defRPr/>
              </a:pPr>
              <a:r>
                <a:rPr sz="1000" dirty="0">
                  <a:latin typeface="Arial"/>
                  <a:cs typeface="Arial"/>
                </a:rPr>
                <a:t>(</a:t>
              </a:r>
              <a:r>
                <a:rPr sz="1000" spc="-10" dirty="0">
                  <a:latin typeface="Arial"/>
                  <a:cs typeface="Arial"/>
                </a:rPr>
                <a:t>1</a:t>
              </a:r>
              <a:r>
                <a:rPr sz="1000" dirty="0">
                  <a:latin typeface="Arial"/>
                  <a:cs typeface="Arial"/>
                </a:rPr>
                <a:t>2)</a:t>
              </a:r>
              <a:endParaRPr sz="1000">
                <a:latin typeface="Arial"/>
                <a:cs typeface="Arial"/>
              </a:endParaRPr>
            </a:p>
          </p:txBody>
        </p:sp>
      </p:grpSp>
      <p:sp>
        <p:nvSpPr>
          <p:cNvPr id="7" name="CuadroTexto 6">
            <a:extLst>
              <a:ext uri="{FF2B5EF4-FFF2-40B4-BE49-F238E27FC236}">
                <a16:creationId xmlns:a16="http://schemas.microsoft.com/office/drawing/2014/main" id="{AAF9BCD2-F3DE-4E28-849F-96684CD11709}"/>
              </a:ext>
            </a:extLst>
          </p:cNvPr>
          <p:cNvSpPr txBox="1"/>
          <p:nvPr/>
        </p:nvSpPr>
        <p:spPr>
          <a:xfrm>
            <a:off x="357671" y="3292833"/>
            <a:ext cx="6453982" cy="2554545"/>
          </a:xfrm>
          <a:prstGeom prst="rect">
            <a:avLst/>
          </a:prstGeom>
          <a:noFill/>
        </p:spPr>
        <p:txBody>
          <a:bodyPr wrap="square" rtlCol="0">
            <a:spAutoFit/>
          </a:bodyPr>
          <a:lstStyle/>
          <a:p>
            <a:pPr marL="285750" indent="-285750" algn="just">
              <a:buFont typeface="Arial" panose="020B0604020202020204" pitchFamily="34" charset="0"/>
              <a:buChar char="•"/>
            </a:pPr>
            <a:r>
              <a:rPr lang="es-MX" sz="2000" dirty="0">
                <a:latin typeface="Avenir" panose="020B0503020203020204" pitchFamily="34" charset="0"/>
              </a:rPr>
              <a:t>Nace alrededor de 1745</a:t>
            </a:r>
          </a:p>
          <a:p>
            <a:pPr marL="285750" indent="-285750" algn="just">
              <a:buFont typeface="Arial" panose="020B0604020202020204" pitchFamily="34" charset="0"/>
              <a:buChar char="•"/>
            </a:pPr>
            <a:r>
              <a:rPr lang="es-MX" sz="2000" dirty="0">
                <a:latin typeface="Avenir" panose="020B0503020203020204" pitchFamily="34" charset="0"/>
              </a:rPr>
              <a:t>Del secuestro siendo un niño: </a:t>
            </a:r>
          </a:p>
          <a:p>
            <a:pPr algn="just"/>
            <a:r>
              <a:rPr lang="es-MX" sz="2000" dirty="0">
                <a:latin typeface="Avenir" panose="020B0503020203020204" pitchFamily="34" charset="0"/>
              </a:rPr>
              <a:t>“Dos hombres y una mujer saltaron sobre nuestras cercas y en un instante nos atraparon” (12)</a:t>
            </a:r>
          </a:p>
          <a:p>
            <a:pPr algn="just"/>
            <a:endParaRPr lang="es-MX" sz="2000" dirty="0">
              <a:latin typeface="Avenir" panose="020B0503020203020204" pitchFamily="34" charset="0"/>
            </a:endParaRPr>
          </a:p>
          <a:p>
            <a:pPr algn="just"/>
            <a:r>
              <a:rPr lang="es-419" sz="2000" dirty="0">
                <a:latin typeface="Avenir" panose="020B0503020203020204" pitchFamily="34" charset="0"/>
              </a:rPr>
              <a:t>“Me llevaron a la </a:t>
            </a:r>
            <a:r>
              <a:rPr lang="es-MX" sz="2000" dirty="0">
                <a:latin typeface="Avenir" panose="020B0503020203020204" pitchFamily="34" charset="0"/>
              </a:rPr>
              <a:t>izquierda de donde el sol se levanta atravesando diferentes países y una serie de grandes bosques” (</a:t>
            </a:r>
            <a:r>
              <a:rPr lang="es-MX" sz="2000" dirty="0" err="1">
                <a:latin typeface="Avenir" panose="020B0503020203020204" pitchFamily="34" charset="0"/>
              </a:rPr>
              <a:t>Idem</a:t>
            </a:r>
            <a:r>
              <a:rPr lang="es-MX" sz="2000" dirty="0">
                <a:latin typeface="Avenir" panose="020B0503020203020204" pitchFamily="34" charset="0"/>
              </a:rPr>
              <a:t>)</a:t>
            </a:r>
            <a:endParaRPr lang="es-419" sz="2000" dirty="0">
              <a:latin typeface="Avenir" panose="020B0503020203020204" pitchFamily="34" charset="0"/>
            </a:endParaRPr>
          </a:p>
        </p:txBody>
      </p:sp>
      <p:sp>
        <p:nvSpPr>
          <p:cNvPr id="10" name="CuadroTexto 9">
            <a:extLst>
              <a:ext uri="{FF2B5EF4-FFF2-40B4-BE49-F238E27FC236}">
                <a16:creationId xmlns:a16="http://schemas.microsoft.com/office/drawing/2014/main" id="{25FB70C9-77EC-43F8-8508-8651CB4C4BBB}"/>
              </a:ext>
            </a:extLst>
          </p:cNvPr>
          <p:cNvSpPr txBox="1"/>
          <p:nvPr/>
        </p:nvSpPr>
        <p:spPr>
          <a:xfrm>
            <a:off x="357671" y="1099684"/>
            <a:ext cx="9162249" cy="1323439"/>
          </a:xfrm>
          <a:prstGeom prst="rect">
            <a:avLst/>
          </a:prstGeom>
          <a:noFill/>
        </p:spPr>
        <p:txBody>
          <a:bodyPr wrap="square" rtlCol="0">
            <a:spAutoFit/>
          </a:bodyPr>
          <a:lstStyle/>
          <a:p>
            <a:r>
              <a:rPr lang="es-MX" sz="4000" b="1" dirty="0">
                <a:solidFill>
                  <a:schemeClr val="accent1">
                    <a:lumMod val="50000"/>
                  </a:schemeClr>
                </a:solidFill>
                <a:latin typeface="Avenir" panose="020B0503020203020204" pitchFamily="34" charset="0"/>
              </a:rPr>
              <a:t>Fuera de África: La travesía.</a:t>
            </a:r>
          </a:p>
          <a:p>
            <a:r>
              <a:rPr lang="es-MX" sz="4000" b="1" dirty="0">
                <a:solidFill>
                  <a:schemeClr val="accent1">
                    <a:lumMod val="50000"/>
                  </a:schemeClr>
                </a:solidFill>
                <a:latin typeface="Avenir" panose="020B0503020203020204" pitchFamily="34" charset="0"/>
              </a:rPr>
              <a:t>Testimonio de </a:t>
            </a:r>
            <a:r>
              <a:rPr lang="es-MX" sz="4000" b="1" dirty="0" err="1">
                <a:solidFill>
                  <a:schemeClr val="accent1">
                    <a:lumMod val="50000"/>
                  </a:schemeClr>
                </a:solidFill>
                <a:latin typeface="Avenir" panose="020B0503020203020204" pitchFamily="34" charset="0"/>
              </a:rPr>
              <a:t>Olaudah</a:t>
            </a:r>
            <a:r>
              <a:rPr lang="es-MX" sz="4000" b="1" dirty="0">
                <a:solidFill>
                  <a:schemeClr val="accent1">
                    <a:lumMod val="50000"/>
                  </a:schemeClr>
                </a:solidFill>
                <a:latin typeface="Avenir" panose="020B0503020203020204" pitchFamily="34" charset="0"/>
              </a:rPr>
              <a:t> </a:t>
            </a:r>
            <a:r>
              <a:rPr lang="es-MX" sz="4000" b="1" dirty="0" err="1">
                <a:solidFill>
                  <a:schemeClr val="accent1">
                    <a:lumMod val="50000"/>
                  </a:schemeClr>
                </a:solidFill>
                <a:latin typeface="Avenir" panose="020B0503020203020204" pitchFamily="34" charset="0"/>
              </a:rPr>
              <a:t>Equiano</a:t>
            </a:r>
            <a:r>
              <a:rPr lang="es-MX" sz="4000" b="1" dirty="0">
                <a:solidFill>
                  <a:schemeClr val="accent1">
                    <a:lumMod val="50000"/>
                  </a:schemeClr>
                </a:solidFill>
                <a:latin typeface="Avenir" panose="020B0503020203020204" pitchFamily="34" charset="0"/>
              </a:rPr>
              <a:t>, El Ibo</a:t>
            </a:r>
            <a:endParaRPr lang="es-419" sz="4000" b="1" dirty="0">
              <a:solidFill>
                <a:schemeClr val="accent1">
                  <a:lumMod val="50000"/>
                </a:schemeClr>
              </a:solidFill>
              <a:latin typeface="Avenir" panose="020B0503020203020204" pitchFamily="34" charset="0"/>
            </a:endParaRPr>
          </a:p>
        </p:txBody>
      </p:sp>
    </p:spTree>
    <p:extLst>
      <p:ext uri="{BB962C8B-B14F-4D97-AF65-F5344CB8AC3E}">
        <p14:creationId xmlns:p14="http://schemas.microsoft.com/office/powerpoint/2010/main" val="2760233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49ABE30D-7E21-4B0F-B3AC-8EB17938AFD7}"/>
              </a:ext>
            </a:extLst>
          </p:cNvPr>
          <p:cNvSpPr txBox="1">
            <a:spLocks/>
          </p:cNvSpPr>
          <p:nvPr/>
        </p:nvSpPr>
        <p:spPr>
          <a:xfrm>
            <a:off x="894554" y="228283"/>
            <a:ext cx="10677526" cy="646112"/>
          </a:xfrm>
          <a:prstGeom prst="rect">
            <a:avLst/>
          </a:prstGeom>
        </p:spPr>
        <p:txBody>
          <a:bodyPr tIns="213360"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03910" algn="ctr">
              <a:spcBef>
                <a:spcPts val="0"/>
              </a:spcBef>
              <a:defRPr/>
            </a:pPr>
            <a:r>
              <a:rPr lang="es-419" b="1" dirty="0">
                <a:solidFill>
                  <a:schemeClr val="accent1">
                    <a:lumMod val="50000"/>
                  </a:schemeClr>
                </a:solidFill>
                <a:latin typeface="Avenir" panose="020B0503020203020204" pitchFamily="34" charset="0"/>
              </a:rPr>
              <a:t>La Travesía: </a:t>
            </a:r>
            <a:r>
              <a:rPr lang="es-419" b="1" dirty="0" err="1">
                <a:solidFill>
                  <a:schemeClr val="accent1">
                    <a:lumMod val="50000"/>
                  </a:schemeClr>
                </a:solidFill>
                <a:latin typeface="Avenir" panose="020B0503020203020204" pitchFamily="34" charset="0"/>
              </a:rPr>
              <a:t>Olaudah</a:t>
            </a:r>
            <a:r>
              <a:rPr lang="es-419" b="1" spc="-85" dirty="0">
                <a:solidFill>
                  <a:schemeClr val="accent1">
                    <a:lumMod val="50000"/>
                  </a:schemeClr>
                </a:solidFill>
                <a:latin typeface="Avenir" panose="020B0503020203020204" pitchFamily="34" charset="0"/>
              </a:rPr>
              <a:t> </a:t>
            </a:r>
            <a:r>
              <a:rPr lang="es-419" b="1" dirty="0" err="1">
                <a:solidFill>
                  <a:schemeClr val="accent1">
                    <a:lumMod val="50000"/>
                  </a:schemeClr>
                </a:solidFill>
                <a:latin typeface="Avenir" panose="020B0503020203020204" pitchFamily="34" charset="0"/>
              </a:rPr>
              <a:t>Equiano</a:t>
            </a:r>
            <a:endParaRPr lang="es-419" b="1" dirty="0">
              <a:solidFill>
                <a:schemeClr val="accent1">
                  <a:lumMod val="50000"/>
                </a:schemeClr>
              </a:solidFill>
              <a:latin typeface="Avenir" panose="020B0503020203020204" pitchFamily="34" charset="0"/>
            </a:endParaRPr>
          </a:p>
        </p:txBody>
      </p:sp>
      <p:sp>
        <p:nvSpPr>
          <p:cNvPr id="3" name="object 5">
            <a:extLst>
              <a:ext uri="{FF2B5EF4-FFF2-40B4-BE49-F238E27FC236}">
                <a16:creationId xmlns:a16="http://schemas.microsoft.com/office/drawing/2014/main" id="{74D8B3BC-7FDE-419B-AB41-301037D7A0A7}"/>
              </a:ext>
            </a:extLst>
          </p:cNvPr>
          <p:cNvSpPr txBox="1">
            <a:spLocks noChangeArrowheads="1"/>
          </p:cNvSpPr>
          <p:nvPr/>
        </p:nvSpPr>
        <p:spPr bwMode="auto">
          <a:xfrm>
            <a:off x="894554" y="1860503"/>
            <a:ext cx="6237766" cy="128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PA" altLang="es-PA" sz="2000" dirty="0">
                <a:latin typeface="Avenir" panose="020B0503020203020204" pitchFamily="34" charset="0"/>
              </a:rPr>
              <a:t>Después de 6 </a:t>
            </a:r>
            <a:r>
              <a:rPr lang="es-PA" altLang="es-PA" sz="2000" dirty="0" err="1">
                <a:latin typeface="Avenir" panose="020B0503020203020204" pitchFamily="34" charset="0"/>
              </a:rPr>
              <a:t>ó</a:t>
            </a:r>
            <a:r>
              <a:rPr lang="es-PA" altLang="es-PA" sz="2000" dirty="0">
                <a:latin typeface="Avenir" panose="020B0503020203020204" pitchFamily="34" charset="0"/>
              </a:rPr>
              <a:t> 7 meses de secuestro  llega a la costa:</a:t>
            </a:r>
          </a:p>
          <a:p>
            <a:pPr eaLnBrk="1" hangingPunct="1">
              <a:spcBef>
                <a:spcPts val="438"/>
              </a:spcBef>
            </a:pPr>
            <a:r>
              <a:rPr lang="es-PA" altLang="es-PA" sz="2000" dirty="0">
                <a:latin typeface="Avenir" panose="020B0503020203020204" pitchFamily="34" charset="0"/>
              </a:rPr>
              <a:t>“</a:t>
            </a:r>
            <a:r>
              <a:rPr lang="es-PA" altLang="es-PA" sz="2000" i="1" dirty="0">
                <a:latin typeface="Avenir" panose="020B0503020203020204" pitchFamily="34" charset="0"/>
              </a:rPr>
              <a:t>lo primero que vieron mis ojos al llegar  a la costa fue el mar y un barco  esclavista anclado en espera de su  cargamento</a:t>
            </a:r>
            <a:r>
              <a:rPr lang="es-PA" altLang="es-PA" sz="2000" dirty="0">
                <a:latin typeface="Avenir" panose="020B0503020203020204" pitchFamily="34" charset="0"/>
              </a:rPr>
              <a:t>” (p.13).</a:t>
            </a:r>
          </a:p>
        </p:txBody>
      </p:sp>
      <p:grpSp>
        <p:nvGrpSpPr>
          <p:cNvPr id="4" name="Grupo 3">
            <a:extLst>
              <a:ext uri="{FF2B5EF4-FFF2-40B4-BE49-F238E27FC236}">
                <a16:creationId xmlns:a16="http://schemas.microsoft.com/office/drawing/2014/main" id="{00C300DB-D127-4583-A618-8ACF64F5A589}"/>
              </a:ext>
            </a:extLst>
          </p:cNvPr>
          <p:cNvGrpSpPr/>
          <p:nvPr/>
        </p:nvGrpSpPr>
        <p:grpSpPr>
          <a:xfrm>
            <a:off x="1187535" y="3591560"/>
            <a:ext cx="1532241" cy="2472320"/>
            <a:chOff x="469899" y="3502024"/>
            <a:chExt cx="1532241" cy="2472320"/>
          </a:xfrm>
        </p:grpSpPr>
        <p:sp>
          <p:nvSpPr>
            <p:cNvPr id="5" name="object 8">
              <a:extLst>
                <a:ext uri="{FF2B5EF4-FFF2-40B4-BE49-F238E27FC236}">
                  <a16:creationId xmlns:a16="http://schemas.microsoft.com/office/drawing/2014/main" id="{D379338B-87D3-42B0-98F9-4618B2F1C3C7}"/>
                </a:ext>
              </a:extLst>
            </p:cNvPr>
            <p:cNvSpPr>
              <a:spLocks noChangeArrowheads="1"/>
            </p:cNvSpPr>
            <p:nvPr/>
          </p:nvSpPr>
          <p:spPr bwMode="auto">
            <a:xfrm>
              <a:off x="469899" y="3502024"/>
              <a:ext cx="1453692" cy="2257425"/>
            </a:xfrm>
            <a:prstGeom prst="round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PA" altLang="es-PA"/>
            </a:p>
          </p:txBody>
        </p:sp>
        <p:sp>
          <p:nvSpPr>
            <p:cNvPr id="6" name="object 10">
              <a:extLst>
                <a:ext uri="{FF2B5EF4-FFF2-40B4-BE49-F238E27FC236}">
                  <a16:creationId xmlns:a16="http://schemas.microsoft.com/office/drawing/2014/main" id="{E99DA2FA-3EF5-429B-8B07-E2F02B1CF058}"/>
                </a:ext>
              </a:extLst>
            </p:cNvPr>
            <p:cNvSpPr txBox="1"/>
            <p:nvPr/>
          </p:nvSpPr>
          <p:spPr>
            <a:xfrm>
              <a:off x="1749727" y="5810831"/>
              <a:ext cx="252413" cy="163513"/>
            </a:xfrm>
            <a:prstGeom prst="rect">
              <a:avLst/>
            </a:prstGeom>
          </p:spPr>
          <p:txBody>
            <a:bodyPr lIns="0" tIns="0" rIns="0" bIns="0">
              <a:spAutoFit/>
            </a:bodyPr>
            <a:lstStyle/>
            <a:p>
              <a:pPr marL="12700" fontAlgn="auto">
                <a:spcBef>
                  <a:spcPts val="0"/>
                </a:spcBef>
                <a:spcAft>
                  <a:spcPts val="0"/>
                </a:spcAft>
                <a:defRPr/>
              </a:pPr>
              <a:r>
                <a:rPr sz="1000" dirty="0">
                  <a:latin typeface="Arial"/>
                  <a:cs typeface="Arial"/>
                </a:rPr>
                <a:t>(</a:t>
              </a:r>
              <a:r>
                <a:rPr sz="1000" spc="-10" dirty="0">
                  <a:latin typeface="Arial"/>
                  <a:cs typeface="Arial"/>
                </a:rPr>
                <a:t>1</a:t>
              </a:r>
              <a:r>
                <a:rPr sz="1000" dirty="0">
                  <a:latin typeface="Arial"/>
                  <a:cs typeface="Arial"/>
                </a:rPr>
                <a:t>3)</a:t>
              </a:r>
              <a:endParaRPr sz="1000">
                <a:latin typeface="Arial"/>
                <a:cs typeface="Arial"/>
              </a:endParaRPr>
            </a:p>
          </p:txBody>
        </p:sp>
      </p:grpSp>
      <p:grpSp>
        <p:nvGrpSpPr>
          <p:cNvPr id="7" name="Grupo 6">
            <a:extLst>
              <a:ext uri="{FF2B5EF4-FFF2-40B4-BE49-F238E27FC236}">
                <a16:creationId xmlns:a16="http://schemas.microsoft.com/office/drawing/2014/main" id="{602DAA14-05CC-427F-A744-C78C05D6EF4D}"/>
              </a:ext>
            </a:extLst>
          </p:cNvPr>
          <p:cNvGrpSpPr/>
          <p:nvPr/>
        </p:nvGrpSpPr>
        <p:grpSpPr>
          <a:xfrm>
            <a:off x="4085429" y="3083696"/>
            <a:ext cx="2147888" cy="2472319"/>
            <a:chOff x="2270125" y="3502025"/>
            <a:chExt cx="2147888" cy="2472319"/>
          </a:xfrm>
        </p:grpSpPr>
        <p:sp>
          <p:nvSpPr>
            <p:cNvPr id="8" name="object 6">
              <a:extLst>
                <a:ext uri="{FF2B5EF4-FFF2-40B4-BE49-F238E27FC236}">
                  <a16:creationId xmlns:a16="http://schemas.microsoft.com/office/drawing/2014/main" id="{5E89C323-9812-43AA-8CA1-16D324859F3C}"/>
                </a:ext>
              </a:extLst>
            </p:cNvPr>
            <p:cNvSpPr>
              <a:spLocks noChangeArrowheads="1"/>
            </p:cNvSpPr>
            <p:nvPr/>
          </p:nvSpPr>
          <p:spPr bwMode="auto">
            <a:xfrm>
              <a:off x="2270125" y="3502025"/>
              <a:ext cx="2105025" cy="2257425"/>
            </a:xfrm>
            <a:prstGeom prst="round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PA" altLang="es-PA"/>
            </a:p>
          </p:txBody>
        </p:sp>
        <p:sp>
          <p:nvSpPr>
            <p:cNvPr id="9" name="object 11">
              <a:extLst>
                <a:ext uri="{FF2B5EF4-FFF2-40B4-BE49-F238E27FC236}">
                  <a16:creationId xmlns:a16="http://schemas.microsoft.com/office/drawing/2014/main" id="{E7EC8538-5ADD-4428-A4E2-9275B3520CD4}"/>
                </a:ext>
              </a:extLst>
            </p:cNvPr>
            <p:cNvSpPr txBox="1"/>
            <p:nvPr/>
          </p:nvSpPr>
          <p:spPr>
            <a:xfrm>
              <a:off x="4165600" y="5810831"/>
              <a:ext cx="252413" cy="163513"/>
            </a:xfrm>
            <a:prstGeom prst="rect">
              <a:avLst/>
            </a:prstGeom>
          </p:spPr>
          <p:txBody>
            <a:bodyPr lIns="0" tIns="0" rIns="0" bIns="0">
              <a:spAutoFit/>
            </a:bodyPr>
            <a:lstStyle/>
            <a:p>
              <a:pPr marL="12700" fontAlgn="auto">
                <a:spcBef>
                  <a:spcPts val="0"/>
                </a:spcBef>
                <a:spcAft>
                  <a:spcPts val="0"/>
                </a:spcAft>
                <a:defRPr/>
              </a:pPr>
              <a:r>
                <a:rPr sz="1000" dirty="0">
                  <a:latin typeface="Arial"/>
                  <a:cs typeface="Arial"/>
                </a:rPr>
                <a:t>(</a:t>
              </a:r>
              <a:r>
                <a:rPr sz="1000" spc="-10" dirty="0">
                  <a:latin typeface="Arial"/>
                  <a:cs typeface="Arial"/>
                </a:rPr>
                <a:t>1</a:t>
              </a:r>
              <a:r>
                <a:rPr sz="1000" dirty="0">
                  <a:latin typeface="Arial"/>
                  <a:cs typeface="Arial"/>
                </a:rPr>
                <a:t>4)</a:t>
              </a:r>
              <a:endParaRPr sz="1000">
                <a:latin typeface="Arial"/>
                <a:cs typeface="Arial"/>
              </a:endParaRPr>
            </a:p>
          </p:txBody>
        </p:sp>
      </p:grpSp>
      <p:grpSp>
        <p:nvGrpSpPr>
          <p:cNvPr id="10" name="Grupo 9">
            <a:extLst>
              <a:ext uri="{FF2B5EF4-FFF2-40B4-BE49-F238E27FC236}">
                <a16:creationId xmlns:a16="http://schemas.microsoft.com/office/drawing/2014/main" id="{DFD451FB-769B-48EE-AF55-C1BBD136F55E}"/>
              </a:ext>
            </a:extLst>
          </p:cNvPr>
          <p:cNvGrpSpPr/>
          <p:nvPr/>
        </p:nvGrpSpPr>
        <p:grpSpPr>
          <a:xfrm>
            <a:off x="7426831" y="1627981"/>
            <a:ext cx="3960812" cy="3602038"/>
            <a:chOff x="4789488" y="2206625"/>
            <a:chExt cx="3960812" cy="3602038"/>
          </a:xfrm>
        </p:grpSpPr>
        <p:sp>
          <p:nvSpPr>
            <p:cNvPr id="11" name="object 3">
              <a:extLst>
                <a:ext uri="{FF2B5EF4-FFF2-40B4-BE49-F238E27FC236}">
                  <a16:creationId xmlns:a16="http://schemas.microsoft.com/office/drawing/2014/main" id="{7CF08273-5D93-4EDB-B49C-26F2549622C9}"/>
                </a:ext>
              </a:extLst>
            </p:cNvPr>
            <p:cNvSpPr>
              <a:spLocks noChangeArrowheads="1"/>
            </p:cNvSpPr>
            <p:nvPr/>
          </p:nvSpPr>
          <p:spPr bwMode="auto">
            <a:xfrm>
              <a:off x="4789488" y="2206625"/>
              <a:ext cx="3960812" cy="3438525"/>
            </a:xfrm>
            <a:prstGeom prst="round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PA" altLang="es-PA"/>
            </a:p>
          </p:txBody>
        </p:sp>
        <p:sp>
          <p:nvSpPr>
            <p:cNvPr id="12" name="object 12">
              <a:extLst>
                <a:ext uri="{FF2B5EF4-FFF2-40B4-BE49-F238E27FC236}">
                  <a16:creationId xmlns:a16="http://schemas.microsoft.com/office/drawing/2014/main" id="{E46EA6BD-7F91-41E2-9A27-0FCCAF7F3478}"/>
                </a:ext>
              </a:extLst>
            </p:cNvPr>
            <p:cNvSpPr txBox="1"/>
            <p:nvPr/>
          </p:nvSpPr>
          <p:spPr>
            <a:xfrm>
              <a:off x="8497887" y="5645150"/>
              <a:ext cx="252413" cy="163513"/>
            </a:xfrm>
            <a:prstGeom prst="rect">
              <a:avLst/>
            </a:prstGeom>
          </p:spPr>
          <p:txBody>
            <a:bodyPr lIns="0" tIns="0" rIns="0" bIns="0">
              <a:spAutoFit/>
            </a:bodyPr>
            <a:lstStyle/>
            <a:p>
              <a:pPr marL="12700" fontAlgn="auto">
                <a:spcBef>
                  <a:spcPts val="0"/>
                </a:spcBef>
                <a:spcAft>
                  <a:spcPts val="0"/>
                </a:spcAft>
                <a:defRPr/>
              </a:pPr>
              <a:r>
                <a:rPr sz="1000" dirty="0">
                  <a:latin typeface="Arial"/>
                  <a:cs typeface="Arial"/>
                </a:rPr>
                <a:t>(</a:t>
              </a:r>
              <a:r>
                <a:rPr sz="1000" spc="-10" dirty="0">
                  <a:latin typeface="Arial"/>
                  <a:cs typeface="Arial"/>
                </a:rPr>
                <a:t>1</a:t>
              </a:r>
              <a:r>
                <a:rPr sz="1000" dirty="0">
                  <a:latin typeface="Arial"/>
                  <a:cs typeface="Arial"/>
                </a:rPr>
                <a:t>5)</a:t>
              </a:r>
            </a:p>
          </p:txBody>
        </p:sp>
      </p:grpSp>
    </p:spTree>
    <p:extLst>
      <p:ext uri="{BB962C8B-B14F-4D97-AF65-F5344CB8AC3E}">
        <p14:creationId xmlns:p14="http://schemas.microsoft.com/office/powerpoint/2010/main" val="3451103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E66D04E-FF2E-46FF-BA4F-4FD7646CC2DB}"/>
              </a:ext>
            </a:extLst>
          </p:cNvPr>
          <p:cNvSpPr txBox="1">
            <a:spLocks/>
          </p:cNvSpPr>
          <p:nvPr/>
        </p:nvSpPr>
        <p:spPr>
          <a:xfrm>
            <a:off x="1288891" y="456566"/>
            <a:ext cx="9614217" cy="646112"/>
          </a:xfrm>
          <a:prstGeom prst="rect">
            <a:avLst/>
          </a:prstGeom>
        </p:spPr>
        <p:txBody>
          <a:bodyPr tIns="213360"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50825">
              <a:spcBef>
                <a:spcPts val="0"/>
              </a:spcBef>
              <a:defRPr/>
            </a:pPr>
            <a:r>
              <a:rPr lang="es-419" b="1" dirty="0">
                <a:solidFill>
                  <a:schemeClr val="accent1">
                    <a:lumMod val="50000"/>
                  </a:schemeClr>
                </a:solidFill>
                <a:latin typeface="Avenir" panose="020B0503020203020204" pitchFamily="34" charset="0"/>
              </a:rPr>
              <a:t>La Travesía: </a:t>
            </a:r>
            <a:r>
              <a:rPr lang="es-419" b="1" dirty="0" err="1">
                <a:solidFill>
                  <a:schemeClr val="accent1">
                    <a:lumMod val="50000"/>
                  </a:schemeClr>
                </a:solidFill>
                <a:latin typeface="Avenir" panose="020B0503020203020204" pitchFamily="34" charset="0"/>
              </a:rPr>
              <a:t>Olaudah</a:t>
            </a:r>
            <a:r>
              <a:rPr lang="es-419" b="1" dirty="0">
                <a:solidFill>
                  <a:schemeClr val="accent1">
                    <a:lumMod val="50000"/>
                  </a:schemeClr>
                </a:solidFill>
                <a:latin typeface="Avenir" panose="020B0503020203020204" pitchFamily="34" charset="0"/>
              </a:rPr>
              <a:t> </a:t>
            </a:r>
            <a:r>
              <a:rPr lang="es-419" b="1" dirty="0" err="1">
                <a:solidFill>
                  <a:schemeClr val="accent1">
                    <a:lumMod val="50000"/>
                  </a:schemeClr>
                </a:solidFill>
                <a:latin typeface="Avenir" panose="020B0503020203020204" pitchFamily="34" charset="0"/>
              </a:rPr>
              <a:t>Equiano</a:t>
            </a:r>
            <a:r>
              <a:rPr lang="es-419" b="1" dirty="0">
                <a:solidFill>
                  <a:schemeClr val="accent1">
                    <a:lumMod val="50000"/>
                  </a:schemeClr>
                </a:solidFill>
                <a:latin typeface="Avenir" panose="020B0503020203020204" pitchFamily="34" charset="0"/>
              </a:rPr>
              <a:t>, El</a:t>
            </a:r>
            <a:r>
              <a:rPr lang="es-419" b="1" spc="-100" dirty="0">
                <a:solidFill>
                  <a:schemeClr val="accent1">
                    <a:lumMod val="50000"/>
                  </a:schemeClr>
                </a:solidFill>
                <a:latin typeface="Avenir" panose="020B0503020203020204" pitchFamily="34" charset="0"/>
              </a:rPr>
              <a:t> </a:t>
            </a:r>
            <a:r>
              <a:rPr lang="es-419" b="1" dirty="0">
                <a:solidFill>
                  <a:schemeClr val="accent1">
                    <a:lumMod val="50000"/>
                  </a:schemeClr>
                </a:solidFill>
                <a:latin typeface="Avenir" panose="020B0503020203020204" pitchFamily="34" charset="0"/>
              </a:rPr>
              <a:t>Ibo</a:t>
            </a:r>
          </a:p>
        </p:txBody>
      </p:sp>
      <p:grpSp>
        <p:nvGrpSpPr>
          <p:cNvPr id="4" name="Grupo 3">
            <a:extLst>
              <a:ext uri="{FF2B5EF4-FFF2-40B4-BE49-F238E27FC236}">
                <a16:creationId xmlns:a16="http://schemas.microsoft.com/office/drawing/2014/main" id="{599C4AD7-12A7-46EF-BCAF-09F0638D7A94}"/>
              </a:ext>
            </a:extLst>
          </p:cNvPr>
          <p:cNvGrpSpPr/>
          <p:nvPr/>
        </p:nvGrpSpPr>
        <p:grpSpPr>
          <a:xfrm>
            <a:off x="1066800" y="1381760"/>
            <a:ext cx="3230880" cy="5019674"/>
            <a:chOff x="1044575" y="1343025"/>
            <a:chExt cx="2886075" cy="4444885"/>
          </a:xfrm>
        </p:grpSpPr>
        <p:sp>
          <p:nvSpPr>
            <p:cNvPr id="5" name="object 4">
              <a:extLst>
                <a:ext uri="{FF2B5EF4-FFF2-40B4-BE49-F238E27FC236}">
                  <a16:creationId xmlns:a16="http://schemas.microsoft.com/office/drawing/2014/main" id="{238EFED0-86A4-451D-9781-6688F3A58ED0}"/>
                </a:ext>
              </a:extLst>
            </p:cNvPr>
            <p:cNvSpPr>
              <a:spLocks noChangeArrowheads="1"/>
            </p:cNvSpPr>
            <p:nvPr/>
          </p:nvSpPr>
          <p:spPr bwMode="auto">
            <a:xfrm>
              <a:off x="1044575" y="1343025"/>
              <a:ext cx="2886075" cy="4267200"/>
            </a:xfrm>
            <a:prstGeom prst="round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PA" altLang="es-PA"/>
            </a:p>
          </p:txBody>
        </p:sp>
        <p:sp>
          <p:nvSpPr>
            <p:cNvPr id="6" name="object 6">
              <a:extLst>
                <a:ext uri="{FF2B5EF4-FFF2-40B4-BE49-F238E27FC236}">
                  <a16:creationId xmlns:a16="http://schemas.microsoft.com/office/drawing/2014/main" id="{9DBCFAAE-CAFC-434A-A70D-1827D2A20034}"/>
                </a:ext>
              </a:extLst>
            </p:cNvPr>
            <p:cNvSpPr txBox="1"/>
            <p:nvPr/>
          </p:nvSpPr>
          <p:spPr>
            <a:xfrm>
              <a:off x="3670382" y="5624398"/>
              <a:ext cx="252412" cy="163512"/>
            </a:xfrm>
            <a:prstGeom prst="rect">
              <a:avLst/>
            </a:prstGeom>
          </p:spPr>
          <p:txBody>
            <a:bodyPr lIns="0" tIns="0" rIns="0" bIns="0">
              <a:spAutoFit/>
            </a:bodyPr>
            <a:lstStyle/>
            <a:p>
              <a:pPr marL="12700" fontAlgn="auto">
                <a:spcBef>
                  <a:spcPts val="0"/>
                </a:spcBef>
                <a:spcAft>
                  <a:spcPts val="0"/>
                </a:spcAft>
                <a:defRPr/>
              </a:pPr>
              <a:r>
                <a:rPr sz="1000" dirty="0">
                  <a:latin typeface="Arial"/>
                  <a:cs typeface="Arial"/>
                </a:rPr>
                <a:t>(</a:t>
              </a:r>
              <a:r>
                <a:rPr sz="1000" spc="-10" dirty="0">
                  <a:latin typeface="Arial"/>
                  <a:cs typeface="Arial"/>
                </a:rPr>
                <a:t>1</a:t>
              </a:r>
              <a:r>
                <a:rPr sz="1000" dirty="0">
                  <a:latin typeface="Arial"/>
                  <a:cs typeface="Arial"/>
                </a:rPr>
                <a:t>6)</a:t>
              </a:r>
            </a:p>
          </p:txBody>
        </p:sp>
      </p:grpSp>
      <p:sp>
        <p:nvSpPr>
          <p:cNvPr id="7" name="CuadroTexto 6">
            <a:extLst>
              <a:ext uri="{FF2B5EF4-FFF2-40B4-BE49-F238E27FC236}">
                <a16:creationId xmlns:a16="http://schemas.microsoft.com/office/drawing/2014/main" id="{DDA1D772-304F-40B7-A726-3419B0E5EC05}"/>
              </a:ext>
            </a:extLst>
          </p:cNvPr>
          <p:cNvSpPr txBox="1"/>
          <p:nvPr/>
        </p:nvSpPr>
        <p:spPr>
          <a:xfrm>
            <a:off x="4531360" y="2513994"/>
            <a:ext cx="6736080" cy="2554545"/>
          </a:xfrm>
          <a:prstGeom prst="rect">
            <a:avLst/>
          </a:prstGeom>
          <a:noFill/>
        </p:spPr>
        <p:txBody>
          <a:bodyPr wrap="square" rtlCol="0">
            <a:spAutoFit/>
          </a:bodyPr>
          <a:lstStyle/>
          <a:p>
            <a:pPr algn="ctr"/>
            <a:r>
              <a:rPr lang="es-MX" sz="2000" dirty="0">
                <a:latin typeface="Avenir" panose="020B0503020203020204" pitchFamily="34" charset="0"/>
              </a:rPr>
              <a:t>“Mi cuerpo fue inmediatamente escrutado  por las manos de algunos miembros de la tripulación, lo cual me hizo pensar que había caído en un mundo de malos espíritus empeñados en matarme; sus pieles eran tan diferentes de las nuestras, sus largos cabellos y la lengua en que hablaban, que era distinta de cualquiera que yo hubiera escuchado antes, se unieron para confirmarme la idea! (p. 13)</a:t>
            </a:r>
            <a:endParaRPr lang="es-419" sz="2000" dirty="0">
              <a:latin typeface="Avenir" panose="020B0503020203020204" pitchFamily="34" charset="0"/>
            </a:endParaRPr>
          </a:p>
        </p:txBody>
      </p:sp>
    </p:spTree>
    <p:extLst>
      <p:ext uri="{BB962C8B-B14F-4D97-AF65-F5344CB8AC3E}">
        <p14:creationId xmlns:p14="http://schemas.microsoft.com/office/powerpoint/2010/main" val="410769728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3923</Words>
  <Application>Microsoft Office PowerPoint</Application>
  <PresentationFormat>Panorámica</PresentationFormat>
  <Paragraphs>271</Paragraphs>
  <Slides>37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37</vt:i4>
      </vt:variant>
    </vt:vector>
  </HeadingPairs>
  <TitlesOfParts>
    <vt:vector size="43" baseType="lpstr">
      <vt:lpstr>Arial</vt:lpstr>
      <vt:lpstr>Avenir</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Yurineth Rios</dc:creator>
  <cp:lastModifiedBy>Yurineth Rios</cp:lastModifiedBy>
  <cp:revision>6</cp:revision>
  <dcterms:created xsi:type="dcterms:W3CDTF">2021-12-30T13:17:38Z</dcterms:created>
  <dcterms:modified xsi:type="dcterms:W3CDTF">2022-01-19T15:30:30Z</dcterms:modified>
</cp:coreProperties>
</file>