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5" r:id="rId1"/>
  </p:sldMasterIdLst>
  <p:notesMasterIdLst>
    <p:notesMasterId r:id="rId19"/>
  </p:notesMasterIdLst>
  <p:sldIdLst>
    <p:sldId id="256" r:id="rId2"/>
    <p:sldId id="276" r:id="rId3"/>
    <p:sldId id="274" r:id="rId4"/>
    <p:sldId id="275" r:id="rId5"/>
    <p:sldId id="259" r:id="rId6"/>
    <p:sldId id="260" r:id="rId7"/>
    <p:sldId id="262" r:id="rId8"/>
    <p:sldId id="261" r:id="rId9"/>
    <p:sldId id="263" r:id="rId10"/>
    <p:sldId id="264" r:id="rId11"/>
    <p:sldId id="265" r:id="rId12"/>
    <p:sldId id="266" r:id="rId13"/>
    <p:sldId id="269" r:id="rId14"/>
    <p:sldId id="270" r:id="rId15"/>
    <p:sldId id="271" r:id="rId16"/>
    <p:sldId id="272" r:id="rId17"/>
    <p:sldId id="273" r:id="rId18"/>
  </p:sldIdLst>
  <p:sldSz cx="9144000" cy="6858000" type="screen4x3"/>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15" autoAdjust="0"/>
    <p:restoredTop sz="99476" autoAdjust="0"/>
  </p:normalViewPr>
  <p:slideViewPr>
    <p:cSldViewPr>
      <p:cViewPr>
        <p:scale>
          <a:sx n="70" d="100"/>
          <a:sy n="70" d="100"/>
        </p:scale>
        <p:origin x="-1710"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A"/>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C7C00-9BB8-49D5-A009-23FC38FAFEAB}" type="datetimeFigureOut">
              <a:rPr lang="es-PA" smtClean="0"/>
              <a:t>08/07/2012</a:t>
            </a:fld>
            <a:endParaRPr lang="es-PA"/>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A"/>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A"/>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8633B1-BE45-4A54-AEE7-A57D961544B5}" type="slidenum">
              <a:rPr lang="es-PA" smtClean="0"/>
              <a:t>‹Nº›</a:t>
            </a:fld>
            <a:endParaRPr lang="es-PA"/>
          </a:p>
        </p:txBody>
      </p:sp>
    </p:spTree>
    <p:extLst>
      <p:ext uri="{BB962C8B-B14F-4D97-AF65-F5344CB8AC3E}">
        <p14:creationId xmlns:p14="http://schemas.microsoft.com/office/powerpoint/2010/main" val="5207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A" dirty="0"/>
          </a:p>
        </p:txBody>
      </p:sp>
      <p:sp>
        <p:nvSpPr>
          <p:cNvPr id="4" name="3 Marcador de número de diapositiva"/>
          <p:cNvSpPr>
            <a:spLocks noGrp="1"/>
          </p:cNvSpPr>
          <p:nvPr>
            <p:ph type="sldNum" sz="quarter" idx="10"/>
          </p:nvPr>
        </p:nvSpPr>
        <p:spPr/>
        <p:txBody>
          <a:bodyPr/>
          <a:lstStyle/>
          <a:p>
            <a:fld id="{3B8633B1-BE45-4A54-AEE7-A57D961544B5}" type="slidenum">
              <a:rPr lang="es-PA" smtClean="0"/>
              <a:t>7</a:t>
            </a:fld>
            <a:endParaRPr lang="es-PA"/>
          </a:p>
        </p:txBody>
      </p:sp>
    </p:spTree>
    <p:extLst>
      <p:ext uri="{BB962C8B-B14F-4D97-AF65-F5344CB8AC3E}">
        <p14:creationId xmlns:p14="http://schemas.microsoft.com/office/powerpoint/2010/main" val="431829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009CFB82-346D-41E3-918E-2F5B9A2570B4}" type="datetimeFigureOut">
              <a:rPr lang="es-PA" smtClean="0"/>
              <a:t>08/07/2012</a:t>
            </a:fld>
            <a:endParaRPr lang="es-PA"/>
          </a:p>
        </p:txBody>
      </p:sp>
      <p:sp>
        <p:nvSpPr>
          <p:cNvPr id="5" name="Footer Placeholder 4"/>
          <p:cNvSpPr>
            <a:spLocks noGrp="1"/>
          </p:cNvSpPr>
          <p:nvPr>
            <p:ph type="ftr" sz="quarter" idx="11"/>
          </p:nvPr>
        </p:nvSpPr>
        <p:spPr>
          <a:xfrm>
            <a:off x="1174044" y="5357592"/>
            <a:ext cx="5034845" cy="365125"/>
          </a:xfrm>
        </p:spPr>
        <p:txBody>
          <a:bodyPr/>
          <a:lstStyle/>
          <a:p>
            <a:endParaRPr lang="es-PA"/>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09CFB82-346D-41E3-918E-2F5B9A2570B4}" type="datetimeFigureOut">
              <a:rPr lang="es-PA" smtClean="0"/>
              <a:t>08/07/2012</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09CFB82-346D-41E3-918E-2F5B9A2570B4}" type="datetimeFigureOut">
              <a:rPr lang="es-PA" smtClean="0"/>
              <a:t>08/07/2012</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09CFB82-346D-41E3-918E-2F5B9A2570B4}" type="datetimeFigureOut">
              <a:rPr lang="es-PA" smtClean="0"/>
              <a:t>08/07/2012</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09CFB82-346D-41E3-918E-2F5B9A2570B4}" type="datetimeFigureOut">
              <a:rPr lang="es-PA" smtClean="0"/>
              <a:t>08/07/2012</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009CFB82-346D-41E3-918E-2F5B9A2570B4}" type="datetimeFigureOut">
              <a:rPr lang="es-PA" smtClean="0"/>
              <a:t>08/07/2012</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3B112049-42F4-4AF3-B94B-6B4B6C4AEDD7}" type="slidenum">
              <a:rPr lang="es-PA" smtClean="0"/>
              <a:t>‹Nº›</a:t>
            </a:fld>
            <a:endParaRPr lang="es-PA"/>
          </a:p>
        </p:txBody>
      </p:sp>
      <p:sp>
        <p:nvSpPr>
          <p:cNvPr id="9" name="Content Placeholder 8"/>
          <p:cNvSpPr>
            <a:spLocks noGrp="1"/>
          </p:cNvSpPr>
          <p:nvPr>
            <p:ph sz="quarter" idx="13"/>
          </p:nvPr>
        </p:nvSpPr>
        <p:spPr>
          <a:xfrm>
            <a:off x="1298448" y="2121407"/>
            <a:ext cx="32004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009CFB82-346D-41E3-918E-2F5B9A2570B4}" type="datetimeFigureOut">
              <a:rPr lang="es-PA" smtClean="0"/>
              <a:t>08/07/2012</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3B112049-42F4-4AF3-B94B-6B4B6C4AEDD7}" type="slidenum">
              <a:rPr lang="es-PA" smtClean="0"/>
              <a:t>‹Nº›</a:t>
            </a:fld>
            <a:endParaRPr lang="es-PA"/>
          </a:p>
        </p:txBody>
      </p:sp>
      <p:sp>
        <p:nvSpPr>
          <p:cNvPr id="11" name="Content Placeholder 10"/>
          <p:cNvSpPr>
            <a:spLocks noGrp="1"/>
          </p:cNvSpPr>
          <p:nvPr>
            <p:ph sz="quarter" idx="13"/>
          </p:nvPr>
        </p:nvSpPr>
        <p:spPr>
          <a:xfrm>
            <a:off x="1298448" y="2944368"/>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009CFB82-346D-41E3-918E-2F5B9A2570B4}" type="datetimeFigureOut">
              <a:rPr lang="es-PA" smtClean="0"/>
              <a:t>08/07/2012</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CFB82-346D-41E3-918E-2F5B9A2570B4}" type="datetimeFigureOut">
              <a:rPr lang="es-PA" smtClean="0"/>
              <a:t>08/07/2012</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fld id="{009CFB82-346D-41E3-918E-2F5B9A2570B4}" type="datetimeFigureOut">
              <a:rPr lang="es-PA" smtClean="0"/>
              <a:t>08/07/2012</a:t>
            </a:fld>
            <a:endParaRPr lang="es-PA"/>
          </a:p>
        </p:txBody>
      </p:sp>
      <p:sp>
        <p:nvSpPr>
          <p:cNvPr id="6" name="Footer Placeholder 5"/>
          <p:cNvSpPr>
            <a:spLocks noGrp="1"/>
          </p:cNvSpPr>
          <p:nvPr>
            <p:ph type="ftr" sz="quarter" idx="11"/>
          </p:nvPr>
        </p:nvSpPr>
        <p:spPr>
          <a:xfrm rot="-60000">
            <a:off x="914554" y="5829261"/>
            <a:ext cx="3522607" cy="365125"/>
          </a:xfrm>
        </p:spPr>
        <p:txBody>
          <a:bodyPr/>
          <a:lstStyle/>
          <a:p>
            <a:endParaRPr lang="es-PA"/>
          </a:p>
        </p:txBody>
      </p:sp>
      <p:sp>
        <p:nvSpPr>
          <p:cNvPr id="7" name="Slide Number Placeholder 6"/>
          <p:cNvSpPr>
            <a:spLocks noGrp="1"/>
          </p:cNvSpPr>
          <p:nvPr>
            <p:ph type="sldNum" sz="quarter" idx="12"/>
          </p:nvPr>
        </p:nvSpPr>
        <p:spPr>
          <a:xfrm rot="60000">
            <a:off x="7557313" y="5896961"/>
            <a:ext cx="554023" cy="365125"/>
          </a:xfrm>
        </p:spPr>
        <p:txBody>
          <a:body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fld id="{009CFB82-346D-41E3-918E-2F5B9A2570B4}" type="datetimeFigureOut">
              <a:rPr lang="es-PA" smtClean="0"/>
              <a:t>08/07/2012</a:t>
            </a:fld>
            <a:endParaRPr lang="es-PA"/>
          </a:p>
        </p:txBody>
      </p:sp>
      <p:sp>
        <p:nvSpPr>
          <p:cNvPr id="6" name="Footer Placeholder 5"/>
          <p:cNvSpPr>
            <a:spLocks noGrp="1"/>
          </p:cNvSpPr>
          <p:nvPr>
            <p:ph type="ftr" sz="quarter" idx="11"/>
          </p:nvPr>
        </p:nvSpPr>
        <p:spPr>
          <a:xfrm rot="-60000">
            <a:off x="914569" y="5831037"/>
            <a:ext cx="3319043" cy="365125"/>
          </a:xfrm>
        </p:spPr>
        <p:txBody>
          <a:bodyPr/>
          <a:lstStyle/>
          <a:p>
            <a:endParaRPr lang="es-PA"/>
          </a:p>
        </p:txBody>
      </p:sp>
      <p:sp>
        <p:nvSpPr>
          <p:cNvPr id="7" name="Slide Number Placeholder 6"/>
          <p:cNvSpPr>
            <a:spLocks noGrp="1"/>
          </p:cNvSpPr>
          <p:nvPr>
            <p:ph type="sldNum" sz="quarter" idx="12"/>
          </p:nvPr>
        </p:nvSpPr>
        <p:spPr>
          <a:xfrm rot="60000">
            <a:off x="7562089" y="5900026"/>
            <a:ext cx="554023" cy="365125"/>
          </a:xfrm>
        </p:spPr>
        <p:txBody>
          <a:bodyPr/>
          <a:lstStyle/>
          <a:p>
            <a:fld id="{3B112049-42F4-4AF3-B94B-6B4B6C4AEDD7}" type="slidenum">
              <a:rPr lang="es-PA" smtClean="0"/>
              <a:t>‹Nº›</a:t>
            </a:fld>
            <a:endParaRPr lang="es-PA"/>
          </a:p>
        </p:txBody>
      </p:sp>
    </p:spTree>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5"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5"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009CFB82-346D-41E3-918E-2F5B9A2570B4}" type="datetimeFigureOut">
              <a:rPr lang="es-PA" smtClean="0"/>
              <a:t>08/07/2012</a:t>
            </a:fld>
            <a:endParaRPr lang="es-PA"/>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PA"/>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3B112049-42F4-4AF3-B94B-6B4B6C4AEDD7}" type="slidenum">
              <a:rPr lang="es-PA" smtClean="0"/>
              <a:t>‹Nº›</a:t>
            </a:fld>
            <a:endParaRPr lang="es-PA"/>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manosinvisibles.files.wordpress.com/2008/09/PHTO0355.JPG" TargetMode="External"/><Relationship Id="rId13" Type="http://schemas.openxmlformats.org/officeDocument/2006/relationships/hyperlink" Target="http://4.bp.blogspot.com/_x_tpTK9WD5U/S9apJPufJzI/AAAAAAAAAMs/6UUnqokozY4/s1600/Horno+solar2.JPG" TargetMode="External"/><Relationship Id="rId18" Type="http://schemas.openxmlformats.org/officeDocument/2006/relationships/hyperlink" Target="http://www.youtube.com/watch?v=OCDNKyIlVO8&amp;feature=g-vrec" TargetMode="External"/><Relationship Id="rId3" Type="http://schemas.openxmlformats.org/officeDocument/2006/relationships/hyperlink" Target="http://www.sitiosolar.com/recetario/Recetas%20horno%20solar.htm" TargetMode="External"/><Relationship Id="rId7" Type="http://schemas.openxmlformats.org/officeDocument/2006/relationships/hyperlink" Target="http://solarcooking.org/espanol/gallery5-span.htm" TargetMode="External"/><Relationship Id="rId12" Type="http://schemas.openxmlformats.org/officeDocument/2006/relationships/hyperlink" Target="http://solarcooking.org/images/easylid-done-s.jpg" TargetMode="External"/><Relationship Id="rId17" Type="http://schemas.openxmlformats.org/officeDocument/2006/relationships/hyperlink" Target="http://www.youtube.com/watch?v=ohcl0AKCuvc" TargetMode="External"/><Relationship Id="rId2" Type="http://schemas.openxmlformats.org/officeDocument/2006/relationships/hyperlink" Target="http://www.taringa.net/posts/hazlo-tu-mismo/11568347/Haz-Tu-Horno-Solar-_-entra-_-%20.html" TargetMode="External"/><Relationship Id="rId16" Type="http://schemas.openxmlformats.org/officeDocument/2006/relationships/hyperlink" Target="http://www.iecologia.com/wp-content/uploads/2008/08/horno-solar.jpg" TargetMode="External"/><Relationship Id="rId1" Type="http://schemas.openxmlformats.org/officeDocument/2006/relationships/slideLayout" Target="../slideLayouts/slideLayout2.xml"/><Relationship Id="rId6" Type="http://schemas.openxmlformats.org/officeDocument/2006/relationships/hyperlink" Target="http://www.taringa.net/posts/hazlo-tu-mismo/11568347/Haz-Tu-Horno-Solar-_-entra-_-___.html" TargetMode="External"/><Relationship Id="rId11" Type="http://schemas.openxmlformats.org/officeDocument/2006/relationships/hyperlink" Target="http://www.terra.org/bd_imagenes/0001483.jpg" TargetMode="External"/><Relationship Id="rId5" Type="http://schemas.openxmlformats.org/officeDocument/2006/relationships/hyperlink" Target="http://es.wikipedia.org/wiki/Cocina_solar" TargetMode="External"/><Relationship Id="rId15" Type="http://schemas.openxmlformats.org/officeDocument/2006/relationships/hyperlink" Target="http://www.sitiosolar.com/Imagenes/imagenes%20de%20recetario/papas%20a%20la%20gallega/enelhornocerrado.jpg" TargetMode="External"/><Relationship Id="rId10" Type="http://schemas.openxmlformats.org/officeDocument/2006/relationships/hyperlink" Target="http://3.bp.blogspot.com/_Zl_YtmdJI3c/TRnVHovhUII/AAAAAAAAEJE/P2QtJ2pNws0/s1600/cocina_solar_kyoto.jpg" TargetMode="External"/><Relationship Id="rId19" Type="http://schemas.openxmlformats.org/officeDocument/2006/relationships/hyperlink" Target="http://www.youtube.com/watch?v=6o71dNhkPik&amp;feature=related" TargetMode="External"/><Relationship Id="rId4" Type="http://schemas.openxmlformats.org/officeDocument/2006/relationships/hyperlink" Target="http://rubistar.4teachers.org/index.php?ts=1342014517" TargetMode="External"/><Relationship Id="rId9" Type="http://schemas.openxmlformats.org/officeDocument/2006/relationships/hyperlink" Target="http://www.sitiosolar.com/Imagenes/Imagenes%20Horno%20Solar/formacion%20tapa.PNG" TargetMode="External"/><Relationship Id="rId14" Type="http://schemas.openxmlformats.org/officeDocument/2006/relationships/hyperlink" Target="http://1.bp.blogspot.com/_Ls2Xzto1UJ4/SwYM7l8Co6I/AAAAAAAAAVc/Fj1BI8Oze30/s1600/Horno+solar.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image" Target="../media/image8.gif"/><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hyperlink" Target="http://www.youtube.com/watch?v=ohcl0AKCuvc" TargetMode="External"/><Relationship Id="rId7" Type="http://schemas.openxmlformats.org/officeDocument/2006/relationships/package" Target="../embeddings/Documento_de_Microsoft_Word1.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image" Target="../media/image10.png"/><Relationship Id="rId10" Type="http://schemas.openxmlformats.org/officeDocument/2006/relationships/package" Target="../embeddings/Documento_de_Microsoft_Word2.docx"/><Relationship Id="rId4" Type="http://schemas.openxmlformats.org/officeDocument/2006/relationships/slide" Target="slide2.xml"/><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package" Target="../embeddings/Presentaci_n_de_Microsoft_PowerPoint3.pptx"/><Relationship Id="rId3" Type="http://schemas.openxmlformats.org/officeDocument/2006/relationships/notesSlide" Target="../notesSlides/notesSlide1.xml"/><Relationship Id="rId7" Type="http://schemas.openxmlformats.org/officeDocument/2006/relationships/oleObject" Target="../embeddings/oleObject3.bin"/><Relationship Id="rId12"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png"/><Relationship Id="rId11" Type="http://schemas.openxmlformats.org/officeDocument/2006/relationships/package" Target="../embeddings/Documento_de_Microsoft_Word4.docx"/><Relationship Id="rId5" Type="http://schemas.openxmlformats.org/officeDocument/2006/relationships/slide" Target="slide2.xml"/><Relationship Id="rId10" Type="http://schemas.openxmlformats.org/officeDocument/2006/relationships/oleObject" Target="../embeddings/oleObject4.bin"/><Relationship Id="rId4" Type="http://schemas.openxmlformats.org/officeDocument/2006/relationships/hyperlink" Target="http://www.youtube.com/watch?v=6o71dNhkPik&amp;feature=related" TargetMode="External"/><Relationship Id="rId9" Type="http://schemas.openxmlformats.org/officeDocument/2006/relationships/image" Target="../media/image13.w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7.wmf"/><Relationship Id="rId3" Type="http://schemas.openxmlformats.org/officeDocument/2006/relationships/hyperlink" Target="http://www.youtube.com/watch?v=OCDNKyIlVO8&amp;feature=related" TargetMode="External"/><Relationship Id="rId7" Type="http://schemas.openxmlformats.org/officeDocument/2006/relationships/package" Target="../embeddings/Documento_de_Microsoft_Word5.docx"/><Relationship Id="rId12" Type="http://schemas.openxmlformats.org/officeDocument/2006/relationships/package" Target="../embeddings/Documento_de_Microsoft_Word6.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oleObject" Target="../embeddings/oleObject7.bin"/><Relationship Id="rId5" Type="http://schemas.openxmlformats.org/officeDocument/2006/relationships/image" Target="../media/image10.png"/><Relationship Id="rId10" Type="http://schemas.openxmlformats.org/officeDocument/2006/relationships/image" Target="../media/image16.wmf"/><Relationship Id="rId4" Type="http://schemas.openxmlformats.org/officeDocument/2006/relationships/slide" Target="slide2.xml"/><Relationship Id="rId9"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3000"/>
            <a:lum/>
          </a:blip>
          <a:srcRect/>
          <a:tile tx="0" ty="0" sx="100000" sy="100000" flip="none" algn="tl"/>
        </a:blipFill>
        <a:effectLst/>
      </p:bgPr>
    </p:bg>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55576" y="3212976"/>
            <a:ext cx="7632848" cy="2952328"/>
          </a:xfr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2"/>
          </a:lnRef>
          <a:fillRef idx="1">
            <a:schemeClr val="lt1"/>
          </a:fillRef>
          <a:effectRef idx="0">
            <a:schemeClr val="accent2"/>
          </a:effectRef>
          <a:fontRef idx="minor">
            <a:schemeClr val="dk1"/>
          </a:fontRef>
        </p:style>
        <p:txBody>
          <a:bodyPr>
            <a:normAutofit/>
          </a:bodyPr>
          <a:lstStyle/>
          <a:p>
            <a:r>
              <a:rPr lang="es-PA" sz="3600" b="1" dirty="0" smtClean="0">
                <a:solidFill>
                  <a:schemeClr val="tx1"/>
                </a:solidFill>
                <a:latin typeface="Algerian" pitchFamily="82" charset="0"/>
              </a:rPr>
              <a:t>Por: MARGARITA M. G. DE BARRÍA</a:t>
            </a:r>
          </a:p>
          <a:p>
            <a:r>
              <a:rPr lang="es-PA" sz="3600" b="1" dirty="0" smtClean="0">
                <a:solidFill>
                  <a:schemeClr val="tx1"/>
                </a:solidFill>
                <a:latin typeface="Algerian" pitchFamily="82" charset="0"/>
              </a:rPr>
              <a:t>5°</a:t>
            </a:r>
            <a:endParaRPr lang="es-PA" sz="3600" b="1" dirty="0">
              <a:solidFill>
                <a:schemeClr val="tx1"/>
              </a:solidFill>
              <a:latin typeface="Algerian" pitchFamily="82" charset="0"/>
            </a:endParaRPr>
          </a:p>
        </p:txBody>
      </p:sp>
      <p:sp>
        <p:nvSpPr>
          <p:cNvPr id="2" name="1 Título"/>
          <p:cNvSpPr>
            <a:spLocks noGrp="1"/>
          </p:cNvSpPr>
          <p:nvPr>
            <p:ph type="ctrTitle"/>
          </p:nvPr>
        </p:nvSpPr>
        <p:spPr>
          <a:xfrm>
            <a:off x="755576" y="1268760"/>
            <a:ext cx="7632848" cy="1899642"/>
          </a:xfrm>
          <a:solidFill>
            <a:schemeClr val="tx2">
              <a:lumMod val="40000"/>
              <a:lumOff val="60000"/>
            </a:schemeClr>
          </a:solidFill>
        </p:spPr>
        <p:style>
          <a:lnRef idx="2">
            <a:schemeClr val="accent1"/>
          </a:lnRef>
          <a:fillRef idx="1">
            <a:schemeClr val="lt1"/>
          </a:fillRef>
          <a:effectRef idx="0">
            <a:schemeClr val="accent1"/>
          </a:effectRef>
          <a:fontRef idx="minor">
            <a:schemeClr val="dk1"/>
          </a:fontRef>
        </p:style>
        <p:txBody>
          <a:bodyPr>
            <a:normAutofit/>
          </a:bodyPr>
          <a:lstStyle/>
          <a:p>
            <a:r>
              <a:rPr lang="es-PA" sz="3100" dirty="0" smtClean="0">
                <a:latin typeface="Algerian" pitchFamily="82" charset="0"/>
              </a:rPr>
              <a:t>EL USO  DE LA ENERGÍA SOLAR EN ACTIVIDADES DOMÉSTICAS </a:t>
            </a:r>
            <a:br>
              <a:rPr lang="es-PA" sz="3100" dirty="0" smtClean="0">
                <a:latin typeface="Algerian" pitchFamily="82" charset="0"/>
              </a:rPr>
            </a:br>
            <a:r>
              <a:rPr lang="es-PA" sz="3100" dirty="0" smtClean="0">
                <a:latin typeface="Algerian" pitchFamily="82" charset="0"/>
              </a:rPr>
              <a:t>“Horno Solar Casero</a:t>
            </a:r>
            <a:r>
              <a:rPr lang="es-PA" dirty="0" smtClean="0"/>
              <a:t>”.</a:t>
            </a:r>
            <a:endParaRPr lang="es-PA" dirty="0"/>
          </a:p>
        </p:txBody>
      </p:sp>
      <p:pic>
        <p:nvPicPr>
          <p:cNvPr id="6" name="Kenny G   Forever In Lov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1700808"/>
            <a:ext cx="609600" cy="609600"/>
          </a:xfrm>
          <a:prstGeom prst="rect">
            <a:avLst/>
          </a:prstGeom>
        </p:spPr>
      </p:pic>
    </p:spTree>
    <p:extLst>
      <p:ext uri="{BB962C8B-B14F-4D97-AF65-F5344CB8AC3E}">
        <p14:creationId xmlns:p14="http://schemas.microsoft.com/office/powerpoint/2010/main" val="728490750"/>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wipe(down)">
                                      <p:cBhvr>
                                        <p:cTn id="16" dur="580">
                                          <p:stCondLst>
                                            <p:cond delay="0"/>
                                          </p:stCondLst>
                                        </p:cTn>
                                        <p:tgtEl>
                                          <p:spTgt spid="3">
                                            <p:bg/>
                                          </p:spTgt>
                                        </p:tgtEl>
                                      </p:cBhvr>
                                    </p:animEffect>
                                    <p:anim calcmode="lin" valueType="num">
                                      <p:cBhvr>
                                        <p:cTn id="17"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bg/>
                                          </p:spTgt>
                                        </p:tgtEl>
                                      </p:cBhvr>
                                      <p:to x="100000" y="60000"/>
                                    </p:animScale>
                                    <p:animScale>
                                      <p:cBhvr>
                                        <p:cTn id="23" dur="166" decel="50000">
                                          <p:stCondLst>
                                            <p:cond delay="676"/>
                                          </p:stCondLst>
                                        </p:cTn>
                                        <p:tgtEl>
                                          <p:spTgt spid="3">
                                            <p:bg/>
                                          </p:spTgt>
                                        </p:tgtEl>
                                      </p:cBhvr>
                                      <p:to x="100000" y="100000"/>
                                    </p:animScale>
                                    <p:animScale>
                                      <p:cBhvr>
                                        <p:cTn id="24" dur="26">
                                          <p:stCondLst>
                                            <p:cond delay="1312"/>
                                          </p:stCondLst>
                                        </p:cTn>
                                        <p:tgtEl>
                                          <p:spTgt spid="3">
                                            <p:bg/>
                                          </p:spTgt>
                                        </p:tgtEl>
                                      </p:cBhvr>
                                      <p:to x="100000" y="80000"/>
                                    </p:animScale>
                                    <p:animScale>
                                      <p:cBhvr>
                                        <p:cTn id="25" dur="166" decel="50000">
                                          <p:stCondLst>
                                            <p:cond delay="1338"/>
                                          </p:stCondLst>
                                        </p:cTn>
                                        <p:tgtEl>
                                          <p:spTgt spid="3">
                                            <p:bg/>
                                          </p:spTgt>
                                        </p:tgtEl>
                                      </p:cBhvr>
                                      <p:to x="100000" y="100000"/>
                                    </p:animScale>
                                    <p:animScale>
                                      <p:cBhvr>
                                        <p:cTn id="26" dur="26">
                                          <p:stCondLst>
                                            <p:cond delay="1642"/>
                                          </p:stCondLst>
                                        </p:cTn>
                                        <p:tgtEl>
                                          <p:spTgt spid="3">
                                            <p:bg/>
                                          </p:spTgt>
                                        </p:tgtEl>
                                      </p:cBhvr>
                                      <p:to x="100000" y="90000"/>
                                    </p:animScale>
                                    <p:animScale>
                                      <p:cBhvr>
                                        <p:cTn id="27" dur="166" decel="50000">
                                          <p:stCondLst>
                                            <p:cond delay="1668"/>
                                          </p:stCondLst>
                                        </p:cTn>
                                        <p:tgtEl>
                                          <p:spTgt spid="3">
                                            <p:bg/>
                                          </p:spTgt>
                                        </p:tgtEl>
                                      </p:cBhvr>
                                      <p:to x="100000" y="100000"/>
                                    </p:animScale>
                                    <p:animScale>
                                      <p:cBhvr>
                                        <p:cTn id="28" dur="26">
                                          <p:stCondLst>
                                            <p:cond delay="1808"/>
                                          </p:stCondLst>
                                        </p:cTn>
                                        <p:tgtEl>
                                          <p:spTgt spid="3">
                                            <p:bg/>
                                          </p:spTgt>
                                        </p:tgtEl>
                                      </p:cBhvr>
                                      <p:to x="100000" y="95000"/>
                                    </p:animScale>
                                    <p:animScale>
                                      <p:cBhvr>
                                        <p:cTn id="29" dur="166" decel="50000">
                                          <p:stCondLst>
                                            <p:cond delay="1834"/>
                                          </p:stCondLst>
                                        </p:cTn>
                                        <p:tgtEl>
                                          <p:spTgt spid="3">
                                            <p:bg/>
                                          </p:spTgt>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wipe(down)">
                                      <p:cBhvr>
                                        <p:cTn id="34" dur="580">
                                          <p:stCondLst>
                                            <p:cond delay="0"/>
                                          </p:stCondLst>
                                        </p:cTn>
                                        <p:tgtEl>
                                          <p:spTgt spid="3">
                                            <p:txEl>
                                              <p:pRg st="0" end="0"/>
                                            </p:txEl>
                                          </p:spTgt>
                                        </p:tgtEl>
                                      </p:cBhvr>
                                    </p:animEffect>
                                    <p:anim calcmode="lin" valueType="num">
                                      <p:cBhvr>
                                        <p:cTn id="3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xEl>
                                              <p:pRg st="0" end="0"/>
                                            </p:txEl>
                                          </p:spTgt>
                                        </p:tgtEl>
                                      </p:cBhvr>
                                      <p:to x="100000" y="60000"/>
                                    </p:animScale>
                                    <p:animScale>
                                      <p:cBhvr>
                                        <p:cTn id="41" dur="166" decel="50000">
                                          <p:stCondLst>
                                            <p:cond delay="676"/>
                                          </p:stCondLst>
                                        </p:cTn>
                                        <p:tgtEl>
                                          <p:spTgt spid="3">
                                            <p:txEl>
                                              <p:pRg st="0" end="0"/>
                                            </p:txEl>
                                          </p:spTgt>
                                        </p:tgtEl>
                                      </p:cBhvr>
                                      <p:to x="100000" y="100000"/>
                                    </p:animScale>
                                    <p:animScale>
                                      <p:cBhvr>
                                        <p:cTn id="42" dur="26">
                                          <p:stCondLst>
                                            <p:cond delay="1312"/>
                                          </p:stCondLst>
                                        </p:cTn>
                                        <p:tgtEl>
                                          <p:spTgt spid="3">
                                            <p:txEl>
                                              <p:pRg st="0" end="0"/>
                                            </p:txEl>
                                          </p:spTgt>
                                        </p:tgtEl>
                                      </p:cBhvr>
                                      <p:to x="100000" y="80000"/>
                                    </p:animScale>
                                    <p:animScale>
                                      <p:cBhvr>
                                        <p:cTn id="43" dur="166" decel="50000">
                                          <p:stCondLst>
                                            <p:cond delay="1338"/>
                                          </p:stCondLst>
                                        </p:cTn>
                                        <p:tgtEl>
                                          <p:spTgt spid="3">
                                            <p:txEl>
                                              <p:pRg st="0" end="0"/>
                                            </p:txEl>
                                          </p:spTgt>
                                        </p:tgtEl>
                                      </p:cBhvr>
                                      <p:to x="100000" y="100000"/>
                                    </p:animScale>
                                    <p:animScale>
                                      <p:cBhvr>
                                        <p:cTn id="44" dur="26">
                                          <p:stCondLst>
                                            <p:cond delay="1642"/>
                                          </p:stCondLst>
                                        </p:cTn>
                                        <p:tgtEl>
                                          <p:spTgt spid="3">
                                            <p:txEl>
                                              <p:pRg st="0" end="0"/>
                                            </p:txEl>
                                          </p:spTgt>
                                        </p:tgtEl>
                                      </p:cBhvr>
                                      <p:to x="100000" y="90000"/>
                                    </p:animScale>
                                    <p:animScale>
                                      <p:cBhvr>
                                        <p:cTn id="45" dur="166" decel="50000">
                                          <p:stCondLst>
                                            <p:cond delay="1668"/>
                                          </p:stCondLst>
                                        </p:cTn>
                                        <p:tgtEl>
                                          <p:spTgt spid="3">
                                            <p:txEl>
                                              <p:pRg st="0" end="0"/>
                                            </p:txEl>
                                          </p:spTgt>
                                        </p:tgtEl>
                                      </p:cBhvr>
                                      <p:to x="100000" y="100000"/>
                                    </p:animScale>
                                    <p:animScale>
                                      <p:cBhvr>
                                        <p:cTn id="46" dur="26">
                                          <p:stCondLst>
                                            <p:cond delay="1808"/>
                                          </p:stCondLst>
                                        </p:cTn>
                                        <p:tgtEl>
                                          <p:spTgt spid="3">
                                            <p:txEl>
                                              <p:pRg st="0" end="0"/>
                                            </p:txEl>
                                          </p:spTgt>
                                        </p:tgtEl>
                                      </p:cBhvr>
                                      <p:to x="100000" y="95000"/>
                                    </p:animScale>
                                    <p:animScale>
                                      <p:cBhvr>
                                        <p:cTn id="47" dur="166" decel="50000">
                                          <p:stCondLst>
                                            <p:cond delay="1834"/>
                                          </p:stCondLst>
                                        </p:cTn>
                                        <p:tgtEl>
                                          <p:spTgt spid="3">
                                            <p:txEl>
                                              <p:pRg st="0" end="0"/>
                                            </p:txEl>
                                          </p:spTgt>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wipe(down)">
                                      <p:cBhvr>
                                        <p:cTn id="52" dur="580">
                                          <p:stCondLst>
                                            <p:cond delay="0"/>
                                          </p:stCondLst>
                                        </p:cTn>
                                        <p:tgtEl>
                                          <p:spTgt spid="3">
                                            <p:txEl>
                                              <p:pRg st="1" end="1"/>
                                            </p:txEl>
                                          </p:spTgt>
                                        </p:tgtEl>
                                      </p:cBhvr>
                                    </p:animEffect>
                                    <p:anim calcmode="lin" valueType="num">
                                      <p:cBhvr>
                                        <p:cTn id="5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xEl>
                                              <p:pRg st="1" end="1"/>
                                            </p:txEl>
                                          </p:spTgt>
                                        </p:tgtEl>
                                      </p:cBhvr>
                                      <p:to x="100000" y="60000"/>
                                    </p:animScale>
                                    <p:animScale>
                                      <p:cBhvr>
                                        <p:cTn id="59" dur="166" decel="50000">
                                          <p:stCondLst>
                                            <p:cond delay="676"/>
                                          </p:stCondLst>
                                        </p:cTn>
                                        <p:tgtEl>
                                          <p:spTgt spid="3">
                                            <p:txEl>
                                              <p:pRg st="1" end="1"/>
                                            </p:txEl>
                                          </p:spTgt>
                                        </p:tgtEl>
                                      </p:cBhvr>
                                      <p:to x="100000" y="100000"/>
                                    </p:animScale>
                                    <p:animScale>
                                      <p:cBhvr>
                                        <p:cTn id="60" dur="26">
                                          <p:stCondLst>
                                            <p:cond delay="1312"/>
                                          </p:stCondLst>
                                        </p:cTn>
                                        <p:tgtEl>
                                          <p:spTgt spid="3">
                                            <p:txEl>
                                              <p:pRg st="1" end="1"/>
                                            </p:txEl>
                                          </p:spTgt>
                                        </p:tgtEl>
                                      </p:cBhvr>
                                      <p:to x="100000" y="80000"/>
                                    </p:animScale>
                                    <p:animScale>
                                      <p:cBhvr>
                                        <p:cTn id="61" dur="166" decel="50000">
                                          <p:stCondLst>
                                            <p:cond delay="1338"/>
                                          </p:stCondLst>
                                        </p:cTn>
                                        <p:tgtEl>
                                          <p:spTgt spid="3">
                                            <p:txEl>
                                              <p:pRg st="1" end="1"/>
                                            </p:txEl>
                                          </p:spTgt>
                                        </p:tgtEl>
                                      </p:cBhvr>
                                      <p:to x="100000" y="100000"/>
                                    </p:animScale>
                                    <p:animScale>
                                      <p:cBhvr>
                                        <p:cTn id="62" dur="26">
                                          <p:stCondLst>
                                            <p:cond delay="1642"/>
                                          </p:stCondLst>
                                        </p:cTn>
                                        <p:tgtEl>
                                          <p:spTgt spid="3">
                                            <p:txEl>
                                              <p:pRg st="1" end="1"/>
                                            </p:txEl>
                                          </p:spTgt>
                                        </p:tgtEl>
                                      </p:cBhvr>
                                      <p:to x="100000" y="90000"/>
                                    </p:animScale>
                                    <p:animScale>
                                      <p:cBhvr>
                                        <p:cTn id="63" dur="166" decel="50000">
                                          <p:stCondLst>
                                            <p:cond delay="1668"/>
                                          </p:stCondLst>
                                        </p:cTn>
                                        <p:tgtEl>
                                          <p:spTgt spid="3">
                                            <p:txEl>
                                              <p:pRg st="1" end="1"/>
                                            </p:txEl>
                                          </p:spTgt>
                                        </p:tgtEl>
                                      </p:cBhvr>
                                      <p:to x="100000" y="100000"/>
                                    </p:animScale>
                                    <p:animScale>
                                      <p:cBhvr>
                                        <p:cTn id="64" dur="26">
                                          <p:stCondLst>
                                            <p:cond delay="1808"/>
                                          </p:stCondLst>
                                        </p:cTn>
                                        <p:tgtEl>
                                          <p:spTgt spid="3">
                                            <p:txEl>
                                              <p:pRg st="1" end="1"/>
                                            </p:txEl>
                                          </p:spTgt>
                                        </p:tgtEl>
                                      </p:cBhvr>
                                      <p:to x="100000" y="95000"/>
                                    </p:animScale>
                                    <p:animScale>
                                      <p:cBhvr>
                                        <p:cTn id="65"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6" repeatCount="indefinite" fill="remove" display="0">
                  <p:stCondLst>
                    <p:cond delay="indefinite"/>
                  </p:stCondLst>
                  <p:endCondLst>
                    <p:cond evt="onStopAudio" delay="0">
                      <p:tgtEl>
                        <p:sldTgt/>
                      </p:tgtEl>
                    </p:cond>
                  </p:endCondLst>
                </p:cTn>
                <p:tgtEl>
                  <p:spTgt spid="6"/>
                </p:tgtEl>
              </p:cMediaNode>
            </p:audio>
          </p:childTnLst>
        </p:cTn>
      </p:par>
    </p:tnLst>
    <p:bldLst>
      <p:bldP spid="3" grpId="0" build="p"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836712"/>
            <a:ext cx="7632848" cy="1301006"/>
          </a:xfr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s-PA" sz="3600" dirty="0" smtClean="0"/>
              <a:t/>
            </a:r>
            <a:br>
              <a:rPr lang="es-PA" sz="3600" dirty="0" smtClean="0"/>
            </a:br>
            <a:r>
              <a:rPr lang="es-PA" sz="3600" dirty="0" smtClean="0"/>
              <a:t>Lista de verificación Actividad  #3</a:t>
            </a:r>
            <a:br>
              <a:rPr lang="es-PA" sz="3600" dirty="0" smtClean="0"/>
            </a:br>
            <a:r>
              <a:rPr lang="es-PA" sz="3600" dirty="0" smtClean="0"/>
              <a:t>Título: Presentación de un Auto collage</a:t>
            </a:r>
            <a:r>
              <a:rPr lang="es-PA" dirty="0" smtClean="0"/>
              <a:t/>
            </a:r>
            <a:br>
              <a:rPr lang="es-PA" dirty="0" smtClean="0"/>
            </a:br>
            <a:endParaRPr lang="es-PA" dirty="0"/>
          </a:p>
        </p:txBody>
      </p:sp>
      <p:graphicFrame>
        <p:nvGraphicFramePr>
          <p:cNvPr id="9" name="8 Marcador de contenido"/>
          <p:cNvGraphicFramePr>
            <a:graphicFrameLocks noGrp="1"/>
          </p:cNvGraphicFramePr>
          <p:nvPr>
            <p:ph idx="1"/>
            <p:extLst>
              <p:ext uri="{D42A27DB-BD31-4B8C-83A1-F6EECF244321}">
                <p14:modId xmlns:p14="http://schemas.microsoft.com/office/powerpoint/2010/main" val="943733900"/>
              </p:ext>
            </p:extLst>
          </p:nvPr>
        </p:nvGraphicFramePr>
        <p:xfrm>
          <a:off x="755576" y="2204864"/>
          <a:ext cx="7632848" cy="4032448"/>
        </p:xfrm>
        <a:graphic>
          <a:graphicData uri="http://schemas.openxmlformats.org/drawingml/2006/table">
            <a:tbl>
              <a:tblPr firstRow="1" firstCol="1" bandRow="1">
                <a:tableStyleId>{306799F8-075E-4A3A-A7F6-7FBC6576F1A4}</a:tableStyleId>
              </a:tblPr>
              <a:tblGrid>
                <a:gridCol w="5306733"/>
                <a:gridCol w="910576"/>
                <a:gridCol w="1415539"/>
              </a:tblGrid>
              <a:tr h="936104">
                <a:tc>
                  <a:txBody>
                    <a:bodyPr/>
                    <a:lstStyle/>
                    <a:p>
                      <a:pPr algn="ctr">
                        <a:spcAft>
                          <a:spcPts val="0"/>
                        </a:spcAft>
                      </a:pPr>
                      <a:r>
                        <a:rPr lang="es-MX" sz="1800" dirty="0">
                          <a:solidFill>
                            <a:schemeClr val="tx1"/>
                          </a:solidFill>
                          <a:effectLst/>
                        </a:rPr>
                        <a:t>Criterios</a:t>
                      </a:r>
                      <a:endParaRPr lang="es-PA" sz="1800" dirty="0">
                        <a:solidFill>
                          <a:schemeClr val="tx1"/>
                        </a:solidFill>
                        <a:effectLst/>
                        <a:latin typeface="Times New Roman"/>
                        <a:ea typeface="Times New Roman"/>
                        <a:cs typeface="Times New Roman"/>
                      </a:endParaRPr>
                    </a:p>
                  </a:txBody>
                  <a:tcPr marL="68580" marR="68580" marT="0" marB="0" anchor="ctr"/>
                </a:tc>
                <a:tc>
                  <a:txBody>
                    <a:bodyPr/>
                    <a:lstStyle/>
                    <a:p>
                      <a:pPr algn="ctr">
                        <a:spcAft>
                          <a:spcPts val="0"/>
                        </a:spcAft>
                      </a:pPr>
                      <a:r>
                        <a:rPr lang="es-MX" sz="1800" dirty="0">
                          <a:solidFill>
                            <a:schemeClr val="tx1"/>
                          </a:solidFill>
                          <a:effectLst/>
                        </a:rPr>
                        <a:t>Si</a:t>
                      </a:r>
                      <a:endParaRPr lang="es-PA" sz="1800" dirty="0">
                        <a:solidFill>
                          <a:schemeClr val="tx1"/>
                        </a:solidFill>
                        <a:effectLst/>
                        <a:latin typeface="Times New Roman"/>
                        <a:ea typeface="Times New Roman"/>
                        <a:cs typeface="Times New Roman"/>
                      </a:endParaRPr>
                    </a:p>
                  </a:txBody>
                  <a:tcPr marL="68580" marR="68580" marT="0" marB="0" anchor="ctr"/>
                </a:tc>
                <a:tc>
                  <a:txBody>
                    <a:bodyPr/>
                    <a:lstStyle/>
                    <a:p>
                      <a:pPr algn="ctr">
                        <a:spcAft>
                          <a:spcPts val="0"/>
                        </a:spcAft>
                      </a:pPr>
                      <a:r>
                        <a:rPr lang="es-MX" sz="1800" dirty="0">
                          <a:solidFill>
                            <a:schemeClr val="tx1"/>
                          </a:solidFill>
                          <a:effectLst/>
                        </a:rPr>
                        <a:t>No</a:t>
                      </a:r>
                      <a:endParaRPr lang="es-PA" sz="1800" dirty="0">
                        <a:solidFill>
                          <a:schemeClr val="tx1"/>
                        </a:solidFill>
                        <a:effectLst/>
                        <a:latin typeface="Times New Roman"/>
                        <a:ea typeface="Times New Roman"/>
                        <a:cs typeface="Times New Roman"/>
                      </a:endParaRPr>
                    </a:p>
                  </a:txBody>
                  <a:tcPr marL="68580" marR="68580" marT="0" marB="0" anchor="ctr"/>
                </a:tc>
              </a:tr>
              <a:tr h="720080">
                <a:tc>
                  <a:txBody>
                    <a:bodyPr/>
                    <a:lstStyle/>
                    <a:p>
                      <a:pPr marL="342900" lvl="0" indent="-342900" algn="l">
                        <a:spcAft>
                          <a:spcPts val="0"/>
                        </a:spcAft>
                        <a:buFont typeface="Wingdings"/>
                        <a:buChar char=""/>
                      </a:pPr>
                      <a:r>
                        <a:rPr lang="es-MX" sz="1800" dirty="0" smtClean="0">
                          <a:solidFill>
                            <a:schemeClr val="tx1"/>
                          </a:solidFill>
                          <a:effectLst/>
                        </a:rPr>
                        <a:t>Presenta</a:t>
                      </a:r>
                      <a:r>
                        <a:rPr lang="es-MX" sz="1800" baseline="0" dirty="0" smtClean="0">
                          <a:solidFill>
                            <a:schemeClr val="tx1"/>
                          </a:solidFill>
                          <a:effectLst/>
                        </a:rPr>
                        <a:t> </a:t>
                      </a:r>
                      <a:r>
                        <a:rPr lang="es-MX" sz="1800" dirty="0" smtClean="0">
                          <a:solidFill>
                            <a:schemeClr val="tx1"/>
                          </a:solidFill>
                          <a:effectLst/>
                        </a:rPr>
                        <a:t>creatividad </a:t>
                      </a:r>
                      <a:r>
                        <a:rPr lang="es-MX" sz="1800" dirty="0">
                          <a:solidFill>
                            <a:schemeClr val="tx1"/>
                          </a:solidFill>
                          <a:effectLst/>
                        </a:rPr>
                        <a:t>y originalidad</a:t>
                      </a:r>
                      <a:endParaRPr lang="es-PA" sz="1800" dirty="0">
                        <a:solidFill>
                          <a:schemeClr val="tx1"/>
                        </a:solidFill>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dirty="0">
                          <a:effectLst/>
                        </a:rPr>
                        <a:t> </a:t>
                      </a:r>
                      <a:endParaRPr lang="es-PA" sz="1200" dirty="0">
                        <a:effectLst/>
                        <a:latin typeface="Times New Roman"/>
                        <a:ea typeface="Times New Roman"/>
                        <a:cs typeface="Times New Roman"/>
                      </a:endParaRPr>
                    </a:p>
                  </a:txBody>
                  <a:tcPr marL="68580" marR="68580" marT="0" marB="0" anchor="ctr"/>
                </a:tc>
              </a:tr>
              <a:tr h="648072">
                <a:tc>
                  <a:txBody>
                    <a:bodyPr/>
                    <a:lstStyle/>
                    <a:p>
                      <a:pPr marL="342900" lvl="0" indent="-342900" algn="l">
                        <a:spcAft>
                          <a:spcPts val="0"/>
                        </a:spcAft>
                        <a:buFont typeface="Wingdings"/>
                        <a:buChar char=""/>
                      </a:pPr>
                      <a:r>
                        <a:rPr lang="es-MX" sz="1800" dirty="0">
                          <a:solidFill>
                            <a:schemeClr val="tx1"/>
                          </a:solidFill>
                          <a:effectLst/>
                        </a:rPr>
                        <a:t>Los colores son apropiados</a:t>
                      </a:r>
                      <a:endParaRPr lang="es-PA" sz="1800" dirty="0">
                        <a:solidFill>
                          <a:schemeClr val="tx1"/>
                        </a:solidFill>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720080">
                <a:tc>
                  <a:txBody>
                    <a:bodyPr/>
                    <a:lstStyle/>
                    <a:p>
                      <a:pPr marL="342900" lvl="0" indent="-342900" algn="l">
                        <a:spcAft>
                          <a:spcPts val="0"/>
                        </a:spcAft>
                        <a:buFont typeface="Wingdings"/>
                        <a:buChar char=""/>
                      </a:pPr>
                      <a:r>
                        <a:rPr lang="es-MX" sz="1800" dirty="0">
                          <a:solidFill>
                            <a:schemeClr val="tx1"/>
                          </a:solidFill>
                          <a:effectLst/>
                        </a:rPr>
                        <a:t>Las fotos muestran iluminación.</a:t>
                      </a:r>
                      <a:endParaRPr lang="es-PA" sz="1800" dirty="0">
                        <a:solidFill>
                          <a:schemeClr val="tx1"/>
                        </a:solidFill>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1008112">
                <a:tc>
                  <a:txBody>
                    <a:bodyPr/>
                    <a:lstStyle/>
                    <a:p>
                      <a:pPr marL="342900" lvl="0" indent="-342900" algn="l">
                        <a:spcAft>
                          <a:spcPts val="0"/>
                        </a:spcAft>
                        <a:buFont typeface="Wingdings"/>
                        <a:buChar char=""/>
                      </a:pPr>
                      <a:r>
                        <a:rPr lang="es-MX" sz="1800" dirty="0">
                          <a:solidFill>
                            <a:schemeClr val="tx1"/>
                          </a:solidFill>
                          <a:effectLst/>
                        </a:rPr>
                        <a:t>Se sustento en la fecha indicada</a:t>
                      </a:r>
                      <a:r>
                        <a:rPr lang="es-MX" sz="1800" dirty="0" smtClean="0">
                          <a:solidFill>
                            <a:schemeClr val="tx1"/>
                          </a:solidFill>
                          <a:effectLst/>
                        </a:rPr>
                        <a:t>. </a:t>
                      </a:r>
                      <a:endParaRPr lang="es-PA" sz="1800" dirty="0">
                        <a:solidFill>
                          <a:schemeClr val="tx1"/>
                        </a:solidFill>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dirty="0">
                          <a:effectLst/>
                        </a:rPr>
                        <a:t> </a:t>
                      </a:r>
                      <a:endParaRPr lang="es-PA" sz="1200" dirty="0">
                        <a:effectLst/>
                        <a:latin typeface="Times New Roman"/>
                        <a:ea typeface="Times New Roman"/>
                        <a:cs typeface="Times New Roman"/>
                      </a:endParaRPr>
                    </a:p>
                  </a:txBody>
                  <a:tcPr marL="68580" marR="68580" marT="0" marB="0" anchor="ctr"/>
                </a:tc>
              </a:tr>
            </a:tbl>
          </a:graphicData>
        </a:graphic>
      </p:graphicFrame>
      <p:pic>
        <p:nvPicPr>
          <p:cNvPr id="71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721548"/>
            <a:ext cx="1248668"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988347"/>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80">
                                          <p:stCondLst>
                                            <p:cond delay="0"/>
                                          </p:stCondLst>
                                        </p:cTn>
                                        <p:tgtEl>
                                          <p:spTgt spid="7170"/>
                                        </p:tgtEl>
                                      </p:cBhvr>
                                    </p:animEffect>
                                    <p:anim calcmode="lin" valueType="num">
                                      <p:cBhvr>
                                        <p:cTn id="1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3" dur="26">
                                          <p:stCondLst>
                                            <p:cond delay="650"/>
                                          </p:stCondLst>
                                        </p:cTn>
                                        <p:tgtEl>
                                          <p:spTgt spid="7170"/>
                                        </p:tgtEl>
                                      </p:cBhvr>
                                      <p:to x="100000" y="60000"/>
                                    </p:animScale>
                                    <p:animScale>
                                      <p:cBhvr>
                                        <p:cTn id="24" dur="166" decel="50000">
                                          <p:stCondLst>
                                            <p:cond delay="676"/>
                                          </p:stCondLst>
                                        </p:cTn>
                                        <p:tgtEl>
                                          <p:spTgt spid="7170"/>
                                        </p:tgtEl>
                                      </p:cBhvr>
                                      <p:to x="100000" y="100000"/>
                                    </p:animScale>
                                    <p:animScale>
                                      <p:cBhvr>
                                        <p:cTn id="25" dur="26">
                                          <p:stCondLst>
                                            <p:cond delay="1312"/>
                                          </p:stCondLst>
                                        </p:cTn>
                                        <p:tgtEl>
                                          <p:spTgt spid="7170"/>
                                        </p:tgtEl>
                                      </p:cBhvr>
                                      <p:to x="100000" y="80000"/>
                                    </p:animScale>
                                    <p:animScale>
                                      <p:cBhvr>
                                        <p:cTn id="26" dur="166" decel="50000">
                                          <p:stCondLst>
                                            <p:cond delay="1338"/>
                                          </p:stCondLst>
                                        </p:cTn>
                                        <p:tgtEl>
                                          <p:spTgt spid="7170"/>
                                        </p:tgtEl>
                                      </p:cBhvr>
                                      <p:to x="100000" y="100000"/>
                                    </p:animScale>
                                    <p:animScale>
                                      <p:cBhvr>
                                        <p:cTn id="27" dur="26">
                                          <p:stCondLst>
                                            <p:cond delay="1642"/>
                                          </p:stCondLst>
                                        </p:cTn>
                                        <p:tgtEl>
                                          <p:spTgt spid="7170"/>
                                        </p:tgtEl>
                                      </p:cBhvr>
                                      <p:to x="100000" y="90000"/>
                                    </p:animScale>
                                    <p:animScale>
                                      <p:cBhvr>
                                        <p:cTn id="28" dur="166" decel="50000">
                                          <p:stCondLst>
                                            <p:cond delay="1668"/>
                                          </p:stCondLst>
                                        </p:cTn>
                                        <p:tgtEl>
                                          <p:spTgt spid="7170"/>
                                        </p:tgtEl>
                                      </p:cBhvr>
                                      <p:to x="100000" y="100000"/>
                                    </p:animScale>
                                    <p:animScale>
                                      <p:cBhvr>
                                        <p:cTn id="29" dur="26">
                                          <p:stCondLst>
                                            <p:cond delay="1808"/>
                                          </p:stCondLst>
                                        </p:cTn>
                                        <p:tgtEl>
                                          <p:spTgt spid="7170"/>
                                        </p:tgtEl>
                                      </p:cBhvr>
                                      <p:to x="100000" y="95000"/>
                                    </p:animScale>
                                    <p:animScale>
                                      <p:cBhvr>
                                        <p:cTn id="30" dur="166" decel="50000">
                                          <p:stCondLst>
                                            <p:cond delay="1834"/>
                                          </p:stCondLst>
                                        </p:cTn>
                                        <p:tgtEl>
                                          <p:spTgt spid="71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836712"/>
            <a:ext cx="7632848" cy="2160240"/>
          </a:xfr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a:lstStyle/>
          <a:p>
            <a:r>
              <a:rPr lang="es-PA" sz="5400" dirty="0" smtClean="0">
                <a:latin typeface="Algerian" pitchFamily="82" charset="0"/>
              </a:rPr>
              <a:t>Producto Final</a:t>
            </a:r>
            <a:endParaRPr lang="es-PA" dirty="0"/>
          </a:p>
        </p:txBody>
      </p:sp>
      <p:sp>
        <p:nvSpPr>
          <p:cNvPr id="3" name="2 Marcador de contenido"/>
          <p:cNvSpPr>
            <a:spLocks noGrp="1"/>
          </p:cNvSpPr>
          <p:nvPr>
            <p:ph idx="1"/>
          </p:nvPr>
        </p:nvSpPr>
        <p:spPr>
          <a:xfrm>
            <a:off x="755576" y="3212976"/>
            <a:ext cx="7632848" cy="3024336"/>
          </a:xfrm>
          <a:solidFill>
            <a:schemeClr val="accent2">
              <a:lumMod val="75000"/>
            </a:schemeClr>
          </a:solidFill>
        </p:spPr>
        <p:style>
          <a:lnRef idx="2">
            <a:schemeClr val="accent2"/>
          </a:lnRef>
          <a:fillRef idx="1">
            <a:schemeClr val="lt1"/>
          </a:fillRef>
          <a:effectRef idx="0">
            <a:schemeClr val="accent2"/>
          </a:effectRef>
          <a:fontRef idx="minor">
            <a:schemeClr val="dk1"/>
          </a:fontRef>
        </p:style>
        <p:txBody>
          <a:bodyPr/>
          <a:lstStyle/>
          <a:p>
            <a:endParaRPr lang="es-PA" sz="2800" dirty="0" smtClean="0"/>
          </a:p>
          <a:p>
            <a:r>
              <a:rPr lang="es-PA" sz="2800" dirty="0" smtClean="0"/>
              <a:t>PRESENTACIÓN DE UN MOVIE MAKER SOBRE  LA ELABORACIÓN DE UN  HORNO SOLAR CASERO</a:t>
            </a:r>
            <a:r>
              <a:rPr lang="es-PA" dirty="0" smtClean="0"/>
              <a:t>.</a:t>
            </a:r>
          </a:p>
          <a:p>
            <a:pPr marL="0" indent="0">
              <a:buNone/>
            </a:pPr>
            <a:r>
              <a:rPr lang="es-PA" dirty="0" smtClean="0"/>
              <a:t>                                                                                       </a:t>
            </a:r>
            <a:endParaRPr lang="es-PA"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4996490"/>
            <a:ext cx="1933575" cy="942975"/>
          </a:xfrm>
          <a:prstGeom prst="rect">
            <a:avLst/>
          </a:prstGeom>
        </p:spPr>
      </p:pic>
      <p:pic>
        <p:nvPicPr>
          <p:cNvPr id="81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5207098"/>
            <a:ext cx="1536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690112"/>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circle(in)">
                                      <p:cBhvr>
                                        <p:cTn id="13" dur="20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8194"/>
                                        </p:tgtEl>
                                        <p:attrNameLst>
                                          <p:attrName>style.visibility</p:attrName>
                                        </p:attrNameLst>
                                      </p:cBhvr>
                                      <p:to>
                                        <p:strVal val="visible"/>
                                      </p:to>
                                    </p:set>
                                    <p:animEffect transition="in" filter="wipe(down)">
                                      <p:cBhvr>
                                        <p:cTn id="46" dur="580">
                                          <p:stCondLst>
                                            <p:cond delay="0"/>
                                          </p:stCondLst>
                                        </p:cTn>
                                        <p:tgtEl>
                                          <p:spTgt spid="8194"/>
                                        </p:tgtEl>
                                      </p:cBhvr>
                                    </p:animEffect>
                                    <p:anim calcmode="lin" valueType="num">
                                      <p:cBhvr>
                                        <p:cTn id="47"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52" dur="26">
                                          <p:stCondLst>
                                            <p:cond delay="650"/>
                                          </p:stCondLst>
                                        </p:cTn>
                                        <p:tgtEl>
                                          <p:spTgt spid="8194"/>
                                        </p:tgtEl>
                                      </p:cBhvr>
                                      <p:to x="100000" y="60000"/>
                                    </p:animScale>
                                    <p:animScale>
                                      <p:cBhvr>
                                        <p:cTn id="53" dur="166" decel="50000">
                                          <p:stCondLst>
                                            <p:cond delay="676"/>
                                          </p:stCondLst>
                                        </p:cTn>
                                        <p:tgtEl>
                                          <p:spTgt spid="8194"/>
                                        </p:tgtEl>
                                      </p:cBhvr>
                                      <p:to x="100000" y="100000"/>
                                    </p:animScale>
                                    <p:animScale>
                                      <p:cBhvr>
                                        <p:cTn id="54" dur="26">
                                          <p:stCondLst>
                                            <p:cond delay="1312"/>
                                          </p:stCondLst>
                                        </p:cTn>
                                        <p:tgtEl>
                                          <p:spTgt spid="8194"/>
                                        </p:tgtEl>
                                      </p:cBhvr>
                                      <p:to x="100000" y="80000"/>
                                    </p:animScale>
                                    <p:animScale>
                                      <p:cBhvr>
                                        <p:cTn id="55" dur="166" decel="50000">
                                          <p:stCondLst>
                                            <p:cond delay="1338"/>
                                          </p:stCondLst>
                                        </p:cTn>
                                        <p:tgtEl>
                                          <p:spTgt spid="8194"/>
                                        </p:tgtEl>
                                      </p:cBhvr>
                                      <p:to x="100000" y="100000"/>
                                    </p:animScale>
                                    <p:animScale>
                                      <p:cBhvr>
                                        <p:cTn id="56" dur="26">
                                          <p:stCondLst>
                                            <p:cond delay="1642"/>
                                          </p:stCondLst>
                                        </p:cTn>
                                        <p:tgtEl>
                                          <p:spTgt spid="8194"/>
                                        </p:tgtEl>
                                      </p:cBhvr>
                                      <p:to x="100000" y="90000"/>
                                    </p:animScale>
                                    <p:animScale>
                                      <p:cBhvr>
                                        <p:cTn id="57" dur="166" decel="50000">
                                          <p:stCondLst>
                                            <p:cond delay="1668"/>
                                          </p:stCondLst>
                                        </p:cTn>
                                        <p:tgtEl>
                                          <p:spTgt spid="8194"/>
                                        </p:tgtEl>
                                      </p:cBhvr>
                                      <p:to x="100000" y="100000"/>
                                    </p:animScale>
                                    <p:animScale>
                                      <p:cBhvr>
                                        <p:cTn id="58" dur="26">
                                          <p:stCondLst>
                                            <p:cond delay="1808"/>
                                          </p:stCondLst>
                                        </p:cTn>
                                        <p:tgtEl>
                                          <p:spTgt spid="8194"/>
                                        </p:tgtEl>
                                      </p:cBhvr>
                                      <p:to x="100000" y="95000"/>
                                    </p:animScale>
                                    <p:animScale>
                                      <p:cBhvr>
                                        <p:cTn id="59"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764704"/>
            <a:ext cx="7632848" cy="1224136"/>
          </a:xfrm>
          <a:solidFill>
            <a:schemeClr val="bg2">
              <a:lumMod val="50000"/>
            </a:schemeClr>
          </a:solidFill>
        </p:spPr>
        <p:style>
          <a:lnRef idx="2">
            <a:schemeClr val="accent1"/>
          </a:lnRef>
          <a:fillRef idx="1">
            <a:schemeClr val="lt1"/>
          </a:fillRef>
          <a:effectRef idx="0">
            <a:schemeClr val="accent1"/>
          </a:effectRef>
          <a:fontRef idx="minor">
            <a:schemeClr val="dk1"/>
          </a:fontRef>
        </p:style>
        <p:txBody>
          <a:bodyPr>
            <a:noAutofit/>
          </a:bodyPr>
          <a:lstStyle/>
          <a:p>
            <a:r>
              <a:rPr lang="es-PA" sz="3600" dirty="0" smtClean="0"/>
              <a:t/>
            </a:r>
            <a:br>
              <a:rPr lang="es-PA" sz="3600" dirty="0" smtClean="0"/>
            </a:br>
            <a:r>
              <a:rPr lang="es-PA" sz="2800" b="1" dirty="0" smtClean="0">
                <a:latin typeface="Bradley Hand ITC" pitchFamily="66" charset="0"/>
              </a:rPr>
              <a:t>INDICACIONES PARA HACER EL VIDEO EN MOVIE MAKER</a:t>
            </a:r>
            <a:r>
              <a:rPr lang="es-PA" sz="3600" b="1" dirty="0" smtClean="0">
                <a:latin typeface="Bradley Hand ITC" pitchFamily="66" charset="0"/>
              </a:rPr>
              <a:t/>
            </a:r>
            <a:br>
              <a:rPr lang="es-PA" sz="3600" b="1" dirty="0" smtClean="0">
                <a:latin typeface="Bradley Hand ITC" pitchFamily="66" charset="0"/>
              </a:rPr>
            </a:br>
            <a:endParaRPr lang="es-PA" sz="3600" b="1" dirty="0">
              <a:latin typeface="Bradley Hand ITC" pitchFamily="66" charset="0"/>
            </a:endParaRPr>
          </a:p>
        </p:txBody>
      </p:sp>
      <p:sp>
        <p:nvSpPr>
          <p:cNvPr id="3" name="2 Marcador de contenido"/>
          <p:cNvSpPr>
            <a:spLocks noGrp="1"/>
          </p:cNvSpPr>
          <p:nvPr>
            <p:ph idx="1"/>
          </p:nvPr>
        </p:nvSpPr>
        <p:spPr>
          <a:xfrm>
            <a:off x="755576" y="1988840"/>
            <a:ext cx="7632848" cy="4248472"/>
          </a:xfr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a:normAutofit fontScale="32500" lnSpcReduction="20000"/>
          </a:bodyPr>
          <a:lstStyle/>
          <a:p>
            <a:pPr marL="0" indent="0">
              <a:buNone/>
            </a:pPr>
            <a:endParaRPr lang="es-PA" dirty="0" smtClean="0"/>
          </a:p>
          <a:p>
            <a:r>
              <a:rPr lang="es-PA" sz="4900" dirty="0" smtClean="0"/>
              <a:t>Abrir el programa Movie Maker  </a:t>
            </a:r>
          </a:p>
          <a:p>
            <a:r>
              <a:rPr lang="es-PA" sz="4900" dirty="0" smtClean="0"/>
              <a:t>Darle clic Movie Maker</a:t>
            </a:r>
          </a:p>
          <a:p>
            <a:r>
              <a:rPr lang="es-PA" sz="4900" dirty="0" smtClean="0"/>
              <a:t>Dar clic en archivo, nuevo proyecto</a:t>
            </a:r>
          </a:p>
          <a:p>
            <a:r>
              <a:rPr lang="es-PA" sz="4900" dirty="0" smtClean="0"/>
              <a:t>Para meter o insertar las imágenes debes dar clic en importar imágenes</a:t>
            </a:r>
          </a:p>
          <a:p>
            <a:r>
              <a:rPr lang="es-PA" sz="4900" dirty="0" smtClean="0"/>
              <a:t>Seleccionar las imágenes presentada en la carpeta y le das clic</a:t>
            </a:r>
          </a:p>
          <a:p>
            <a:r>
              <a:rPr lang="es-PA" sz="4900" dirty="0" smtClean="0"/>
              <a:t>Para agregarle audio o música debes dar clic en importar audio y música (abrir la ruta de la música se selecciona y se le da clic en importar, automáticamente te insertara el audio.</a:t>
            </a:r>
          </a:p>
          <a:p>
            <a:r>
              <a:rPr lang="es-PA" sz="4900" dirty="0" smtClean="0"/>
              <a:t>Para agregarle efectos se le da clic en donde dice efecto de video.</a:t>
            </a:r>
          </a:p>
          <a:p>
            <a:r>
              <a:rPr lang="es-PA" sz="4900" dirty="0" smtClean="0"/>
              <a:t>Añadir transiciones y efectos de video tipos de transiciones se arrastran y se colocan en el recuadro </a:t>
            </a:r>
          </a:p>
          <a:p>
            <a:r>
              <a:rPr lang="es-PA" sz="4900" dirty="0" smtClean="0"/>
              <a:t>Añadir transiciones y efectos de video seleccionar el efecto de video y arrastrarlo a donde está la estrella </a:t>
            </a:r>
          </a:p>
          <a:p>
            <a:r>
              <a:rPr lang="es-PA" sz="4900" dirty="0" smtClean="0"/>
              <a:t>Poner un titulo al principio te vas a donde dice agregar titulo o crédito.</a:t>
            </a:r>
          </a:p>
          <a:p>
            <a:r>
              <a:rPr lang="es-PA" sz="4900" dirty="0" smtClean="0"/>
              <a:t>Para ver todo se le da reproducir y te aparecerá las imágenes con el cierto tiempo que le asignaste al igual y sus efectos..</a:t>
            </a:r>
          </a:p>
          <a:p>
            <a:r>
              <a:rPr lang="es-PA" sz="4900" dirty="0" smtClean="0"/>
              <a:t>Grabación en formato video.</a:t>
            </a:r>
          </a:p>
          <a:p>
            <a:endParaRPr lang="es-PA" sz="4900" dirty="0" smtClean="0"/>
          </a:p>
          <a:p>
            <a:endParaRPr lang="es-PA"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2045718"/>
            <a:ext cx="1184920" cy="807218"/>
          </a:xfrm>
          <a:prstGeom prst="rect">
            <a:avLst/>
          </a:prstGeom>
        </p:spPr>
      </p:pic>
      <p:pic>
        <p:nvPicPr>
          <p:cNvPr id="9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8492" y="5589240"/>
            <a:ext cx="15367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439029"/>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circle(in)">
                                      <p:cBhvr>
                                        <p:cTn id="47" dur="2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circle(in)">
                                      <p:cBhvr>
                                        <p:cTn id="52" dur="20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circle(in)">
                                      <p:cBhvr>
                                        <p:cTn id="57" dur="20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circle(in)">
                                      <p:cBhvr>
                                        <p:cTn id="62" dur="20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circle(in)">
                                      <p:cBhvr>
                                        <p:cTn id="67" dur="20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circle(in)">
                                      <p:cBhvr>
                                        <p:cTn id="72" dur="20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down)">
                                      <p:cBhvr>
                                        <p:cTn id="77" dur="580">
                                          <p:stCondLst>
                                            <p:cond delay="0"/>
                                          </p:stCondLst>
                                        </p:cTn>
                                        <p:tgtEl>
                                          <p:spTgt spid="4"/>
                                        </p:tgtEl>
                                      </p:cBhvr>
                                    </p:animEffect>
                                    <p:anim calcmode="lin" valueType="num">
                                      <p:cBhvr>
                                        <p:cTn id="7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83" dur="26">
                                          <p:stCondLst>
                                            <p:cond delay="650"/>
                                          </p:stCondLst>
                                        </p:cTn>
                                        <p:tgtEl>
                                          <p:spTgt spid="4"/>
                                        </p:tgtEl>
                                      </p:cBhvr>
                                      <p:to x="100000" y="60000"/>
                                    </p:animScale>
                                    <p:animScale>
                                      <p:cBhvr>
                                        <p:cTn id="84" dur="166" decel="50000">
                                          <p:stCondLst>
                                            <p:cond delay="676"/>
                                          </p:stCondLst>
                                        </p:cTn>
                                        <p:tgtEl>
                                          <p:spTgt spid="4"/>
                                        </p:tgtEl>
                                      </p:cBhvr>
                                      <p:to x="100000" y="100000"/>
                                    </p:animScale>
                                    <p:animScale>
                                      <p:cBhvr>
                                        <p:cTn id="85" dur="26">
                                          <p:stCondLst>
                                            <p:cond delay="1312"/>
                                          </p:stCondLst>
                                        </p:cTn>
                                        <p:tgtEl>
                                          <p:spTgt spid="4"/>
                                        </p:tgtEl>
                                      </p:cBhvr>
                                      <p:to x="100000" y="80000"/>
                                    </p:animScale>
                                    <p:animScale>
                                      <p:cBhvr>
                                        <p:cTn id="86" dur="166" decel="50000">
                                          <p:stCondLst>
                                            <p:cond delay="1338"/>
                                          </p:stCondLst>
                                        </p:cTn>
                                        <p:tgtEl>
                                          <p:spTgt spid="4"/>
                                        </p:tgtEl>
                                      </p:cBhvr>
                                      <p:to x="100000" y="100000"/>
                                    </p:animScale>
                                    <p:animScale>
                                      <p:cBhvr>
                                        <p:cTn id="87" dur="26">
                                          <p:stCondLst>
                                            <p:cond delay="1642"/>
                                          </p:stCondLst>
                                        </p:cTn>
                                        <p:tgtEl>
                                          <p:spTgt spid="4"/>
                                        </p:tgtEl>
                                      </p:cBhvr>
                                      <p:to x="100000" y="90000"/>
                                    </p:animScale>
                                    <p:animScale>
                                      <p:cBhvr>
                                        <p:cTn id="88" dur="166" decel="50000">
                                          <p:stCondLst>
                                            <p:cond delay="1668"/>
                                          </p:stCondLst>
                                        </p:cTn>
                                        <p:tgtEl>
                                          <p:spTgt spid="4"/>
                                        </p:tgtEl>
                                      </p:cBhvr>
                                      <p:to x="100000" y="100000"/>
                                    </p:animScale>
                                    <p:animScale>
                                      <p:cBhvr>
                                        <p:cTn id="89" dur="26">
                                          <p:stCondLst>
                                            <p:cond delay="1808"/>
                                          </p:stCondLst>
                                        </p:cTn>
                                        <p:tgtEl>
                                          <p:spTgt spid="4"/>
                                        </p:tgtEl>
                                      </p:cBhvr>
                                      <p:to x="100000" y="95000"/>
                                    </p:animScale>
                                    <p:animScale>
                                      <p:cBhvr>
                                        <p:cTn id="90" dur="166" decel="50000">
                                          <p:stCondLst>
                                            <p:cond delay="1834"/>
                                          </p:stCondLst>
                                        </p:cTn>
                                        <p:tgtEl>
                                          <p:spTgt spid="4"/>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9218"/>
                                        </p:tgtEl>
                                        <p:attrNameLst>
                                          <p:attrName>style.visibility</p:attrName>
                                        </p:attrNameLst>
                                      </p:cBhvr>
                                      <p:to>
                                        <p:strVal val="visible"/>
                                      </p:to>
                                    </p:set>
                                    <p:animEffect transition="in" filter="wipe(down)">
                                      <p:cBhvr>
                                        <p:cTn id="95" dur="580">
                                          <p:stCondLst>
                                            <p:cond delay="0"/>
                                          </p:stCondLst>
                                        </p:cTn>
                                        <p:tgtEl>
                                          <p:spTgt spid="9218"/>
                                        </p:tgtEl>
                                      </p:cBhvr>
                                    </p:animEffect>
                                    <p:anim calcmode="lin" valueType="num">
                                      <p:cBhvr>
                                        <p:cTn id="96"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101" dur="26">
                                          <p:stCondLst>
                                            <p:cond delay="650"/>
                                          </p:stCondLst>
                                        </p:cTn>
                                        <p:tgtEl>
                                          <p:spTgt spid="9218"/>
                                        </p:tgtEl>
                                      </p:cBhvr>
                                      <p:to x="100000" y="60000"/>
                                    </p:animScale>
                                    <p:animScale>
                                      <p:cBhvr>
                                        <p:cTn id="102" dur="166" decel="50000">
                                          <p:stCondLst>
                                            <p:cond delay="676"/>
                                          </p:stCondLst>
                                        </p:cTn>
                                        <p:tgtEl>
                                          <p:spTgt spid="9218"/>
                                        </p:tgtEl>
                                      </p:cBhvr>
                                      <p:to x="100000" y="100000"/>
                                    </p:animScale>
                                    <p:animScale>
                                      <p:cBhvr>
                                        <p:cTn id="103" dur="26">
                                          <p:stCondLst>
                                            <p:cond delay="1312"/>
                                          </p:stCondLst>
                                        </p:cTn>
                                        <p:tgtEl>
                                          <p:spTgt spid="9218"/>
                                        </p:tgtEl>
                                      </p:cBhvr>
                                      <p:to x="100000" y="80000"/>
                                    </p:animScale>
                                    <p:animScale>
                                      <p:cBhvr>
                                        <p:cTn id="104" dur="166" decel="50000">
                                          <p:stCondLst>
                                            <p:cond delay="1338"/>
                                          </p:stCondLst>
                                        </p:cTn>
                                        <p:tgtEl>
                                          <p:spTgt spid="9218"/>
                                        </p:tgtEl>
                                      </p:cBhvr>
                                      <p:to x="100000" y="100000"/>
                                    </p:animScale>
                                    <p:animScale>
                                      <p:cBhvr>
                                        <p:cTn id="105" dur="26">
                                          <p:stCondLst>
                                            <p:cond delay="1642"/>
                                          </p:stCondLst>
                                        </p:cTn>
                                        <p:tgtEl>
                                          <p:spTgt spid="9218"/>
                                        </p:tgtEl>
                                      </p:cBhvr>
                                      <p:to x="100000" y="90000"/>
                                    </p:animScale>
                                    <p:animScale>
                                      <p:cBhvr>
                                        <p:cTn id="106" dur="166" decel="50000">
                                          <p:stCondLst>
                                            <p:cond delay="1668"/>
                                          </p:stCondLst>
                                        </p:cTn>
                                        <p:tgtEl>
                                          <p:spTgt spid="9218"/>
                                        </p:tgtEl>
                                      </p:cBhvr>
                                      <p:to x="100000" y="100000"/>
                                    </p:animScale>
                                    <p:animScale>
                                      <p:cBhvr>
                                        <p:cTn id="107" dur="26">
                                          <p:stCondLst>
                                            <p:cond delay="1808"/>
                                          </p:stCondLst>
                                        </p:cTn>
                                        <p:tgtEl>
                                          <p:spTgt spid="9218"/>
                                        </p:tgtEl>
                                      </p:cBhvr>
                                      <p:to x="100000" y="95000"/>
                                    </p:animScale>
                                    <p:animScale>
                                      <p:cBhvr>
                                        <p:cTn id="108" dur="166" decel="50000">
                                          <p:stCondLst>
                                            <p:cond delay="1834"/>
                                          </p:stCondLst>
                                        </p:cTn>
                                        <p:tgtEl>
                                          <p:spTgt spid="92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620688"/>
            <a:ext cx="7632848" cy="667202"/>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s-PA" i="1" dirty="0" smtClean="0">
                <a:latin typeface="Arial Rounded MT Bold" pitchFamily="34" charset="0"/>
              </a:rPr>
              <a:t/>
            </a:r>
            <a:br>
              <a:rPr lang="es-PA" i="1" dirty="0" smtClean="0">
                <a:latin typeface="Arial Rounded MT Bold" pitchFamily="34" charset="0"/>
              </a:rPr>
            </a:br>
            <a:r>
              <a:rPr lang="es-PA" i="1" dirty="0" smtClean="0">
                <a:latin typeface="Arial Rounded MT Bold" pitchFamily="34" charset="0"/>
              </a:rPr>
              <a:t>RUBRICA</a:t>
            </a:r>
            <a:r>
              <a:rPr lang="es-PA" sz="4800" dirty="0">
                <a:latin typeface="Arial" pitchFamily="34" charset="0"/>
                <a:ea typeface="Times New Roman"/>
                <a:cs typeface="Arial" pitchFamily="34" charset="0"/>
              </a:rPr>
              <a:t/>
            </a:r>
            <a:br>
              <a:rPr lang="es-PA" sz="4800" dirty="0">
                <a:latin typeface="Arial" pitchFamily="34" charset="0"/>
                <a:ea typeface="Times New Roman"/>
                <a:cs typeface="Arial" pitchFamily="34" charset="0"/>
              </a:rPr>
            </a:br>
            <a:endParaRPr lang="es-PA" i="1" dirty="0">
              <a:latin typeface="Arial Rounded MT Bold" pitchFamily="34" charset="0"/>
            </a:endParaRPr>
          </a:p>
        </p:txBody>
      </p:sp>
      <p:pic>
        <p:nvPicPr>
          <p:cNvPr id="1024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6107736"/>
            <a:ext cx="1320676"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Marcador de contenido"/>
          <p:cNvGraphicFramePr>
            <a:graphicFrameLocks noGrp="1"/>
          </p:cNvGraphicFramePr>
          <p:nvPr>
            <p:ph idx="1"/>
            <p:extLst>
              <p:ext uri="{D42A27DB-BD31-4B8C-83A1-F6EECF244321}">
                <p14:modId xmlns:p14="http://schemas.microsoft.com/office/powerpoint/2010/main" val="2941443707"/>
              </p:ext>
            </p:extLst>
          </p:nvPr>
        </p:nvGraphicFramePr>
        <p:xfrm>
          <a:off x="755574" y="1340768"/>
          <a:ext cx="7632849" cy="4920696"/>
        </p:xfrm>
        <a:graphic>
          <a:graphicData uri="http://schemas.openxmlformats.org/drawingml/2006/table">
            <a:tbl>
              <a:tblPr firstRow="1" firstCol="1" bandRow="1">
                <a:tableStyleId>{5C22544A-7EE6-4342-B048-85BDC9FD1C3A}</a:tableStyleId>
              </a:tblPr>
              <a:tblGrid>
                <a:gridCol w="908728"/>
                <a:gridCol w="1857534"/>
                <a:gridCol w="1455969"/>
                <a:gridCol w="1603182"/>
                <a:gridCol w="1201617"/>
                <a:gridCol w="605819"/>
              </a:tblGrid>
              <a:tr h="201718">
                <a:tc>
                  <a:txBody>
                    <a:bodyPr/>
                    <a:lstStyle/>
                    <a:p>
                      <a:pPr algn="ctr">
                        <a:lnSpc>
                          <a:spcPct val="115000"/>
                        </a:lnSpc>
                        <a:spcAft>
                          <a:spcPts val="0"/>
                        </a:spcAft>
                      </a:pPr>
                      <a:r>
                        <a:rPr lang="es-PA" sz="700" dirty="0">
                          <a:effectLst/>
                          <a:latin typeface="Arial" pitchFamily="34" charset="0"/>
                          <a:cs typeface="Arial" pitchFamily="34" charset="0"/>
                        </a:rPr>
                        <a:t>CATEGORIA </a:t>
                      </a:r>
                      <a:endParaRPr lang="es-PA" sz="900" dirty="0">
                        <a:effectLst/>
                        <a:latin typeface="Arial" pitchFamily="34" charset="0"/>
                        <a:ea typeface="Times New Roman"/>
                        <a:cs typeface="Arial" pitchFamily="34" charset="0"/>
                      </a:endParaRPr>
                    </a:p>
                  </a:txBody>
                  <a:tcPr marL="8835" marR="8835" marT="8835" marB="8835" anchor="b"/>
                </a:tc>
                <a:tc>
                  <a:txBody>
                    <a:bodyPr/>
                    <a:lstStyle/>
                    <a:p>
                      <a:pPr algn="ctr">
                        <a:lnSpc>
                          <a:spcPct val="115000"/>
                        </a:lnSpc>
                        <a:spcAft>
                          <a:spcPts val="0"/>
                        </a:spcAft>
                      </a:pPr>
                      <a:r>
                        <a:rPr lang="es-PA" sz="700" dirty="0">
                          <a:effectLst/>
                          <a:latin typeface="Arial" pitchFamily="34" charset="0"/>
                          <a:cs typeface="Arial" pitchFamily="34" charset="0"/>
                        </a:rPr>
                        <a:t>4 </a:t>
                      </a:r>
                      <a:endParaRPr lang="es-PA" sz="900" dirty="0">
                        <a:effectLst/>
                        <a:latin typeface="Arial" pitchFamily="34" charset="0"/>
                        <a:ea typeface="Times New Roman"/>
                        <a:cs typeface="Arial" pitchFamily="34" charset="0"/>
                      </a:endParaRPr>
                    </a:p>
                  </a:txBody>
                  <a:tcPr marL="8835" marR="8835" marT="8835" marB="8835" anchor="b"/>
                </a:tc>
                <a:tc>
                  <a:txBody>
                    <a:bodyPr/>
                    <a:lstStyle/>
                    <a:p>
                      <a:pPr algn="ctr">
                        <a:lnSpc>
                          <a:spcPct val="115000"/>
                        </a:lnSpc>
                        <a:spcAft>
                          <a:spcPts val="0"/>
                        </a:spcAft>
                      </a:pPr>
                      <a:r>
                        <a:rPr lang="es-PA" sz="700">
                          <a:effectLst/>
                          <a:latin typeface="Arial" pitchFamily="34" charset="0"/>
                          <a:cs typeface="Arial" pitchFamily="34" charset="0"/>
                        </a:rPr>
                        <a:t>3 </a:t>
                      </a:r>
                      <a:endParaRPr lang="es-PA" sz="900">
                        <a:effectLst/>
                        <a:latin typeface="Arial" pitchFamily="34" charset="0"/>
                        <a:ea typeface="Times New Roman"/>
                        <a:cs typeface="Arial" pitchFamily="34" charset="0"/>
                      </a:endParaRPr>
                    </a:p>
                  </a:txBody>
                  <a:tcPr marL="8835" marR="8835" marT="8835" marB="8835" anchor="b"/>
                </a:tc>
                <a:tc>
                  <a:txBody>
                    <a:bodyPr/>
                    <a:lstStyle/>
                    <a:p>
                      <a:pPr algn="ctr">
                        <a:lnSpc>
                          <a:spcPct val="115000"/>
                        </a:lnSpc>
                        <a:spcAft>
                          <a:spcPts val="0"/>
                        </a:spcAft>
                      </a:pPr>
                      <a:r>
                        <a:rPr lang="es-PA" sz="700" dirty="0">
                          <a:effectLst/>
                          <a:latin typeface="Arial" pitchFamily="34" charset="0"/>
                          <a:cs typeface="Arial" pitchFamily="34" charset="0"/>
                        </a:rPr>
                        <a:t>2 </a:t>
                      </a:r>
                      <a:endParaRPr lang="es-PA" sz="900" dirty="0">
                        <a:effectLst/>
                        <a:latin typeface="Arial" pitchFamily="34" charset="0"/>
                        <a:ea typeface="Times New Roman"/>
                        <a:cs typeface="Arial" pitchFamily="34" charset="0"/>
                      </a:endParaRPr>
                    </a:p>
                  </a:txBody>
                  <a:tcPr marL="8835" marR="8835" marT="8835" marB="8835" anchor="b"/>
                </a:tc>
                <a:tc>
                  <a:txBody>
                    <a:bodyPr/>
                    <a:lstStyle/>
                    <a:p>
                      <a:pPr algn="ctr">
                        <a:lnSpc>
                          <a:spcPct val="115000"/>
                        </a:lnSpc>
                        <a:spcAft>
                          <a:spcPts val="0"/>
                        </a:spcAft>
                      </a:pPr>
                      <a:r>
                        <a:rPr lang="es-PA" sz="700" dirty="0">
                          <a:effectLst/>
                          <a:latin typeface="Arial" pitchFamily="34" charset="0"/>
                          <a:cs typeface="Arial" pitchFamily="34" charset="0"/>
                        </a:rPr>
                        <a:t>1 </a:t>
                      </a:r>
                      <a:endParaRPr lang="es-PA" sz="900" dirty="0">
                        <a:effectLst/>
                        <a:latin typeface="Arial" pitchFamily="34" charset="0"/>
                        <a:ea typeface="Times New Roman"/>
                        <a:cs typeface="Arial" pitchFamily="34" charset="0"/>
                      </a:endParaRPr>
                    </a:p>
                  </a:txBody>
                  <a:tcPr marL="8835" marR="8835" marT="8835" marB="8835" anchor="b"/>
                </a:tc>
                <a:tc>
                  <a:txBody>
                    <a:bodyPr/>
                    <a:lstStyle/>
                    <a:p>
                      <a:pPr algn="ctr">
                        <a:lnSpc>
                          <a:spcPct val="115000"/>
                        </a:lnSpc>
                        <a:spcAft>
                          <a:spcPts val="0"/>
                        </a:spcAft>
                      </a:pPr>
                      <a:r>
                        <a:rPr lang="es-PA" sz="700" dirty="0">
                          <a:effectLst/>
                          <a:latin typeface="Arial" pitchFamily="34" charset="0"/>
                          <a:cs typeface="Arial" pitchFamily="34" charset="0"/>
                        </a:rPr>
                        <a:t>Puntuación </a:t>
                      </a:r>
                      <a:endParaRPr lang="es-PA" sz="900" dirty="0">
                        <a:effectLst/>
                        <a:latin typeface="Arial" pitchFamily="34" charset="0"/>
                        <a:ea typeface="Times New Roman"/>
                        <a:cs typeface="Arial" pitchFamily="34" charset="0"/>
                      </a:endParaRPr>
                    </a:p>
                  </a:txBody>
                  <a:tcPr marL="8835" marR="8835" marT="8835" marB="8835" anchor="b"/>
                </a:tc>
              </a:tr>
              <a:tr h="1178458">
                <a:tc>
                  <a:txBody>
                    <a:bodyPr/>
                    <a:lstStyle/>
                    <a:p>
                      <a:pPr algn="l">
                        <a:lnSpc>
                          <a:spcPct val="115000"/>
                        </a:lnSpc>
                        <a:spcAft>
                          <a:spcPts val="0"/>
                        </a:spcAft>
                      </a:pPr>
                      <a:r>
                        <a:rPr lang="es-PA" sz="700" dirty="0">
                          <a:effectLst/>
                          <a:latin typeface="Arial" pitchFamily="34" charset="0"/>
                          <a:cs typeface="Arial" pitchFamily="34" charset="0"/>
                        </a:rPr>
                        <a:t>Trabajo en Equipo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Los estudiantes se reunieron y comentaron regularmente. Todos los estudiantes contribuyeron a la discusión y escucharon respetuosamente. Todos los miembros del equipo contribuyeron equitativamente al trabajo.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Los estudiantes se reunieron y comentaron regularmente. La mayoría de los estudiantes contribuyeron a la discusión y todos escucharon respetuosamente. Todos los miembros del equipo contribuyeron equitativamente al trabajo.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Sólo unas cuantas reuniones del equipo tuvieron lugar. La mayoría de los estudiantes contribuyeron a la discusión y escucharon respetuosamente. Todos los miembros del equipo contribuyeron equitativamente al trabajo.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a:effectLst/>
                          <a:latin typeface="Arial" pitchFamily="34" charset="0"/>
                          <a:cs typeface="Arial" pitchFamily="34" charset="0"/>
                        </a:rPr>
                        <a:t>No hubo reuniones Y/O algunos de los miembros del equipo no contribuyeron equitativamente al trabajo.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a:effectLst/>
                          <a:latin typeface="Arial" pitchFamily="34" charset="0"/>
                          <a:cs typeface="Arial" pitchFamily="34" charset="0"/>
                        </a:rPr>
                        <a:t>  </a:t>
                      </a:r>
                      <a:endParaRPr lang="es-PA" sz="900">
                        <a:effectLst/>
                        <a:latin typeface="Arial" pitchFamily="34" charset="0"/>
                        <a:ea typeface="Times New Roman"/>
                        <a:cs typeface="Arial" pitchFamily="34" charset="0"/>
                      </a:endParaRPr>
                    </a:p>
                  </a:txBody>
                  <a:tcPr marL="8835" marR="8835" marT="8835" marB="8835"/>
                </a:tc>
              </a:tr>
              <a:tr h="1248270">
                <a:tc>
                  <a:txBody>
                    <a:bodyPr/>
                    <a:lstStyle/>
                    <a:p>
                      <a:pPr algn="l">
                        <a:lnSpc>
                          <a:spcPct val="115000"/>
                        </a:lnSpc>
                        <a:spcAft>
                          <a:spcPts val="0"/>
                        </a:spcAft>
                      </a:pPr>
                      <a:r>
                        <a:rPr lang="es-PA" sz="700">
                          <a:effectLst/>
                          <a:latin typeface="Arial" pitchFamily="34" charset="0"/>
                          <a:cs typeface="Arial" pitchFamily="34" charset="0"/>
                        </a:rPr>
                        <a:t>Preparación del Equipo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Todo el equipo/provisiones necesarios están con bastante antelación. Todo el equipo (sonido, luces, video) es reclamado el día antes de empezar el rodaje para asegurarse de su funcionamiento. Un plan de contingencia es desarrollado para cubrir posibles problemas con la electricidad, luz, etc.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Todo el equipo/provisiones necesarios están localizados y reservados con unos cuantos días de anterioridad. Todo el equipo (sonido, luz, video) es reclamado el día antes del rodaje para asegurarse de que funcionan. Un plan de contingencia es desarrollado.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En el día del rodaje, todo el equipo/provisiones necesarios están localizados y revisados para asegurarse de que funcionan. Tal vez haya o no un plan de contingencia.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Las provisiones/equipo necesarios no están disponibles O no fueron obtenidos antes del rodaje.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a:effectLst/>
                          <a:latin typeface="Arial" pitchFamily="34" charset="0"/>
                          <a:cs typeface="Arial" pitchFamily="34" charset="0"/>
                        </a:rPr>
                        <a:t>  </a:t>
                      </a:r>
                      <a:endParaRPr lang="es-PA" sz="900">
                        <a:effectLst/>
                        <a:latin typeface="Arial" pitchFamily="34" charset="0"/>
                        <a:ea typeface="Times New Roman"/>
                        <a:cs typeface="Arial" pitchFamily="34" charset="0"/>
                      </a:endParaRPr>
                    </a:p>
                  </a:txBody>
                  <a:tcPr marL="8835" marR="8835" marT="8835" marB="8835"/>
                </a:tc>
              </a:tr>
              <a:tr h="823280">
                <a:tc>
                  <a:txBody>
                    <a:bodyPr/>
                    <a:lstStyle/>
                    <a:p>
                      <a:pPr algn="l">
                        <a:lnSpc>
                          <a:spcPct val="115000"/>
                        </a:lnSpc>
                        <a:spcAft>
                          <a:spcPts val="0"/>
                        </a:spcAft>
                      </a:pPr>
                      <a:r>
                        <a:rPr lang="es-PA" sz="700">
                          <a:effectLst/>
                          <a:latin typeface="Arial" pitchFamily="34" charset="0"/>
                          <a:cs typeface="Arial" pitchFamily="34" charset="0"/>
                        </a:rPr>
                        <a:t>Investigación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a:effectLst/>
                          <a:latin typeface="Arial" pitchFamily="34" charset="0"/>
                          <a:cs typeface="Arial" pitchFamily="34" charset="0"/>
                        </a:rPr>
                        <a:t>Las tarjetas de notas indican que los miembros del grupo desarrollaron preguntas sobre el tema asignado, consultaron por lo menos 3 fuentes de referencia, desarrollaron una posición basada en sus fuentes y citaron correctamente sus fuentes.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La tarjetas de notas indican que los miembros del grupo consultaron por lo menos 3 fuentes de referencia, desarrollaron una posición basada en sus fuentes, y citaron correctamente sus fuentes.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Las tarjetas de notas indican que los miembros del grupo consultaron al menos 2 fuentes de referencia, desarrollaron una posición basada en sus fuentes y citaron correctamente las mismas.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Hay menos de dos tarjetas de notas O las fuentes están citadas incorrectamente.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a:effectLst/>
                          <a:latin typeface="Arial" pitchFamily="34" charset="0"/>
                          <a:cs typeface="Arial" pitchFamily="34" charset="0"/>
                        </a:rPr>
                        <a:t>  </a:t>
                      </a:r>
                      <a:endParaRPr lang="es-PA" sz="900">
                        <a:effectLst/>
                        <a:latin typeface="Arial" pitchFamily="34" charset="0"/>
                        <a:ea typeface="Times New Roman"/>
                        <a:cs typeface="Arial" pitchFamily="34" charset="0"/>
                      </a:endParaRPr>
                    </a:p>
                  </a:txBody>
                  <a:tcPr marL="8835" marR="8835" marT="8835" marB="8835"/>
                </a:tc>
              </a:tr>
              <a:tr h="823280">
                <a:tc>
                  <a:txBody>
                    <a:bodyPr/>
                    <a:lstStyle/>
                    <a:p>
                      <a:pPr algn="l">
                        <a:lnSpc>
                          <a:spcPct val="115000"/>
                        </a:lnSpc>
                        <a:spcAft>
                          <a:spcPts val="0"/>
                        </a:spcAft>
                      </a:pPr>
                      <a:r>
                        <a:rPr lang="es-PA" sz="700">
                          <a:effectLst/>
                          <a:latin typeface="Arial" pitchFamily="34" charset="0"/>
                          <a:cs typeface="Arial" pitchFamily="34" charset="0"/>
                        </a:rPr>
                        <a:t>Sonido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a:effectLst/>
                          <a:latin typeface="Arial" pitchFamily="34" charset="0"/>
                          <a:cs typeface="Arial" pitchFamily="34" charset="0"/>
                        </a:rPr>
                        <a:t>Los micrófonos están posicionados estratégicamente para asegurar que los sonidos importantes y el diálogo son capturados. El equipo ha hecho todo intento posible para anticipar y filtrar el sonido del ambiente no deseado en la grabación.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Los micrófonos están posicionados estratégicamente para asegurar que los sonidos importantes y el diálogo son capturados.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Por lo menos un micrófono (además de la cámara) es usado para asegurar que el diálogo es capturado.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Poca atención se prestó para asegurar la calidad del sonido durante el rodaje.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  </a:t>
                      </a:r>
                      <a:endParaRPr lang="es-PA" sz="900" dirty="0">
                        <a:effectLst/>
                        <a:latin typeface="Arial" pitchFamily="34" charset="0"/>
                        <a:ea typeface="Times New Roman"/>
                        <a:cs typeface="Arial" pitchFamily="34" charset="0"/>
                      </a:endParaRPr>
                    </a:p>
                  </a:txBody>
                  <a:tcPr marL="8835" marR="8835" marT="8835" marB="8835"/>
                </a:tc>
              </a:tr>
              <a:tr h="645690">
                <a:tc>
                  <a:txBody>
                    <a:bodyPr/>
                    <a:lstStyle/>
                    <a:p>
                      <a:pPr algn="l">
                        <a:lnSpc>
                          <a:spcPct val="115000"/>
                        </a:lnSpc>
                        <a:spcAft>
                          <a:spcPts val="0"/>
                        </a:spcAft>
                      </a:pPr>
                      <a:r>
                        <a:rPr lang="es-PA" sz="700">
                          <a:effectLst/>
                          <a:latin typeface="Arial" pitchFamily="34" charset="0"/>
                          <a:cs typeface="Arial" pitchFamily="34" charset="0"/>
                        </a:rPr>
                        <a:t>Iluminación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a:effectLst/>
                          <a:latin typeface="Arial" pitchFamily="34" charset="0"/>
                          <a:cs typeface="Arial" pitchFamily="34" charset="0"/>
                        </a:rPr>
                        <a:t>Iluminación adicional ha sido usada para eliminar sombras y destellos. Las cámaras están ajustadas al nivel apropiado de luz.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a:effectLst/>
                          <a:latin typeface="Arial" pitchFamily="34" charset="0"/>
                          <a:cs typeface="Arial" pitchFamily="34" charset="0"/>
                        </a:rPr>
                        <a:t>Iluminación adicional ha sido usada, pero no ha sido ajustada óptimamente. Las cámaras están ajustadas al nivel apropiado de luz. </a:t>
                      </a:r>
                      <a:endParaRPr lang="es-PA" sz="90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Las cámaras están ajustadas al nivel apropiado de la luz, pero no se utilizó iluminación adicional cuando se necesitó.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spcAft>
                          <a:spcPts val="0"/>
                        </a:spcAft>
                      </a:pPr>
                      <a:r>
                        <a:rPr lang="es-PA" sz="700" dirty="0">
                          <a:effectLst/>
                          <a:latin typeface="Arial" pitchFamily="34" charset="0"/>
                          <a:cs typeface="Arial" pitchFamily="34" charset="0"/>
                        </a:rPr>
                        <a:t>Las cámaras no están ajustadas apropiadamente al nivel de luz. Iluminación adicional puede o no ser usada. </a:t>
                      </a:r>
                      <a:endParaRPr lang="es-PA" sz="900" dirty="0">
                        <a:effectLst/>
                        <a:latin typeface="Arial" pitchFamily="34" charset="0"/>
                        <a:ea typeface="Times New Roman"/>
                        <a:cs typeface="Arial" pitchFamily="34" charset="0"/>
                      </a:endParaRPr>
                    </a:p>
                  </a:txBody>
                  <a:tcPr marL="8835" marR="8835" marT="8835" marB="8835"/>
                </a:tc>
                <a:tc>
                  <a:txBody>
                    <a:bodyPr/>
                    <a:lstStyle/>
                    <a:p>
                      <a:pPr algn="l">
                        <a:lnSpc>
                          <a:spcPct val="115000"/>
                        </a:lnSpc>
                      </a:pPr>
                      <a:endParaRPr lang="es-PA" sz="800" dirty="0">
                        <a:effectLst/>
                        <a:latin typeface="Arial" pitchFamily="34" charset="0"/>
                        <a:cs typeface="Arial" pitchFamily="34" charset="0"/>
                      </a:endParaRPr>
                    </a:p>
                  </a:txBody>
                  <a:tcPr marL="8835" marR="8835" marT="8835" marB="8835" anchor="ctr"/>
                </a:tc>
              </a:tr>
            </a:tbl>
          </a:graphicData>
        </a:graphic>
      </p:graphicFrame>
    </p:spTree>
    <p:extLst>
      <p:ext uri="{BB962C8B-B14F-4D97-AF65-F5344CB8AC3E}">
        <p14:creationId xmlns:p14="http://schemas.microsoft.com/office/powerpoint/2010/main" val="2300086342"/>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ipe(down)">
                                      <p:cBhvr>
                                        <p:cTn id="12" dur="580">
                                          <p:stCondLst>
                                            <p:cond delay="0"/>
                                          </p:stCondLst>
                                        </p:cTn>
                                        <p:tgtEl>
                                          <p:spTgt spid="10242"/>
                                        </p:tgtEl>
                                      </p:cBhvr>
                                    </p:animEffect>
                                    <p:anim calcmode="lin" valueType="num">
                                      <p:cBhvr>
                                        <p:cTn id="13" dur="1822" tmFilter="0,0; 0.14,0.36; 0.43,0.73; 0.71,0.91; 1.0,1.0">
                                          <p:stCondLst>
                                            <p:cond delay="0"/>
                                          </p:stCondLst>
                                        </p:cTn>
                                        <p:tgtEl>
                                          <p:spTgt spid="1024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24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24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24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242"/>
                                        </p:tgtEl>
                                        <p:attrNameLst>
                                          <p:attrName>ppt_y</p:attrName>
                                        </p:attrNameLst>
                                      </p:cBhvr>
                                      <p:tavLst>
                                        <p:tav tm="0" fmla="#ppt_y-sin(pi*$)/81">
                                          <p:val>
                                            <p:fltVal val="0"/>
                                          </p:val>
                                        </p:tav>
                                        <p:tav tm="100000">
                                          <p:val>
                                            <p:fltVal val="1"/>
                                          </p:val>
                                        </p:tav>
                                      </p:tavLst>
                                    </p:anim>
                                    <p:animScale>
                                      <p:cBhvr>
                                        <p:cTn id="18" dur="26">
                                          <p:stCondLst>
                                            <p:cond delay="650"/>
                                          </p:stCondLst>
                                        </p:cTn>
                                        <p:tgtEl>
                                          <p:spTgt spid="10242"/>
                                        </p:tgtEl>
                                      </p:cBhvr>
                                      <p:to x="100000" y="60000"/>
                                    </p:animScale>
                                    <p:animScale>
                                      <p:cBhvr>
                                        <p:cTn id="19" dur="166" decel="50000">
                                          <p:stCondLst>
                                            <p:cond delay="676"/>
                                          </p:stCondLst>
                                        </p:cTn>
                                        <p:tgtEl>
                                          <p:spTgt spid="10242"/>
                                        </p:tgtEl>
                                      </p:cBhvr>
                                      <p:to x="100000" y="100000"/>
                                    </p:animScale>
                                    <p:animScale>
                                      <p:cBhvr>
                                        <p:cTn id="20" dur="26">
                                          <p:stCondLst>
                                            <p:cond delay="1312"/>
                                          </p:stCondLst>
                                        </p:cTn>
                                        <p:tgtEl>
                                          <p:spTgt spid="10242"/>
                                        </p:tgtEl>
                                      </p:cBhvr>
                                      <p:to x="100000" y="80000"/>
                                    </p:animScale>
                                    <p:animScale>
                                      <p:cBhvr>
                                        <p:cTn id="21" dur="166" decel="50000">
                                          <p:stCondLst>
                                            <p:cond delay="1338"/>
                                          </p:stCondLst>
                                        </p:cTn>
                                        <p:tgtEl>
                                          <p:spTgt spid="10242"/>
                                        </p:tgtEl>
                                      </p:cBhvr>
                                      <p:to x="100000" y="100000"/>
                                    </p:animScale>
                                    <p:animScale>
                                      <p:cBhvr>
                                        <p:cTn id="22" dur="26">
                                          <p:stCondLst>
                                            <p:cond delay="1642"/>
                                          </p:stCondLst>
                                        </p:cTn>
                                        <p:tgtEl>
                                          <p:spTgt spid="10242"/>
                                        </p:tgtEl>
                                      </p:cBhvr>
                                      <p:to x="100000" y="90000"/>
                                    </p:animScale>
                                    <p:animScale>
                                      <p:cBhvr>
                                        <p:cTn id="23" dur="166" decel="50000">
                                          <p:stCondLst>
                                            <p:cond delay="1668"/>
                                          </p:stCondLst>
                                        </p:cTn>
                                        <p:tgtEl>
                                          <p:spTgt spid="10242"/>
                                        </p:tgtEl>
                                      </p:cBhvr>
                                      <p:to x="100000" y="100000"/>
                                    </p:animScale>
                                    <p:animScale>
                                      <p:cBhvr>
                                        <p:cTn id="24" dur="26">
                                          <p:stCondLst>
                                            <p:cond delay="1808"/>
                                          </p:stCondLst>
                                        </p:cTn>
                                        <p:tgtEl>
                                          <p:spTgt spid="10242"/>
                                        </p:tgtEl>
                                      </p:cBhvr>
                                      <p:to x="100000" y="95000"/>
                                    </p:animScale>
                                    <p:animScale>
                                      <p:cBhvr>
                                        <p:cTn id="25" dur="166" decel="50000">
                                          <p:stCondLst>
                                            <p:cond delay="1834"/>
                                          </p:stCondLst>
                                        </p:cTn>
                                        <p:tgtEl>
                                          <p:spTgt spid="102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7" y="817582"/>
            <a:ext cx="7632848" cy="883226"/>
          </a:xfrm>
          <a:solidFill>
            <a:schemeClr val="accent6"/>
          </a:solidFill>
        </p:spPr>
        <p:style>
          <a:lnRef idx="2">
            <a:schemeClr val="accent2"/>
          </a:lnRef>
          <a:fillRef idx="1">
            <a:schemeClr val="lt1"/>
          </a:fillRef>
          <a:effectRef idx="0">
            <a:schemeClr val="accent2"/>
          </a:effectRef>
          <a:fontRef idx="minor">
            <a:schemeClr val="dk1"/>
          </a:fontRef>
        </p:style>
        <p:txBody>
          <a:bodyPr>
            <a:normAutofit/>
          </a:bodyPr>
          <a:lstStyle/>
          <a:p>
            <a:r>
              <a:rPr lang="es-PA" sz="1400" dirty="0" smtClean="0">
                <a:latin typeface="Algerian" pitchFamily="82" charset="0"/>
              </a:rPr>
              <a:t>Ficha Técnica del Proyecto:</a:t>
            </a:r>
            <a:br>
              <a:rPr lang="es-PA" sz="1400" dirty="0" smtClean="0">
                <a:latin typeface="Algerian" pitchFamily="82" charset="0"/>
              </a:rPr>
            </a:br>
            <a:r>
              <a:rPr lang="es-PA" sz="1400" dirty="0" smtClean="0">
                <a:latin typeface="Algerian" pitchFamily="82" charset="0"/>
              </a:rPr>
              <a:t>EL USO  DE LA ENERGÍA SOLAR EN ACTIVIDADES DOMÉSTICAS “Horno Solar Casero</a:t>
            </a:r>
            <a:endParaRPr lang="es-PA" sz="1400" dirty="0">
              <a:latin typeface="Algerian" pitchFamily="82" charset="0"/>
            </a:endParaRP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3910035821"/>
              </p:ext>
            </p:extLst>
          </p:nvPr>
        </p:nvGraphicFramePr>
        <p:xfrm>
          <a:off x="755576" y="1725766"/>
          <a:ext cx="7560841" cy="4790296"/>
        </p:xfrm>
        <a:graphic>
          <a:graphicData uri="http://schemas.openxmlformats.org/drawingml/2006/table">
            <a:tbl>
              <a:tblPr firstRow="1" firstCol="1" bandRow="1">
                <a:tableStyleId>{21E4AEA4-8DFA-4A89-87EB-49C32662AFE0}</a:tableStyleId>
              </a:tblPr>
              <a:tblGrid>
                <a:gridCol w="2022025"/>
                <a:gridCol w="5538816"/>
              </a:tblGrid>
              <a:tr h="149069">
                <a:tc>
                  <a:txBody>
                    <a:bodyPr/>
                    <a:lstStyle/>
                    <a:p>
                      <a:pPr>
                        <a:spcAft>
                          <a:spcPts val="0"/>
                        </a:spcAft>
                      </a:pPr>
                      <a:r>
                        <a:rPr lang="es-MX" sz="1200" dirty="0">
                          <a:effectLst/>
                        </a:rPr>
                        <a:t>Proyecto elaborado por: </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MX" sz="1200" dirty="0">
                          <a:effectLst/>
                        </a:rPr>
                        <a:t>MARGARITA M. G. DE BARRÍA</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069">
                <a:tc>
                  <a:txBody>
                    <a:bodyPr/>
                    <a:lstStyle/>
                    <a:p>
                      <a:pPr>
                        <a:spcAft>
                          <a:spcPts val="0"/>
                        </a:spcAft>
                      </a:pPr>
                      <a:r>
                        <a:rPr lang="es-MX" sz="1200" dirty="0">
                          <a:effectLst/>
                        </a:rPr>
                        <a:t>Contacto: </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MX" sz="1200">
                          <a:effectLst/>
                        </a:rPr>
                        <a:t>Margaritagonzalez22@educapanama.edu.pa</a:t>
                      </a:r>
                      <a:endParaRPr lang="es-PA" sz="120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069">
                <a:tc>
                  <a:txBody>
                    <a:bodyPr/>
                    <a:lstStyle/>
                    <a:p>
                      <a:pPr>
                        <a:spcAft>
                          <a:spcPts val="0"/>
                        </a:spcAft>
                      </a:pPr>
                      <a:r>
                        <a:rPr lang="es-MX" sz="1200" dirty="0">
                          <a:effectLst/>
                        </a:rPr>
                        <a:t>Materia: </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MX" sz="1200">
                          <a:effectLst/>
                        </a:rPr>
                        <a:t>CIENCIAS NATURALES</a:t>
                      </a:r>
                      <a:endParaRPr lang="es-PA" sz="120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069">
                <a:tc>
                  <a:txBody>
                    <a:bodyPr/>
                    <a:lstStyle/>
                    <a:p>
                      <a:pPr>
                        <a:spcAft>
                          <a:spcPts val="0"/>
                        </a:spcAft>
                      </a:pPr>
                      <a:r>
                        <a:rPr lang="es-MX" sz="1200" dirty="0">
                          <a:effectLst/>
                        </a:rPr>
                        <a:t>Tema: </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MX" sz="1200" dirty="0">
                          <a:effectLst/>
                        </a:rPr>
                        <a:t>LA ENERGÍA SOLAR</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069">
                <a:tc>
                  <a:txBody>
                    <a:bodyPr/>
                    <a:lstStyle/>
                    <a:p>
                      <a:pPr>
                        <a:spcAft>
                          <a:spcPts val="0"/>
                        </a:spcAft>
                      </a:pPr>
                      <a:r>
                        <a:rPr lang="es-MX" sz="1200">
                          <a:effectLst/>
                        </a:rPr>
                        <a:t>Grado:</a:t>
                      </a:r>
                      <a:endParaRPr lang="es-PA" sz="120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MX" sz="1200" dirty="0">
                          <a:effectLst/>
                        </a:rPr>
                        <a:t>5°</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736">
                <a:tc>
                  <a:txBody>
                    <a:bodyPr/>
                    <a:lstStyle/>
                    <a:p>
                      <a:pPr>
                        <a:spcAft>
                          <a:spcPts val="0"/>
                        </a:spcAft>
                      </a:pPr>
                      <a:r>
                        <a:rPr lang="es-MX" sz="1200" dirty="0">
                          <a:effectLst/>
                        </a:rPr>
                        <a:t>Idiomas: </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MX" sz="1200" dirty="0">
                          <a:effectLst/>
                        </a:rPr>
                        <a:t>ESPAÑOL </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4057">
                <a:tc>
                  <a:txBody>
                    <a:bodyPr/>
                    <a:lstStyle/>
                    <a:p>
                      <a:pPr>
                        <a:spcAft>
                          <a:spcPts val="0"/>
                        </a:spcAft>
                      </a:pPr>
                      <a:r>
                        <a:rPr lang="es-MX" sz="1200" dirty="0" smtClean="0">
                          <a:effectLst/>
                        </a:rPr>
                        <a:t>Descripción:</a:t>
                      </a:r>
                    </a:p>
                    <a:p>
                      <a:pPr>
                        <a:spcAft>
                          <a:spcPts val="0"/>
                        </a:spcAft>
                      </a:pPr>
                      <a:endParaRPr lang="es-MX" sz="1200" dirty="0" smtClean="0">
                        <a:effectLst/>
                      </a:endParaRPr>
                    </a:p>
                    <a:p>
                      <a:pPr>
                        <a:spcAft>
                          <a:spcPts val="0"/>
                        </a:spcAft>
                      </a:pPr>
                      <a:endParaRPr lang="es-MX" sz="1200" dirty="0" smtClean="0">
                        <a:effectLst/>
                      </a:endParaRPr>
                    </a:p>
                    <a:p>
                      <a:pPr>
                        <a:spcAft>
                          <a:spcPts val="0"/>
                        </a:spcAft>
                      </a:pPr>
                      <a:r>
                        <a:rPr lang="es-MX" sz="1200" dirty="0" smtClean="0">
                          <a:effectLst/>
                        </a:rPr>
                        <a:t> </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PA" sz="1200" dirty="0" smtClean="0">
                          <a:effectLst/>
                        </a:rPr>
                        <a:t>El </a:t>
                      </a:r>
                      <a:r>
                        <a:rPr lang="es-PA" sz="1200" dirty="0">
                          <a:effectLst/>
                        </a:rPr>
                        <a:t>esfuerzo desarrollado en este trabajo permite la comprensión  y valoración del uso de la energía solar en diversas actividades domésticas entre ellas “Horno Solar Casero” en donde los estudiantes tomarán como base  la realización de un resumen  grupal sobre los materiales que utilizarán en la elaboración de dicho  Horno Solar Casero  como primera actividad.</a:t>
                      </a:r>
                    </a:p>
                    <a:p>
                      <a:pPr algn="just">
                        <a:lnSpc>
                          <a:spcPct val="150000"/>
                        </a:lnSpc>
                        <a:spcAft>
                          <a:spcPts val="0"/>
                        </a:spcAft>
                      </a:pPr>
                      <a:r>
                        <a:rPr lang="es-PA" sz="1200" dirty="0">
                          <a:effectLst/>
                        </a:rPr>
                        <a:t>Luego  en la segunda actividad realizarán una presentación en Power Point en donde conocerán las ventajas y desventajas del uso del horno solar.</a:t>
                      </a:r>
                    </a:p>
                    <a:p>
                      <a:pPr algn="just">
                        <a:lnSpc>
                          <a:spcPct val="150000"/>
                        </a:lnSpc>
                        <a:spcAft>
                          <a:spcPts val="0"/>
                        </a:spcAft>
                      </a:pPr>
                      <a:r>
                        <a:rPr lang="es-PA" sz="1200" dirty="0">
                          <a:effectLst/>
                        </a:rPr>
                        <a:t>En la actividad tres mostrarán a través de una Presentación de un Auto collage  </a:t>
                      </a:r>
                    </a:p>
                    <a:p>
                      <a:pPr algn="just">
                        <a:lnSpc>
                          <a:spcPct val="150000"/>
                        </a:lnSpc>
                        <a:spcAft>
                          <a:spcPts val="0"/>
                        </a:spcAft>
                      </a:pPr>
                      <a:r>
                        <a:rPr lang="es-PA" sz="1200" dirty="0">
                          <a:effectLst/>
                        </a:rPr>
                        <a:t>La elaboración de un horno solar que permitirá la preparación de los alimentos de una forma especial conservando sus nutrientes  y valor nutricional. Como producto final  llevarán acabo una presentación de un movie maker sobre  la elaboración de un  horno solar casero para que le permita bajar  el costo de utilidad  y consumo de sus recursos económicos y así poder hacerle frente al alto costo de la vida que nos aqueja cada día.   </a:t>
                      </a:r>
                      <a:endParaRPr lang="es-PA" sz="1200" dirty="0">
                        <a:effectLst/>
                        <a:latin typeface="Times New Roman"/>
                        <a:ea typeface="Times New Roman"/>
                        <a:cs typeface="Times New Roman"/>
                      </a:endParaRPr>
                    </a:p>
                  </a:txBody>
                  <a:tcPr marL="40290" marR="40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pic>
        <p:nvPicPr>
          <p:cNvPr id="1126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485" y="5679132"/>
            <a:ext cx="1536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701734"/>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wipe(down)">
                                      <p:cBhvr>
                                        <p:cTn id="17" dur="580">
                                          <p:stCondLst>
                                            <p:cond delay="0"/>
                                          </p:stCondLst>
                                        </p:cTn>
                                        <p:tgtEl>
                                          <p:spTgt spid="11266"/>
                                        </p:tgtEl>
                                      </p:cBhvr>
                                    </p:animEffect>
                                    <p:anim calcmode="lin" valueType="num">
                                      <p:cBhvr>
                                        <p:cTn id="18"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23" dur="26">
                                          <p:stCondLst>
                                            <p:cond delay="650"/>
                                          </p:stCondLst>
                                        </p:cTn>
                                        <p:tgtEl>
                                          <p:spTgt spid="11266"/>
                                        </p:tgtEl>
                                      </p:cBhvr>
                                      <p:to x="100000" y="60000"/>
                                    </p:animScale>
                                    <p:animScale>
                                      <p:cBhvr>
                                        <p:cTn id="24" dur="166" decel="50000">
                                          <p:stCondLst>
                                            <p:cond delay="676"/>
                                          </p:stCondLst>
                                        </p:cTn>
                                        <p:tgtEl>
                                          <p:spTgt spid="11266"/>
                                        </p:tgtEl>
                                      </p:cBhvr>
                                      <p:to x="100000" y="100000"/>
                                    </p:animScale>
                                    <p:animScale>
                                      <p:cBhvr>
                                        <p:cTn id="25" dur="26">
                                          <p:stCondLst>
                                            <p:cond delay="1312"/>
                                          </p:stCondLst>
                                        </p:cTn>
                                        <p:tgtEl>
                                          <p:spTgt spid="11266"/>
                                        </p:tgtEl>
                                      </p:cBhvr>
                                      <p:to x="100000" y="80000"/>
                                    </p:animScale>
                                    <p:animScale>
                                      <p:cBhvr>
                                        <p:cTn id="26" dur="166" decel="50000">
                                          <p:stCondLst>
                                            <p:cond delay="1338"/>
                                          </p:stCondLst>
                                        </p:cTn>
                                        <p:tgtEl>
                                          <p:spTgt spid="11266"/>
                                        </p:tgtEl>
                                      </p:cBhvr>
                                      <p:to x="100000" y="100000"/>
                                    </p:animScale>
                                    <p:animScale>
                                      <p:cBhvr>
                                        <p:cTn id="27" dur="26">
                                          <p:stCondLst>
                                            <p:cond delay="1642"/>
                                          </p:stCondLst>
                                        </p:cTn>
                                        <p:tgtEl>
                                          <p:spTgt spid="11266"/>
                                        </p:tgtEl>
                                      </p:cBhvr>
                                      <p:to x="100000" y="90000"/>
                                    </p:animScale>
                                    <p:animScale>
                                      <p:cBhvr>
                                        <p:cTn id="28" dur="166" decel="50000">
                                          <p:stCondLst>
                                            <p:cond delay="1668"/>
                                          </p:stCondLst>
                                        </p:cTn>
                                        <p:tgtEl>
                                          <p:spTgt spid="11266"/>
                                        </p:tgtEl>
                                      </p:cBhvr>
                                      <p:to x="100000" y="100000"/>
                                    </p:animScale>
                                    <p:animScale>
                                      <p:cBhvr>
                                        <p:cTn id="29" dur="26">
                                          <p:stCondLst>
                                            <p:cond delay="1808"/>
                                          </p:stCondLst>
                                        </p:cTn>
                                        <p:tgtEl>
                                          <p:spTgt spid="11266"/>
                                        </p:tgtEl>
                                      </p:cBhvr>
                                      <p:to x="100000" y="95000"/>
                                    </p:animScale>
                                    <p:animScale>
                                      <p:cBhvr>
                                        <p:cTn id="30"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817582"/>
            <a:ext cx="7488831" cy="1202485"/>
          </a:xfr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ormAutofit/>
          </a:bodyPr>
          <a:lstStyle/>
          <a:p>
            <a:r>
              <a:rPr lang="es-P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Ficha Técnica del Proyecto</a:t>
            </a:r>
            <a:r>
              <a:rPr lang="es-PA" dirty="0" smtClean="0"/>
              <a:t>:</a:t>
            </a:r>
            <a:endParaRPr lang="es-PA"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122990833"/>
              </p:ext>
            </p:extLst>
          </p:nvPr>
        </p:nvGraphicFramePr>
        <p:xfrm>
          <a:off x="827585" y="2132856"/>
          <a:ext cx="7416824" cy="4032448"/>
        </p:xfrm>
        <a:graphic>
          <a:graphicData uri="http://schemas.openxmlformats.org/drawingml/2006/table">
            <a:tbl>
              <a:tblPr firstRow="1" firstCol="1" bandRow="1">
                <a:tableStyleId>{5C22544A-7EE6-4342-B048-85BDC9FD1C3A}</a:tableStyleId>
              </a:tblPr>
              <a:tblGrid>
                <a:gridCol w="2164866"/>
                <a:gridCol w="5251958"/>
              </a:tblGrid>
              <a:tr h="1113783">
                <a:tc>
                  <a:txBody>
                    <a:bodyPr/>
                    <a:lstStyle/>
                    <a:p>
                      <a:pPr>
                        <a:spcAft>
                          <a:spcPts val="0"/>
                        </a:spcAft>
                      </a:pPr>
                      <a:r>
                        <a:rPr lang="es-MX" sz="1200" b="1" dirty="0">
                          <a:effectLst/>
                        </a:rPr>
                        <a:t>Lo que se quiere lograr:</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just">
                        <a:lnSpc>
                          <a:spcPct val="150000"/>
                        </a:lnSpc>
                        <a:spcAft>
                          <a:spcPts val="0"/>
                        </a:spcAft>
                      </a:pPr>
                      <a:r>
                        <a:rPr lang="es-PA" sz="1200" b="1" dirty="0">
                          <a:effectLst/>
                        </a:rPr>
                        <a:t> </a:t>
                      </a:r>
                    </a:p>
                    <a:p>
                      <a:pPr algn="just">
                        <a:lnSpc>
                          <a:spcPct val="150000"/>
                        </a:lnSpc>
                        <a:spcAft>
                          <a:spcPts val="0"/>
                        </a:spcAft>
                      </a:pPr>
                      <a:r>
                        <a:rPr lang="es-PA" sz="1200" b="1" dirty="0">
                          <a:effectLst/>
                        </a:rPr>
                        <a:t>Elaborar un “horno solar casero” y aplicar el uso de  la energía solar en actividades domésticas.</a:t>
                      </a:r>
                    </a:p>
                    <a:p>
                      <a:pPr algn="just">
                        <a:lnSpc>
                          <a:spcPct val="150000"/>
                        </a:lnSpc>
                        <a:spcAft>
                          <a:spcPts val="0"/>
                        </a:spcAft>
                      </a:pPr>
                      <a:r>
                        <a:rPr lang="es-PA" sz="1200" b="1" dirty="0">
                          <a:effectLst/>
                        </a:rPr>
                        <a:t> </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28721">
                <a:tc>
                  <a:txBody>
                    <a:bodyPr/>
                    <a:lstStyle/>
                    <a:p>
                      <a:pPr>
                        <a:spcAft>
                          <a:spcPts val="0"/>
                        </a:spcAft>
                      </a:pPr>
                      <a:r>
                        <a:rPr lang="es-MX" sz="1200" b="1" dirty="0">
                          <a:effectLst/>
                        </a:rPr>
                        <a:t>Centro Educativo:</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spcAft>
                          <a:spcPts val="0"/>
                        </a:spcAft>
                      </a:pPr>
                      <a:r>
                        <a:rPr lang="es-MX" sz="1200" b="1" dirty="0">
                          <a:effectLst/>
                        </a:rPr>
                        <a:t>C.E.B.G. Miguel  Alba</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28721">
                <a:tc>
                  <a:txBody>
                    <a:bodyPr/>
                    <a:lstStyle/>
                    <a:p>
                      <a:pPr>
                        <a:spcAft>
                          <a:spcPts val="0"/>
                        </a:spcAft>
                      </a:pPr>
                      <a:r>
                        <a:rPr lang="es-MX" sz="1200" b="1" dirty="0">
                          <a:effectLst/>
                        </a:rPr>
                        <a:t>Derechos: </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spcAft>
                          <a:spcPts val="0"/>
                        </a:spcAft>
                      </a:pPr>
                      <a:r>
                        <a:rPr lang="es-MX" sz="1200" b="1" dirty="0">
                          <a:effectLst/>
                        </a:rPr>
                        <a:t>Libre para Uso Educativos</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71261">
                <a:tc>
                  <a:txBody>
                    <a:bodyPr/>
                    <a:lstStyle/>
                    <a:p>
                      <a:pPr>
                        <a:spcAft>
                          <a:spcPts val="0"/>
                        </a:spcAft>
                      </a:pPr>
                      <a:r>
                        <a:rPr lang="es-MX" sz="1200" b="1" dirty="0">
                          <a:effectLst/>
                        </a:rPr>
                        <a:t>Recursos necesarios: </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spcAft>
                          <a:spcPts val="0"/>
                        </a:spcAft>
                      </a:pPr>
                      <a:r>
                        <a:rPr lang="es-MX" sz="1200" b="1" dirty="0">
                          <a:effectLst/>
                        </a:rPr>
                        <a:t>Una caja de cartón, papel de aluminio, pintura Internet, bocinas, Microsoft office, Windows Media Player.</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28721">
                <a:tc>
                  <a:txBody>
                    <a:bodyPr/>
                    <a:lstStyle/>
                    <a:p>
                      <a:pPr>
                        <a:spcAft>
                          <a:spcPts val="0"/>
                        </a:spcAft>
                      </a:pPr>
                      <a:r>
                        <a:rPr lang="es-MX" sz="1200" b="1">
                          <a:effectLst/>
                        </a:rPr>
                        <a:t>Tiempo: </a:t>
                      </a:r>
                      <a:endParaRPr lang="es-PA" sz="1200" b="1">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spcAft>
                          <a:spcPts val="0"/>
                        </a:spcAft>
                      </a:pPr>
                      <a:r>
                        <a:rPr lang="es-MX" sz="1200" b="1" dirty="0">
                          <a:effectLst/>
                        </a:rPr>
                        <a:t>4 sesiones de 40 minutos</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28721">
                <a:tc>
                  <a:txBody>
                    <a:bodyPr/>
                    <a:lstStyle/>
                    <a:p>
                      <a:pPr>
                        <a:spcAft>
                          <a:spcPts val="0"/>
                        </a:spcAft>
                      </a:pPr>
                      <a:r>
                        <a:rPr lang="es-MX" sz="1200" b="1">
                          <a:effectLst/>
                        </a:rPr>
                        <a:t>Fuentes de consulta: </a:t>
                      </a:r>
                      <a:endParaRPr lang="es-PA" sz="1200" b="1">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spcAft>
                          <a:spcPts val="0"/>
                        </a:spcAft>
                      </a:pPr>
                      <a:r>
                        <a:rPr lang="en-US" sz="1200" b="1" dirty="0">
                          <a:effectLst/>
                        </a:rPr>
                        <a:t>Bing, Google, Wikipedia, You tube.</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556892">
                <a:tc>
                  <a:txBody>
                    <a:bodyPr/>
                    <a:lstStyle/>
                    <a:p>
                      <a:pPr>
                        <a:spcAft>
                          <a:spcPts val="0"/>
                        </a:spcAft>
                      </a:pPr>
                      <a:r>
                        <a:rPr lang="es-MX" sz="1200" b="1">
                          <a:effectLst/>
                        </a:rPr>
                        <a:t>Ubicación en el programa de Estudio: </a:t>
                      </a:r>
                      <a:endParaRPr lang="es-PA" sz="1200" b="1">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spcAft>
                          <a:spcPts val="0"/>
                        </a:spcAft>
                      </a:pPr>
                      <a:r>
                        <a:rPr lang="es-MX" sz="1200" b="1" dirty="0">
                          <a:effectLst/>
                        </a:rPr>
                        <a:t>Área 3: La materia, la energía, sus interacciones y cambios en la naturaleza. Contenido: Las fuentes de energía natural, experimentos, valorando su utilización en el desarrollo del País.</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675628">
                <a:tc>
                  <a:txBody>
                    <a:bodyPr/>
                    <a:lstStyle/>
                    <a:p>
                      <a:pPr>
                        <a:spcAft>
                          <a:spcPts val="0"/>
                        </a:spcAft>
                      </a:pPr>
                      <a:r>
                        <a:rPr lang="es-MX" sz="1200" b="1" dirty="0">
                          <a:effectLst/>
                        </a:rPr>
                        <a:t>Palabras claves: </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spcAft>
                          <a:spcPts val="0"/>
                        </a:spcAft>
                      </a:pPr>
                      <a:r>
                        <a:rPr lang="es-MX" sz="1200" b="1" dirty="0">
                          <a:effectLst/>
                        </a:rPr>
                        <a:t>Horno, solar, preparación, alimentos, nutrición, procedimientos, energía.</a:t>
                      </a:r>
                      <a:endParaRPr lang="es-PA" sz="1200" b="1" dirty="0">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bl>
          </a:graphicData>
        </a:graphic>
      </p:graphicFrame>
      <p:pic>
        <p:nvPicPr>
          <p:cNvPr id="122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661248"/>
            <a:ext cx="1080120"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965855"/>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wipe(down)">
                                      <p:cBhvr>
                                        <p:cTn id="17" dur="580">
                                          <p:stCondLst>
                                            <p:cond delay="0"/>
                                          </p:stCondLst>
                                        </p:cTn>
                                        <p:tgtEl>
                                          <p:spTgt spid="12290"/>
                                        </p:tgtEl>
                                      </p:cBhvr>
                                    </p:animEffect>
                                    <p:anim calcmode="lin" valueType="num">
                                      <p:cBhvr>
                                        <p:cTn id="18" dur="1822"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229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229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2290"/>
                                        </p:tgtEl>
                                        <p:attrNameLst>
                                          <p:attrName>ppt_y</p:attrName>
                                        </p:attrNameLst>
                                      </p:cBhvr>
                                      <p:tavLst>
                                        <p:tav tm="0" fmla="#ppt_y-sin(pi*$)/81">
                                          <p:val>
                                            <p:fltVal val="0"/>
                                          </p:val>
                                        </p:tav>
                                        <p:tav tm="100000">
                                          <p:val>
                                            <p:fltVal val="1"/>
                                          </p:val>
                                        </p:tav>
                                      </p:tavLst>
                                    </p:anim>
                                    <p:animScale>
                                      <p:cBhvr>
                                        <p:cTn id="23" dur="26">
                                          <p:stCondLst>
                                            <p:cond delay="650"/>
                                          </p:stCondLst>
                                        </p:cTn>
                                        <p:tgtEl>
                                          <p:spTgt spid="12290"/>
                                        </p:tgtEl>
                                      </p:cBhvr>
                                      <p:to x="100000" y="60000"/>
                                    </p:animScale>
                                    <p:animScale>
                                      <p:cBhvr>
                                        <p:cTn id="24" dur="166" decel="50000">
                                          <p:stCondLst>
                                            <p:cond delay="676"/>
                                          </p:stCondLst>
                                        </p:cTn>
                                        <p:tgtEl>
                                          <p:spTgt spid="12290"/>
                                        </p:tgtEl>
                                      </p:cBhvr>
                                      <p:to x="100000" y="100000"/>
                                    </p:animScale>
                                    <p:animScale>
                                      <p:cBhvr>
                                        <p:cTn id="25" dur="26">
                                          <p:stCondLst>
                                            <p:cond delay="1312"/>
                                          </p:stCondLst>
                                        </p:cTn>
                                        <p:tgtEl>
                                          <p:spTgt spid="12290"/>
                                        </p:tgtEl>
                                      </p:cBhvr>
                                      <p:to x="100000" y="80000"/>
                                    </p:animScale>
                                    <p:animScale>
                                      <p:cBhvr>
                                        <p:cTn id="26" dur="166" decel="50000">
                                          <p:stCondLst>
                                            <p:cond delay="1338"/>
                                          </p:stCondLst>
                                        </p:cTn>
                                        <p:tgtEl>
                                          <p:spTgt spid="12290"/>
                                        </p:tgtEl>
                                      </p:cBhvr>
                                      <p:to x="100000" y="100000"/>
                                    </p:animScale>
                                    <p:animScale>
                                      <p:cBhvr>
                                        <p:cTn id="27" dur="26">
                                          <p:stCondLst>
                                            <p:cond delay="1642"/>
                                          </p:stCondLst>
                                        </p:cTn>
                                        <p:tgtEl>
                                          <p:spTgt spid="12290"/>
                                        </p:tgtEl>
                                      </p:cBhvr>
                                      <p:to x="100000" y="90000"/>
                                    </p:animScale>
                                    <p:animScale>
                                      <p:cBhvr>
                                        <p:cTn id="28" dur="166" decel="50000">
                                          <p:stCondLst>
                                            <p:cond delay="1668"/>
                                          </p:stCondLst>
                                        </p:cTn>
                                        <p:tgtEl>
                                          <p:spTgt spid="12290"/>
                                        </p:tgtEl>
                                      </p:cBhvr>
                                      <p:to x="100000" y="100000"/>
                                    </p:animScale>
                                    <p:animScale>
                                      <p:cBhvr>
                                        <p:cTn id="29" dur="26">
                                          <p:stCondLst>
                                            <p:cond delay="1808"/>
                                          </p:stCondLst>
                                        </p:cTn>
                                        <p:tgtEl>
                                          <p:spTgt spid="12290"/>
                                        </p:tgtEl>
                                      </p:cBhvr>
                                      <p:to x="100000" y="95000"/>
                                    </p:animScale>
                                    <p:animScale>
                                      <p:cBhvr>
                                        <p:cTn id="30" dur="166" decel="50000">
                                          <p:stCondLst>
                                            <p:cond delay="1834"/>
                                          </p:stCondLst>
                                        </p:cTn>
                                        <p:tgtEl>
                                          <p:spTgt spid="1229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1095023" y="817583"/>
            <a:ext cx="6965245" cy="739209"/>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s-PA" sz="6000" dirty="0" smtClean="0">
                <a:solidFill>
                  <a:schemeClr val="accent2">
                    <a:lumMod val="75000"/>
                  </a:schemeClr>
                </a:solidFill>
                <a:latin typeface="Algerian" pitchFamily="82" charset="0"/>
              </a:rPr>
              <a:t>Fuentes</a:t>
            </a:r>
            <a:endParaRPr lang="es-PA" sz="6000" dirty="0">
              <a:solidFill>
                <a:schemeClr val="accent2">
                  <a:lumMod val="75000"/>
                </a:schemeClr>
              </a:solidFill>
              <a:latin typeface="Algerian" pitchFamily="82"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85783591"/>
              </p:ext>
            </p:extLst>
          </p:nvPr>
        </p:nvGraphicFramePr>
        <p:xfrm>
          <a:off x="755577" y="1556792"/>
          <a:ext cx="7632848" cy="4800600"/>
        </p:xfrm>
        <a:graphic>
          <a:graphicData uri="http://schemas.openxmlformats.org/drawingml/2006/table">
            <a:tbl>
              <a:tblPr firstRow="1" firstCol="1" bandRow="1">
                <a:tableStyleId>{5C22544A-7EE6-4342-B048-85BDC9FD1C3A}</a:tableStyleId>
              </a:tblPr>
              <a:tblGrid>
                <a:gridCol w="1880760"/>
                <a:gridCol w="5752088"/>
              </a:tblGrid>
              <a:tr h="0">
                <a:tc>
                  <a:txBody>
                    <a:bodyPr/>
                    <a:lstStyle/>
                    <a:p>
                      <a:pPr>
                        <a:spcAft>
                          <a:spcPts val="0"/>
                        </a:spcAft>
                      </a:pPr>
                      <a:r>
                        <a:rPr lang="es-MX" sz="1200" b="1" dirty="0" smtClean="0">
                          <a:solidFill>
                            <a:schemeClr val="tx1"/>
                          </a:solidFill>
                          <a:effectLst/>
                        </a:rPr>
                        <a:t>FUENTES TEXTOS:</a:t>
                      </a:r>
                      <a:endParaRPr lang="es-PA" sz="1200" b="1" dirty="0">
                        <a:solidFill>
                          <a:schemeClr val="tx1"/>
                        </a:solidFill>
                        <a:effectLst/>
                        <a:latin typeface="Times New Roman"/>
                        <a:ea typeface="Times New Roman"/>
                        <a:cs typeface="Times New Roman"/>
                      </a:endParaRPr>
                    </a:p>
                  </a:txBody>
                  <a:tcPr marL="68580" marR="68580" marT="0" marB="0" anchor="ctr">
                    <a:solidFill>
                      <a:schemeClr val="accent2">
                        <a:lumMod val="40000"/>
                        <a:lumOff val="60000"/>
                      </a:schemeClr>
                    </a:solidFill>
                  </a:tcPr>
                </a:tc>
                <a:tc>
                  <a:txBody>
                    <a:bodyPr/>
                    <a:lstStyle/>
                    <a:p>
                      <a:pPr>
                        <a:spcAft>
                          <a:spcPts val="0"/>
                        </a:spcAft>
                      </a:pPr>
                      <a:r>
                        <a:rPr lang="en-US" sz="1050" b="1" dirty="0" smtClean="0">
                          <a:solidFill>
                            <a:schemeClr val="tx1"/>
                          </a:solidFill>
                          <a:effectLst/>
                        </a:rPr>
                        <a:t> </a:t>
                      </a:r>
                      <a:endParaRPr lang="es-PA" sz="1050" b="1" dirty="0" smtClean="0">
                        <a:solidFill>
                          <a:schemeClr val="tx1"/>
                        </a:solidFill>
                        <a:effectLst/>
                      </a:endParaRPr>
                    </a:p>
                    <a:p>
                      <a:pPr>
                        <a:spcAft>
                          <a:spcPts val="0"/>
                        </a:spcAft>
                      </a:pPr>
                      <a:r>
                        <a:rPr lang="en-US" sz="1050" b="1" dirty="0" smtClean="0">
                          <a:solidFill>
                            <a:schemeClr val="tx1"/>
                          </a:solidFill>
                          <a:effectLst/>
                        </a:rPr>
                        <a:t> </a:t>
                      </a:r>
                      <a:r>
                        <a:rPr lang="en-US" sz="1050" b="1" u="sng" dirty="0" smtClean="0">
                          <a:solidFill>
                            <a:schemeClr val="tx1"/>
                          </a:solidFill>
                          <a:effectLst/>
                          <a:hlinkClick r:id="rId2"/>
                        </a:rPr>
                        <a:t>HTTP://WWW.TARINGA.NET/POSTS/HAZLO-TU-MISMO/11568347/HAZ-TU-HORNO-SOLAR-_-ENTRA-_- .HTML</a:t>
                      </a:r>
                      <a:endParaRPr lang="es-PA" sz="1050" b="1" dirty="0" smtClean="0">
                        <a:solidFill>
                          <a:schemeClr val="tx1"/>
                        </a:solidFill>
                        <a:effectLst/>
                      </a:endParaRPr>
                    </a:p>
                    <a:p>
                      <a:pPr>
                        <a:spcAft>
                          <a:spcPts val="0"/>
                        </a:spcAft>
                      </a:pPr>
                      <a:r>
                        <a:rPr lang="en-US" sz="1050" b="1" u="sng" dirty="0" smtClean="0">
                          <a:solidFill>
                            <a:schemeClr val="tx1"/>
                          </a:solidFill>
                          <a:effectLst/>
                          <a:hlinkClick r:id="rId3"/>
                        </a:rPr>
                        <a:t>HTTP://WWW.SITIOSOLAR.COM/RECETARIO/RECETAS%20HORNO%20SOLAR.HTM</a:t>
                      </a:r>
                      <a:endParaRPr lang="es-PA" sz="1050" b="1" dirty="0" smtClean="0">
                        <a:solidFill>
                          <a:schemeClr val="tx1"/>
                        </a:solidFill>
                        <a:effectLst/>
                      </a:endParaRPr>
                    </a:p>
                    <a:p>
                      <a:pPr>
                        <a:spcAft>
                          <a:spcPts val="0"/>
                        </a:spcAft>
                      </a:pPr>
                      <a:r>
                        <a:rPr lang="en-US" sz="1050" b="1" u="sng" dirty="0" smtClean="0">
                          <a:solidFill>
                            <a:schemeClr val="tx1"/>
                          </a:solidFill>
                          <a:effectLst/>
                          <a:hlinkClick r:id="rId4"/>
                        </a:rPr>
                        <a:t>HTTP://RUBISTAR.4TEACHERS.ORG/INDEX.PHP?TS=1342014517</a:t>
                      </a:r>
                      <a:endParaRPr lang="es-PA" sz="1050" b="1" dirty="0" smtClean="0">
                        <a:solidFill>
                          <a:schemeClr val="tx1"/>
                        </a:solidFill>
                        <a:effectLst/>
                      </a:endParaRPr>
                    </a:p>
                    <a:p>
                      <a:pPr>
                        <a:spcAft>
                          <a:spcPts val="0"/>
                        </a:spcAft>
                      </a:pPr>
                      <a:r>
                        <a:rPr lang="en-US" sz="1050" b="1" u="sng" dirty="0" smtClean="0">
                          <a:solidFill>
                            <a:schemeClr val="tx1"/>
                          </a:solidFill>
                          <a:effectLst/>
                          <a:hlinkClick r:id="rId5"/>
                        </a:rPr>
                        <a:t>HTTP://ES.WIKIPEDIA.ORG/WIKI/COCINA_SOLAR</a:t>
                      </a:r>
                      <a:endParaRPr lang="es-PA" sz="1050" b="1" dirty="0" smtClean="0">
                        <a:solidFill>
                          <a:schemeClr val="tx1"/>
                        </a:solidFill>
                        <a:effectLst/>
                      </a:endParaRPr>
                    </a:p>
                  </a:txBody>
                  <a:tcPr marL="68580" marR="68580" marT="0" marB="0" anchor="ctr">
                    <a:solidFill>
                      <a:schemeClr val="accent2">
                        <a:lumMod val="40000"/>
                        <a:lumOff val="60000"/>
                      </a:schemeClr>
                    </a:solidFill>
                  </a:tcPr>
                </a:tc>
              </a:tr>
              <a:tr h="2570467">
                <a:tc>
                  <a:txBody>
                    <a:bodyPr/>
                    <a:lstStyle/>
                    <a:p>
                      <a:pPr>
                        <a:spcAft>
                          <a:spcPts val="0"/>
                        </a:spcAft>
                      </a:pPr>
                      <a:r>
                        <a:rPr lang="es-MX" sz="1200" b="1" dirty="0" smtClean="0">
                          <a:solidFill>
                            <a:schemeClr val="tx1"/>
                          </a:solidFill>
                          <a:effectLst/>
                        </a:rPr>
                        <a:t>FUENTES IMÁGENES:</a:t>
                      </a:r>
                      <a:endParaRPr lang="es-PA" sz="1200" b="1" dirty="0">
                        <a:solidFill>
                          <a:schemeClr val="tx1"/>
                        </a:solidFill>
                        <a:effectLst/>
                        <a:latin typeface="Times New Roman"/>
                        <a:ea typeface="Times New Roman"/>
                        <a:cs typeface="Times New Roman"/>
                      </a:endParaRPr>
                    </a:p>
                  </a:txBody>
                  <a:tcPr marL="68580" marR="68580" marT="0" marB="0" anchor="ctr">
                    <a:solidFill>
                      <a:schemeClr val="accent2">
                        <a:lumMod val="40000"/>
                        <a:lumOff val="60000"/>
                      </a:schemeClr>
                    </a:solidFill>
                  </a:tcPr>
                </a:tc>
                <a:tc>
                  <a:txBody>
                    <a:bodyPr/>
                    <a:lstStyle/>
                    <a:p>
                      <a:pPr>
                        <a:spcAft>
                          <a:spcPts val="0"/>
                        </a:spcAft>
                      </a:pPr>
                      <a:r>
                        <a:rPr lang="es-MX" sz="1050" b="1" u="sng" dirty="0" smtClean="0">
                          <a:solidFill>
                            <a:schemeClr val="tx1"/>
                          </a:solidFill>
                          <a:effectLst/>
                          <a:hlinkClick r:id="rId6"/>
                        </a:rPr>
                        <a:t>HTTP://WWW.TARINGA.NET/POSTS/HAZLO-TU-MISMO/11568347/HAZ-TU-HORNO-SOLAR-_-ENTRA-_-___.HTML</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7"/>
                        </a:rPr>
                        <a:t>HTTP://SOLARCOOKING.ORG/ESPANOL/GALLERY5-SPAN.HTM</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8"/>
                        </a:rPr>
                        <a:t>HTTP://MANOSINVISIBLES.FILES.WORDPRESS.COM/2008/09/PHTO0355.JPG</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9"/>
                        </a:rPr>
                        <a:t>HTTP://WWW.SITIOSOLAR.COM/IMAGENES/IMAGENES%20HORNO%20SOLAR/FORMACION%20TAPA.PNG</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0"/>
                        </a:rPr>
                        <a:t>HTTP://3.BP.BLOGSPOT.COM/_ZL_YTMDJI3C/TRNVHOVHUII/AAAAAAAAEJE/P2QTJ2PNWS0/S1600/COCINA_SOLAR_KYOTO.JPG</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1"/>
                        </a:rPr>
                        <a:t>HTTP://WWW.TERRA.ORG/BD_IMAGENES/0001483.JPG</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2"/>
                        </a:rPr>
                        <a:t>HTTP://SOLARCOOKING.ORG/IMAGES/EASYLID-DONE-S.JPG</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3"/>
                        </a:rPr>
                        <a:t>HTTP://4.BP.BLOGSPOT.COM/_X_TPTK9WD5U/S9APJPUFJZI/AAAAAAAAAMS/6UUNQOKOZY4/S1600/HORNO+SOLAR2.JPG</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4"/>
                        </a:rPr>
                        <a:t>HTTP://1.BP.BLOGSPOT.COM/_LS2XZTO1UJ4/SWYM7L8CO6I/AAAAAAAAAVC/FJ1BI8OZE30/S1600/HORNO+SOLAR.JPG</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5"/>
                        </a:rPr>
                        <a:t>HTTP://WWW.SITIOSOLAR.COM/IMAGENES/IMAGENES%20DE%20RECETARIO/PAPAS%20A%20LA%20GALLEGA/ENELHORNOCERRADO.JPG</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6"/>
                        </a:rPr>
                        <a:t>HTTP://WWW.IECOLOGIA.COM/WP-CONTENT/UPLOADS/2008/08/HORNO-SOLAR.JPG</a:t>
                      </a:r>
                      <a:endParaRPr lang="es-PA" sz="1050" b="1" dirty="0" smtClean="0">
                        <a:solidFill>
                          <a:schemeClr val="tx1"/>
                        </a:solidFill>
                        <a:effectLst/>
                      </a:endParaRPr>
                    </a:p>
                  </a:txBody>
                  <a:tcPr marL="68580" marR="68580" marT="0" marB="0" anchor="ctr">
                    <a:solidFill>
                      <a:schemeClr val="accent2">
                        <a:lumMod val="40000"/>
                        <a:lumOff val="60000"/>
                      </a:schemeClr>
                    </a:solidFill>
                  </a:tcPr>
                </a:tc>
              </a:tr>
              <a:tr h="1048131">
                <a:tc>
                  <a:txBody>
                    <a:bodyPr/>
                    <a:lstStyle/>
                    <a:p>
                      <a:pPr>
                        <a:spcAft>
                          <a:spcPts val="0"/>
                        </a:spcAft>
                      </a:pPr>
                      <a:r>
                        <a:rPr lang="es-MX" sz="1200" b="1" dirty="0" smtClean="0">
                          <a:solidFill>
                            <a:schemeClr val="tx1"/>
                          </a:solidFill>
                          <a:effectLst/>
                        </a:rPr>
                        <a:t>FUENTES VIDEOS:</a:t>
                      </a:r>
                      <a:endParaRPr lang="es-PA" sz="1200" b="1" dirty="0">
                        <a:solidFill>
                          <a:schemeClr val="tx1"/>
                        </a:solidFill>
                        <a:effectLst/>
                        <a:latin typeface="Times New Roman"/>
                        <a:ea typeface="Times New Roman"/>
                        <a:cs typeface="Times New Roman"/>
                      </a:endParaRPr>
                    </a:p>
                  </a:txBody>
                  <a:tcPr marL="68580" marR="68580" marT="0" marB="0" anchor="ctr">
                    <a:solidFill>
                      <a:schemeClr val="accent2">
                        <a:lumMod val="40000"/>
                        <a:lumOff val="60000"/>
                      </a:schemeClr>
                    </a:solidFill>
                  </a:tcPr>
                </a:tc>
                <a:tc>
                  <a:txBody>
                    <a:bodyPr/>
                    <a:lstStyle/>
                    <a:p>
                      <a:pPr>
                        <a:spcAft>
                          <a:spcPts val="0"/>
                        </a:spcAft>
                      </a:pPr>
                      <a:r>
                        <a:rPr lang="es-MX" sz="1050" b="1" u="sng" dirty="0" smtClean="0">
                          <a:solidFill>
                            <a:schemeClr val="tx1"/>
                          </a:solidFill>
                          <a:effectLst/>
                          <a:hlinkClick r:id="rId17"/>
                        </a:rPr>
                        <a:t>HTTP://WWW.YOUTUBE.COM/WATCH?V=OHCL0AKCUVC</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8"/>
                        </a:rPr>
                        <a:t>HTTP://WWW.YOUTUBE.COM/WATCH?V=OCDNKYILVO8&amp;FEATURE=G-VREC</a:t>
                      </a:r>
                      <a:endParaRPr lang="es-PA" sz="1050" b="1" dirty="0" smtClean="0">
                        <a:solidFill>
                          <a:schemeClr val="tx1"/>
                        </a:solidFill>
                        <a:effectLst/>
                      </a:endParaRPr>
                    </a:p>
                    <a:p>
                      <a:pPr>
                        <a:spcAft>
                          <a:spcPts val="0"/>
                        </a:spcAft>
                      </a:pPr>
                      <a:r>
                        <a:rPr lang="es-MX" sz="1050" b="1" u="sng" dirty="0" smtClean="0">
                          <a:solidFill>
                            <a:schemeClr val="tx1"/>
                          </a:solidFill>
                          <a:effectLst/>
                          <a:hlinkClick r:id="rId19"/>
                        </a:rPr>
                        <a:t>HTTP://WWW.YOUTUBE.COM/WATCH?V=6O71DNHKPIK&amp;FEATURE=RELATED</a:t>
                      </a:r>
                      <a:endParaRPr lang="es-PA" sz="1050" b="1" dirty="0" smtClean="0">
                        <a:solidFill>
                          <a:schemeClr val="tx1"/>
                        </a:solidFill>
                        <a:effectLst/>
                      </a:endParaRPr>
                    </a:p>
                    <a:p>
                      <a:pPr>
                        <a:spcAft>
                          <a:spcPts val="0"/>
                        </a:spcAft>
                      </a:pPr>
                      <a:r>
                        <a:rPr lang="es-MX" sz="1050" b="1" u="none" strike="noStrike" dirty="0" smtClean="0">
                          <a:solidFill>
                            <a:schemeClr val="tx1"/>
                          </a:solidFill>
                          <a:effectLst/>
                        </a:rPr>
                        <a:t> </a:t>
                      </a:r>
                      <a:endParaRPr lang="es-PA" sz="1050" b="1" dirty="0" smtClean="0">
                        <a:solidFill>
                          <a:schemeClr val="tx1"/>
                        </a:solidFill>
                        <a:effectLst/>
                      </a:endParaRPr>
                    </a:p>
                    <a:p>
                      <a:pPr>
                        <a:spcAft>
                          <a:spcPts val="0"/>
                        </a:spcAft>
                      </a:pPr>
                      <a:r>
                        <a:rPr lang="es-MX" sz="1050" b="1" u="none" strike="noStrike" dirty="0" smtClean="0">
                          <a:solidFill>
                            <a:schemeClr val="tx1"/>
                          </a:solidFill>
                          <a:effectLst/>
                        </a:rPr>
                        <a:t> </a:t>
                      </a:r>
                      <a:endParaRPr lang="es-PA" sz="1050" b="1" dirty="0" smtClean="0">
                        <a:solidFill>
                          <a:schemeClr val="tx1"/>
                        </a:solidFill>
                        <a:effectLst/>
                      </a:endParaRPr>
                    </a:p>
                    <a:p>
                      <a:pPr>
                        <a:spcAft>
                          <a:spcPts val="0"/>
                        </a:spcAft>
                      </a:pPr>
                      <a:r>
                        <a:rPr lang="es-MX" sz="1050" b="1" u="none" strike="noStrike" dirty="0" smtClean="0">
                          <a:solidFill>
                            <a:schemeClr val="tx1"/>
                          </a:solidFill>
                          <a:effectLst/>
                        </a:rPr>
                        <a:t> </a:t>
                      </a:r>
                      <a:endParaRPr lang="es-PA" sz="1050" b="1" dirty="0" smtClean="0">
                        <a:solidFill>
                          <a:schemeClr val="tx1"/>
                        </a:solidFill>
                        <a:effectLst/>
                      </a:endParaRPr>
                    </a:p>
                    <a:p>
                      <a:pPr>
                        <a:spcAft>
                          <a:spcPts val="0"/>
                        </a:spcAft>
                      </a:pPr>
                      <a:r>
                        <a:rPr lang="es-MX" sz="1050" b="1" dirty="0" smtClean="0">
                          <a:solidFill>
                            <a:schemeClr val="tx1"/>
                          </a:solidFill>
                          <a:effectLst/>
                        </a:rPr>
                        <a:t> </a:t>
                      </a:r>
                      <a:endParaRPr lang="es-PA" sz="1050" b="1" dirty="0">
                        <a:solidFill>
                          <a:schemeClr val="tx1"/>
                        </a:solidFill>
                        <a:effectLst/>
                        <a:latin typeface="Times New Roman"/>
                        <a:ea typeface="Times New Roman"/>
                        <a:cs typeface="Times New Roman"/>
                      </a:endParaRPr>
                    </a:p>
                  </a:txBody>
                  <a:tcPr marL="68580" marR="68580" marT="0" marB="0" anchor="ctr">
                    <a:solidFill>
                      <a:schemeClr val="accent2">
                        <a:lumMod val="40000"/>
                        <a:lumOff val="60000"/>
                      </a:schemeClr>
                    </a:solidFill>
                  </a:tcPr>
                </a:tc>
              </a:tr>
            </a:tbl>
          </a:graphicData>
        </a:graphic>
      </p:graphicFrame>
    </p:spTree>
    <p:extLst>
      <p:ext uri="{BB962C8B-B14F-4D97-AF65-F5344CB8AC3E}">
        <p14:creationId xmlns:p14="http://schemas.microsoft.com/office/powerpoint/2010/main" val="1534263945"/>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980728"/>
            <a:ext cx="7704856" cy="5328592"/>
          </a:xfrm>
          <a:solidFill>
            <a:srgbClr val="FFFF00"/>
          </a:solidFill>
        </p:spPr>
        <p:txBody>
          <a:bodyPr/>
          <a:lstStyle/>
          <a:p>
            <a:endParaRPr lang="es-PA"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1" y="1243979"/>
            <a:ext cx="4670038" cy="225702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7" y="3709021"/>
            <a:ext cx="4968550" cy="23042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268380"/>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circle(in)">
                                      <p:cBhvr>
                                        <p:cTn id="7" dur="2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ipe(down)">
                                      <p:cBhvr>
                                        <p:cTn id="12" dur="580">
                                          <p:stCondLst>
                                            <p:cond delay="0"/>
                                          </p:stCondLst>
                                        </p:cTn>
                                        <p:tgtEl>
                                          <p:spTgt spid="11266"/>
                                        </p:tgtEl>
                                      </p:cBhvr>
                                    </p:animEffect>
                                    <p:anim calcmode="lin" valueType="num">
                                      <p:cBhvr>
                                        <p:cTn id="13"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18" dur="26">
                                          <p:stCondLst>
                                            <p:cond delay="650"/>
                                          </p:stCondLst>
                                        </p:cTn>
                                        <p:tgtEl>
                                          <p:spTgt spid="11266"/>
                                        </p:tgtEl>
                                      </p:cBhvr>
                                      <p:to x="100000" y="60000"/>
                                    </p:animScale>
                                    <p:animScale>
                                      <p:cBhvr>
                                        <p:cTn id="19" dur="166" decel="50000">
                                          <p:stCondLst>
                                            <p:cond delay="676"/>
                                          </p:stCondLst>
                                        </p:cTn>
                                        <p:tgtEl>
                                          <p:spTgt spid="11266"/>
                                        </p:tgtEl>
                                      </p:cBhvr>
                                      <p:to x="100000" y="100000"/>
                                    </p:animScale>
                                    <p:animScale>
                                      <p:cBhvr>
                                        <p:cTn id="20" dur="26">
                                          <p:stCondLst>
                                            <p:cond delay="1312"/>
                                          </p:stCondLst>
                                        </p:cTn>
                                        <p:tgtEl>
                                          <p:spTgt spid="11266"/>
                                        </p:tgtEl>
                                      </p:cBhvr>
                                      <p:to x="100000" y="80000"/>
                                    </p:animScale>
                                    <p:animScale>
                                      <p:cBhvr>
                                        <p:cTn id="21" dur="166" decel="50000">
                                          <p:stCondLst>
                                            <p:cond delay="1338"/>
                                          </p:stCondLst>
                                        </p:cTn>
                                        <p:tgtEl>
                                          <p:spTgt spid="11266"/>
                                        </p:tgtEl>
                                      </p:cBhvr>
                                      <p:to x="100000" y="100000"/>
                                    </p:animScale>
                                    <p:animScale>
                                      <p:cBhvr>
                                        <p:cTn id="22" dur="26">
                                          <p:stCondLst>
                                            <p:cond delay="1642"/>
                                          </p:stCondLst>
                                        </p:cTn>
                                        <p:tgtEl>
                                          <p:spTgt spid="11266"/>
                                        </p:tgtEl>
                                      </p:cBhvr>
                                      <p:to x="100000" y="90000"/>
                                    </p:animScale>
                                    <p:animScale>
                                      <p:cBhvr>
                                        <p:cTn id="23" dur="166" decel="50000">
                                          <p:stCondLst>
                                            <p:cond delay="1668"/>
                                          </p:stCondLst>
                                        </p:cTn>
                                        <p:tgtEl>
                                          <p:spTgt spid="11266"/>
                                        </p:tgtEl>
                                      </p:cBhvr>
                                      <p:to x="100000" y="100000"/>
                                    </p:animScale>
                                    <p:animScale>
                                      <p:cBhvr>
                                        <p:cTn id="24" dur="26">
                                          <p:stCondLst>
                                            <p:cond delay="1808"/>
                                          </p:stCondLst>
                                        </p:cTn>
                                        <p:tgtEl>
                                          <p:spTgt spid="11266"/>
                                        </p:tgtEl>
                                      </p:cBhvr>
                                      <p:to x="100000" y="95000"/>
                                    </p:animScale>
                                    <p:animScale>
                                      <p:cBhvr>
                                        <p:cTn id="25"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817582"/>
            <a:ext cx="7632847" cy="1099249"/>
          </a:xfrm>
          <a:solidFill>
            <a:schemeClr val="accent2">
              <a:lumMod val="20000"/>
              <a:lumOff val="80000"/>
            </a:schemeClr>
          </a:solidFill>
        </p:spPr>
        <p:txBody>
          <a:bodyPr/>
          <a:lstStyle/>
          <a:p>
            <a:r>
              <a:rPr lang="es-PA" b="1" dirty="0" smtClean="0">
                <a:latin typeface="Bradley Hand ITC" pitchFamily="66" charset="0"/>
              </a:rPr>
              <a:t>TABLA DE CONTENIDO</a:t>
            </a:r>
            <a:endParaRPr lang="es-PA" b="1" dirty="0">
              <a:latin typeface="Bradley Hand ITC" pitchFamily="66" charset="0"/>
            </a:endParaRPr>
          </a:p>
        </p:txBody>
      </p:sp>
      <p:sp>
        <p:nvSpPr>
          <p:cNvPr id="3" name="2 Marcador de contenido"/>
          <p:cNvSpPr>
            <a:spLocks noGrp="1"/>
          </p:cNvSpPr>
          <p:nvPr>
            <p:ph idx="1"/>
          </p:nvPr>
        </p:nvSpPr>
        <p:spPr>
          <a:xfrm>
            <a:off x="827584" y="1916832"/>
            <a:ext cx="7488832" cy="4248472"/>
          </a:xfrm>
          <a:solidFill>
            <a:schemeClr val="accent5">
              <a:lumMod val="60000"/>
              <a:lumOff val="40000"/>
            </a:schemeClr>
          </a:solidFill>
        </p:spPr>
        <p:txBody>
          <a:bodyPr>
            <a:noAutofit/>
          </a:bodyPr>
          <a:lstStyle/>
          <a:p>
            <a:endParaRPr lang="es-PA" sz="1200" b="1" dirty="0" smtClean="0">
              <a:latin typeface="Arial Rounded MT Bold" pitchFamily="34" charset="0"/>
            </a:endParaRPr>
          </a:p>
          <a:p>
            <a:r>
              <a:rPr lang="es-PA" sz="1400" b="1" dirty="0" smtClean="0">
                <a:latin typeface="Arial Rounded MT Bold" pitchFamily="34" charset="0"/>
                <a:hlinkClick r:id="rId2" action="ppaction://hlinksldjump"/>
              </a:rPr>
              <a:t>Situación </a:t>
            </a:r>
            <a:r>
              <a:rPr lang="es-PA" sz="1400" b="1" dirty="0">
                <a:latin typeface="Arial Rounded MT Bold" pitchFamily="34" charset="0"/>
                <a:hlinkClick r:id="rId2" action="ppaction://hlinksldjump"/>
              </a:rPr>
              <a:t>de </a:t>
            </a:r>
            <a:r>
              <a:rPr lang="es-PA" sz="1400" b="1" dirty="0" smtClean="0">
                <a:latin typeface="Arial Rounded MT Bold" pitchFamily="34" charset="0"/>
                <a:hlinkClick r:id="rId2" action="ppaction://hlinksldjump"/>
              </a:rPr>
              <a:t>Aprendizaje</a:t>
            </a:r>
            <a:endParaRPr lang="es-PA" sz="1400" b="1" dirty="0" smtClean="0">
              <a:latin typeface="Arial Rounded MT Bold" pitchFamily="34" charset="0"/>
            </a:endParaRPr>
          </a:p>
          <a:p>
            <a:r>
              <a:rPr lang="es-PA" sz="1400" b="1" dirty="0" smtClean="0">
                <a:latin typeface="Arial Rounded MT Bold" pitchFamily="34" charset="0"/>
                <a:hlinkClick r:id="rId3" action="ppaction://hlinksldjump"/>
              </a:rPr>
              <a:t> Pregunta </a:t>
            </a:r>
            <a:r>
              <a:rPr lang="es-PA" sz="1400" b="1" dirty="0">
                <a:latin typeface="Arial Rounded MT Bold" pitchFamily="34" charset="0"/>
                <a:hlinkClick r:id="rId3" action="ppaction://hlinksldjump"/>
              </a:rPr>
              <a:t>Generadora </a:t>
            </a:r>
            <a:endParaRPr lang="es-PA" sz="1400" b="1" dirty="0">
              <a:latin typeface="Arial Rounded MT Bold" pitchFamily="34" charset="0"/>
            </a:endParaRPr>
          </a:p>
          <a:p>
            <a:r>
              <a:rPr lang="es-PA" sz="1400" b="1" dirty="0" smtClean="0">
                <a:latin typeface="Arial Rounded MT Bold" pitchFamily="34" charset="0"/>
                <a:hlinkClick r:id="rId4" action="ppaction://hlinksldjump"/>
              </a:rPr>
              <a:t> Actividad </a:t>
            </a:r>
            <a:r>
              <a:rPr lang="es-PA" sz="1400" b="1" dirty="0">
                <a:latin typeface="Arial Rounded MT Bold" pitchFamily="34" charset="0"/>
                <a:hlinkClick r:id="rId4" action="ppaction://hlinksldjump"/>
              </a:rPr>
              <a:t>1: Resumen  Grupal</a:t>
            </a:r>
            <a:endParaRPr lang="es-PA" sz="1400" b="1" dirty="0">
              <a:latin typeface="Arial Rounded MT Bold" pitchFamily="34" charset="0"/>
            </a:endParaRPr>
          </a:p>
          <a:p>
            <a:r>
              <a:rPr lang="es-PA" sz="1400" b="1" dirty="0">
                <a:latin typeface="Arial Rounded MT Bold" pitchFamily="34" charset="0"/>
                <a:hlinkClick r:id="rId5" action="ppaction://hlinksldjump"/>
              </a:rPr>
              <a:t> </a:t>
            </a:r>
            <a:r>
              <a:rPr lang="es-PA" sz="1400" b="1" dirty="0" smtClean="0">
                <a:latin typeface="Arial Rounded MT Bold" pitchFamily="34" charset="0"/>
                <a:hlinkClick r:id="rId5" action="ppaction://hlinksldjump"/>
              </a:rPr>
              <a:t>Lista </a:t>
            </a:r>
            <a:r>
              <a:rPr lang="es-PA" sz="1400" b="1" dirty="0">
                <a:latin typeface="Arial Rounded MT Bold" pitchFamily="34" charset="0"/>
                <a:hlinkClick r:id="rId5" action="ppaction://hlinksldjump"/>
              </a:rPr>
              <a:t>de verificación Actividad 1</a:t>
            </a:r>
            <a:endParaRPr lang="es-PA" sz="1400" b="1" dirty="0">
              <a:latin typeface="Arial Rounded MT Bold" pitchFamily="34" charset="0"/>
            </a:endParaRPr>
          </a:p>
          <a:p>
            <a:r>
              <a:rPr lang="es-PA" sz="1400" b="1" dirty="0">
                <a:latin typeface="Arial Rounded MT Bold" pitchFamily="34" charset="0"/>
              </a:rPr>
              <a:t> </a:t>
            </a:r>
            <a:r>
              <a:rPr lang="es-PA" sz="1400" b="1" dirty="0" smtClean="0">
                <a:latin typeface="Arial Rounded MT Bold" pitchFamily="34" charset="0"/>
                <a:hlinkClick r:id="rId6" action="ppaction://hlinksldjump"/>
              </a:rPr>
              <a:t>Actividad </a:t>
            </a:r>
            <a:r>
              <a:rPr lang="es-PA" sz="1400" b="1" dirty="0">
                <a:latin typeface="Arial Rounded MT Bold" pitchFamily="34" charset="0"/>
                <a:hlinkClick r:id="rId6" action="ppaction://hlinksldjump"/>
              </a:rPr>
              <a:t>2: Presentación en Power Point</a:t>
            </a:r>
            <a:endParaRPr lang="es-PA" sz="1400" b="1" dirty="0">
              <a:latin typeface="Arial Rounded MT Bold" pitchFamily="34" charset="0"/>
            </a:endParaRPr>
          </a:p>
          <a:p>
            <a:r>
              <a:rPr lang="es-PA" sz="1400" b="1" dirty="0" smtClean="0">
                <a:latin typeface="Arial Rounded MT Bold" pitchFamily="34" charset="0"/>
                <a:hlinkClick r:id="rId7" action="ppaction://hlinksldjump"/>
              </a:rPr>
              <a:t>Lista de verificación actividad 2</a:t>
            </a:r>
            <a:endParaRPr lang="es-PA" sz="1400" b="1" dirty="0">
              <a:latin typeface="Arial Rounded MT Bold" pitchFamily="34" charset="0"/>
            </a:endParaRPr>
          </a:p>
          <a:p>
            <a:r>
              <a:rPr lang="es-PA" sz="1400" b="1" dirty="0">
                <a:latin typeface="Arial Rounded MT Bold" pitchFamily="34" charset="0"/>
              </a:rPr>
              <a:t> </a:t>
            </a:r>
            <a:r>
              <a:rPr lang="es-PA" sz="1400" b="1" dirty="0" smtClean="0">
                <a:latin typeface="Arial Rounded MT Bold" pitchFamily="34" charset="0"/>
                <a:hlinkClick r:id="rId8" action="ppaction://hlinksldjump"/>
              </a:rPr>
              <a:t>Actividad </a:t>
            </a:r>
            <a:r>
              <a:rPr lang="es-PA" sz="1400" b="1" dirty="0">
                <a:latin typeface="Arial Rounded MT Bold" pitchFamily="34" charset="0"/>
                <a:hlinkClick r:id="rId8" action="ppaction://hlinksldjump"/>
              </a:rPr>
              <a:t>3: Presentación de un Auto collage</a:t>
            </a:r>
            <a:endParaRPr lang="es-PA" sz="1400" b="1" dirty="0">
              <a:latin typeface="Arial Rounded MT Bold" pitchFamily="34" charset="0"/>
            </a:endParaRPr>
          </a:p>
          <a:p>
            <a:r>
              <a:rPr lang="es-PA" sz="1400" b="1" dirty="0" smtClean="0">
                <a:latin typeface="Arial Rounded MT Bold" pitchFamily="34" charset="0"/>
              </a:rPr>
              <a:t> </a:t>
            </a:r>
            <a:r>
              <a:rPr lang="es-PA" sz="1400" b="1" dirty="0" smtClean="0">
                <a:latin typeface="Arial Rounded MT Bold" pitchFamily="34" charset="0"/>
                <a:hlinkClick r:id="rId9" action="ppaction://hlinksldjump"/>
              </a:rPr>
              <a:t>Lista </a:t>
            </a:r>
            <a:r>
              <a:rPr lang="es-PA" sz="1400" b="1" dirty="0">
                <a:latin typeface="Arial Rounded MT Bold" pitchFamily="34" charset="0"/>
                <a:hlinkClick r:id="rId9" action="ppaction://hlinksldjump"/>
              </a:rPr>
              <a:t>de Verificación Actividad 3</a:t>
            </a:r>
            <a:endParaRPr lang="es-PA" sz="1400" b="1" dirty="0">
              <a:latin typeface="Arial Rounded MT Bold" pitchFamily="34" charset="0"/>
            </a:endParaRPr>
          </a:p>
          <a:p>
            <a:r>
              <a:rPr lang="es-PA" sz="1400" b="1" dirty="0">
                <a:latin typeface="Arial Rounded MT Bold" pitchFamily="34" charset="0"/>
              </a:rPr>
              <a:t> </a:t>
            </a:r>
            <a:r>
              <a:rPr lang="es-PA" sz="1400" b="1" dirty="0" smtClean="0">
                <a:latin typeface="Arial Rounded MT Bold" pitchFamily="34" charset="0"/>
                <a:hlinkClick r:id="rId10" action="ppaction://hlinksldjump"/>
              </a:rPr>
              <a:t>Producto </a:t>
            </a:r>
            <a:r>
              <a:rPr lang="es-PA" sz="1400" b="1" dirty="0">
                <a:latin typeface="Arial Rounded MT Bold" pitchFamily="34" charset="0"/>
                <a:hlinkClick r:id="rId10" action="ppaction://hlinksldjump"/>
              </a:rPr>
              <a:t>Final           </a:t>
            </a:r>
            <a:endParaRPr lang="es-PA" sz="1400" b="1" dirty="0">
              <a:latin typeface="Arial Rounded MT Bold" pitchFamily="34" charset="0"/>
            </a:endParaRPr>
          </a:p>
          <a:p>
            <a:r>
              <a:rPr lang="es-PA" sz="1400" b="1" dirty="0">
                <a:latin typeface="Arial Rounded MT Bold" pitchFamily="34" charset="0"/>
                <a:hlinkClick r:id="rId11" action="ppaction://hlinksldjump"/>
              </a:rPr>
              <a:t> </a:t>
            </a:r>
            <a:r>
              <a:rPr lang="es-PA" sz="1400" b="1" dirty="0" smtClean="0">
                <a:latin typeface="Arial Rounded MT Bold" pitchFamily="34" charset="0"/>
                <a:hlinkClick r:id="rId11" action="ppaction://hlinksldjump"/>
              </a:rPr>
              <a:t>Indicaciones </a:t>
            </a:r>
            <a:r>
              <a:rPr lang="es-PA" sz="1400" b="1" dirty="0">
                <a:latin typeface="Arial Rounded MT Bold" pitchFamily="34" charset="0"/>
                <a:hlinkClick r:id="rId11" action="ppaction://hlinksldjump"/>
              </a:rPr>
              <a:t>del Producto final</a:t>
            </a:r>
            <a:endParaRPr lang="es-PA" sz="1400" b="1" dirty="0">
              <a:latin typeface="Arial Rounded MT Bold" pitchFamily="34" charset="0"/>
            </a:endParaRPr>
          </a:p>
          <a:p>
            <a:r>
              <a:rPr lang="es-PA" sz="1400" b="1" dirty="0">
                <a:latin typeface="Arial Rounded MT Bold" pitchFamily="34" charset="0"/>
              </a:rPr>
              <a:t> </a:t>
            </a:r>
            <a:r>
              <a:rPr lang="es-PA" sz="1400" b="1" dirty="0" smtClean="0">
                <a:latin typeface="Arial Rounded MT Bold" pitchFamily="34" charset="0"/>
                <a:hlinkClick r:id="rId12" action="ppaction://hlinksldjump"/>
              </a:rPr>
              <a:t>Rúbrica </a:t>
            </a:r>
            <a:r>
              <a:rPr lang="es-PA" sz="1400" b="1" dirty="0" smtClean="0">
                <a:latin typeface="Arial Rounded MT Bold" pitchFamily="34" charset="0"/>
              </a:rPr>
              <a:t>             </a:t>
            </a:r>
            <a:endParaRPr lang="es-PA" sz="1400" b="1" dirty="0">
              <a:latin typeface="Arial Rounded MT Bold" pitchFamily="34" charset="0"/>
            </a:endParaRPr>
          </a:p>
          <a:p>
            <a:r>
              <a:rPr lang="es-PA" sz="1400" b="1" dirty="0">
                <a:latin typeface="Arial Rounded MT Bold" pitchFamily="34" charset="0"/>
              </a:rPr>
              <a:t> </a:t>
            </a:r>
            <a:r>
              <a:rPr lang="es-PA" sz="1400" b="1" dirty="0" smtClean="0">
                <a:latin typeface="Arial Rounded MT Bold" pitchFamily="34" charset="0"/>
                <a:hlinkClick r:id="rId13" action="ppaction://hlinksldjump"/>
              </a:rPr>
              <a:t>Ficha </a:t>
            </a:r>
            <a:r>
              <a:rPr lang="es-PA" sz="1400" b="1" dirty="0">
                <a:latin typeface="Arial Rounded MT Bold" pitchFamily="34" charset="0"/>
                <a:hlinkClick r:id="rId13" action="ppaction://hlinksldjump"/>
              </a:rPr>
              <a:t>Técnica </a:t>
            </a:r>
            <a:r>
              <a:rPr lang="es-PA" sz="1400" b="1" dirty="0">
                <a:latin typeface="Arial Rounded MT Bold" pitchFamily="34" charset="0"/>
              </a:rPr>
              <a:t>        </a:t>
            </a:r>
          </a:p>
          <a:p>
            <a:r>
              <a:rPr lang="es-PA" sz="1400" b="1" dirty="0">
                <a:latin typeface="Arial Rounded MT Bold" pitchFamily="34" charset="0"/>
                <a:hlinkClick r:id="rId14" action="ppaction://hlinksldjump"/>
              </a:rPr>
              <a:t> </a:t>
            </a:r>
            <a:r>
              <a:rPr lang="es-PA" sz="1400" b="1" dirty="0" smtClean="0">
                <a:latin typeface="Arial Rounded MT Bold" pitchFamily="34" charset="0"/>
                <a:hlinkClick r:id="rId14" action="ppaction://hlinksldjump"/>
              </a:rPr>
              <a:t>Fuentes </a:t>
            </a:r>
            <a:endParaRPr lang="es-PA" sz="1400" b="1" dirty="0">
              <a:latin typeface="Arial Rounded MT Bold" pitchFamily="34" charset="0"/>
            </a:endParaRPr>
          </a:p>
          <a:p>
            <a:endParaRPr lang="es-PA" sz="1200" b="1" dirty="0">
              <a:latin typeface="Arial Rounded MT Bold" pitchFamily="34" charset="0"/>
            </a:endParaRPr>
          </a:p>
        </p:txBody>
      </p:sp>
      <p:pic>
        <p:nvPicPr>
          <p:cNvPr id="5" name="4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32240" y="4653136"/>
            <a:ext cx="1440160" cy="1152128"/>
          </a:xfrm>
          <a:prstGeom prst="rect">
            <a:avLst/>
          </a:prstGeom>
        </p:spPr>
      </p:pic>
    </p:spTree>
    <p:extLst>
      <p:ext uri="{BB962C8B-B14F-4D97-AF65-F5344CB8AC3E}">
        <p14:creationId xmlns:p14="http://schemas.microsoft.com/office/powerpoint/2010/main" val="302942655"/>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bg/>
                                          </p:spTgt>
                                        </p:tgtEl>
                                        <p:attrNameLst>
                                          <p:attrName>style.visibility</p:attrName>
                                        </p:attrNameLst>
                                      </p:cBhvr>
                                      <p:to>
                                        <p:strVal val="visible"/>
                                      </p:to>
                                    </p:set>
                                    <p:animEffect transition="in" filter="circle(in)">
                                      <p:cBhvr>
                                        <p:cTn id="30" dur="2000"/>
                                        <p:tgtEl>
                                          <p:spTgt spid="3">
                                            <p:bg/>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circle(in)">
                                      <p:cBhvr>
                                        <p:cTn id="35" dur="20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circle(in)">
                                      <p:cBhvr>
                                        <p:cTn id="40" dur="20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circle(in)">
                                      <p:cBhvr>
                                        <p:cTn id="45" dur="20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circle(in)">
                                      <p:cBhvr>
                                        <p:cTn id="50" dur="2000"/>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circle(in)">
                                      <p:cBhvr>
                                        <p:cTn id="55" dur="2000"/>
                                        <p:tgtEl>
                                          <p:spTgt spid="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circle(in)">
                                      <p:cBhvr>
                                        <p:cTn id="60" dur="2000"/>
                                        <p:tgtEl>
                                          <p:spTgt spid="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Effect transition="in" filter="circle(in)">
                                      <p:cBhvr>
                                        <p:cTn id="65" dur="2000"/>
                                        <p:tgtEl>
                                          <p:spTgt spid="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circle(in)">
                                      <p:cBhvr>
                                        <p:cTn id="70" dur="2000"/>
                                        <p:tgtEl>
                                          <p:spTgt spid="3">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animEffect transition="in" filter="circle(in)">
                                      <p:cBhvr>
                                        <p:cTn id="75" dur="2000"/>
                                        <p:tgtEl>
                                          <p:spTgt spid="3">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3">
                                            <p:txEl>
                                              <p:pRg st="10" end="10"/>
                                            </p:txEl>
                                          </p:spTgt>
                                        </p:tgtEl>
                                        <p:attrNameLst>
                                          <p:attrName>style.visibility</p:attrName>
                                        </p:attrNameLst>
                                      </p:cBhvr>
                                      <p:to>
                                        <p:strVal val="visible"/>
                                      </p:to>
                                    </p:set>
                                    <p:animEffect transition="in" filter="circle(in)">
                                      <p:cBhvr>
                                        <p:cTn id="80" dur="2000"/>
                                        <p:tgtEl>
                                          <p:spTgt spid="3">
                                            <p:txEl>
                                              <p:pRg st="10" end="1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3">
                                            <p:txEl>
                                              <p:pRg st="11" end="11"/>
                                            </p:txEl>
                                          </p:spTgt>
                                        </p:tgtEl>
                                        <p:attrNameLst>
                                          <p:attrName>style.visibility</p:attrName>
                                        </p:attrNameLst>
                                      </p:cBhvr>
                                      <p:to>
                                        <p:strVal val="visible"/>
                                      </p:to>
                                    </p:set>
                                    <p:animEffect transition="in" filter="circle(in)">
                                      <p:cBhvr>
                                        <p:cTn id="85" dur="2000"/>
                                        <p:tgtEl>
                                          <p:spTgt spid="3">
                                            <p:txEl>
                                              <p:pRg st="11" end="1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3">
                                            <p:txEl>
                                              <p:pRg st="12" end="12"/>
                                            </p:txEl>
                                          </p:spTgt>
                                        </p:tgtEl>
                                        <p:attrNameLst>
                                          <p:attrName>style.visibility</p:attrName>
                                        </p:attrNameLst>
                                      </p:cBhvr>
                                      <p:to>
                                        <p:strVal val="visible"/>
                                      </p:to>
                                    </p:set>
                                    <p:animEffect transition="in" filter="circle(in)">
                                      <p:cBhvr>
                                        <p:cTn id="90" dur="2000"/>
                                        <p:tgtEl>
                                          <p:spTgt spid="3">
                                            <p:txEl>
                                              <p:pRg st="12" end="1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3">
                                            <p:txEl>
                                              <p:pRg st="13" end="13"/>
                                            </p:txEl>
                                          </p:spTgt>
                                        </p:tgtEl>
                                        <p:attrNameLst>
                                          <p:attrName>style.visibility</p:attrName>
                                        </p:attrNameLst>
                                      </p:cBhvr>
                                      <p:to>
                                        <p:strVal val="visible"/>
                                      </p:to>
                                    </p:set>
                                    <p:animEffect transition="in" filter="circle(in)">
                                      <p:cBhvr>
                                        <p:cTn id="95"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a:ln>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r>
              <a:rPr lang="es-PA" dirty="0" smtClean="0"/>
              <a:t>Situación de Aprendizaje</a:t>
            </a:r>
            <a:endParaRPr lang="es-PA" dirty="0"/>
          </a:p>
        </p:txBody>
      </p:sp>
      <p:sp>
        <p:nvSpPr>
          <p:cNvPr id="3" name="2 Marcador de contenido"/>
          <p:cNvSpPr>
            <a:spLocks noGrp="1"/>
          </p:cNvSpPr>
          <p:nvPr>
            <p:ph idx="1"/>
          </p:nvPr>
        </p:nvSpPr>
        <p:spPr>
          <a:xfrm>
            <a:off x="1187624" y="2250588"/>
            <a:ext cx="6840760" cy="3830023"/>
          </a:xfr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a:normAutofit fontScale="62500" lnSpcReduction="20000"/>
          </a:bodyPr>
          <a:lstStyle/>
          <a:p>
            <a:pPr algn="just"/>
            <a:r>
              <a:rPr lang="es-PA" dirty="0" smtClean="0"/>
              <a:t>Fernando, es un joven aplicado en sus deberes. Un buen día se encontró en el parque a Rey que estaba  de visita con unos familiares en su hermoso pueblo de La Soledad. Charlando  de todo un poco Rey, comenta que la comida preparada en el campo es muy rica; ya que en la ciudad en donde viene se prepara de otra forma utilizando estufas, gas, hornos eléctricos, ollas de presión y otras que al final estos artículos resultan muy costosos y se gasta mucho dinero en la compra de gas y el pago de la electricidad.</a:t>
            </a:r>
          </a:p>
          <a:p>
            <a:pPr algn="just"/>
            <a:r>
              <a:rPr lang="es-PA" dirty="0" smtClean="0"/>
              <a:t>Fernando, escuchando la narración del recién conocido le manifestó; hemos aprendido con unos Ingenieros  Ambientalistas   nuevas formas de preparar nuestros alimentos utilizando la energía solar construyendo hornos o cocinas solar con cajas de cartón o madera.</a:t>
            </a:r>
          </a:p>
          <a:p>
            <a:pPr algn="just"/>
            <a:r>
              <a:rPr lang="es-PA" dirty="0" smtClean="0"/>
              <a:t>Rey se sorprende y pregunta ¿cómo es, explícame?</a:t>
            </a:r>
          </a:p>
          <a:p>
            <a:pPr algn="just"/>
            <a:r>
              <a:rPr lang="es-PA" dirty="0" smtClean="0"/>
              <a:t>Fernando le describe el procedimiento que se realiza indicándole que la energía solar en nuestro país es abundante y gratis y que la podemos utilizar en diferentes usos entre ellas la preparación de alimentos en un horno solar casero. Esos alimentos preparados  conservan todo su valor nutricional ya que su cocción es lenta y con poca agua.</a:t>
            </a:r>
          </a:p>
          <a:p>
            <a:pPr algn="just"/>
            <a:r>
              <a:rPr lang="es-PA" dirty="0" smtClean="0"/>
              <a:t>Rey, fue sorprendido con una receta espectacular y la disfrutó, junto a la familia de Fernando. </a:t>
            </a:r>
            <a:endParaRPr lang="es-PA" dirty="0"/>
          </a:p>
        </p:txBody>
      </p:sp>
      <p:sp>
        <p:nvSpPr>
          <p:cNvPr id="5" name="4 Flecha derecha">
            <a:hlinkClick r:id="rId2" action="ppaction://hlinksldjump"/>
          </p:cNvPr>
          <p:cNvSpPr/>
          <p:nvPr/>
        </p:nvSpPr>
        <p:spPr>
          <a:xfrm>
            <a:off x="7020272" y="5708435"/>
            <a:ext cx="1512168"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smtClean="0"/>
              <a:t> </a:t>
            </a:r>
            <a:r>
              <a:rPr lang="es-PA" dirty="0" smtClean="0">
                <a:hlinkClick r:id="rId3" action="ppaction://hlinksldjump"/>
              </a:rPr>
              <a:t>Siguiente</a:t>
            </a:r>
            <a:endParaRPr lang="es-PA" dirty="0"/>
          </a:p>
        </p:txBody>
      </p:sp>
    </p:spTree>
    <p:extLst>
      <p:ext uri="{BB962C8B-B14F-4D97-AF65-F5344CB8AC3E}">
        <p14:creationId xmlns:p14="http://schemas.microsoft.com/office/powerpoint/2010/main" val="846307815"/>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anim calcmode="lin" valueType="num">
                                      <p:cBhvr>
                                        <p:cTn id="13" dur="2000" fill="hold"/>
                                        <p:tgtEl>
                                          <p:spTgt spid="3">
                                            <p:bg/>
                                          </p:spTgt>
                                        </p:tgtEl>
                                        <p:attrNameLst>
                                          <p:attrName>ppt_w</p:attrName>
                                        </p:attrNameLst>
                                      </p:cBhvr>
                                      <p:tavLst>
                                        <p:tav tm="0" fmla="#ppt_w*sin(2.5*pi*$)">
                                          <p:val>
                                            <p:fltVal val="0"/>
                                          </p:val>
                                        </p:tav>
                                        <p:tav tm="100000">
                                          <p:val>
                                            <p:fltVal val="1"/>
                                          </p:val>
                                        </p:tav>
                                      </p:tavLst>
                                    </p:anim>
                                    <p:anim calcmode="lin" valueType="num">
                                      <p:cBhvr>
                                        <p:cTn id="14"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anim calcmode="lin" valueType="num">
                                      <p:cBhvr>
                                        <p:cTn id="20"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anim calcmode="lin" valueType="num">
                                      <p:cBhvr>
                                        <p:cTn id="27"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8"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2000"/>
                                        <p:tgtEl>
                                          <p:spTgt spid="3">
                                            <p:txEl>
                                              <p:pRg st="2" end="2"/>
                                            </p:txEl>
                                          </p:spTgt>
                                        </p:tgtEl>
                                      </p:cBhvr>
                                    </p:animEffect>
                                    <p:anim calcmode="lin" valueType="num">
                                      <p:cBhvr>
                                        <p:cTn id="34"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5"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2000"/>
                                        <p:tgtEl>
                                          <p:spTgt spid="3">
                                            <p:txEl>
                                              <p:pRg st="3" end="3"/>
                                            </p:txEl>
                                          </p:spTgt>
                                        </p:tgtEl>
                                      </p:cBhvr>
                                    </p:animEffect>
                                    <p:anim calcmode="lin" valueType="num">
                                      <p:cBhvr>
                                        <p:cTn id="41"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2"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2000"/>
                                        <p:tgtEl>
                                          <p:spTgt spid="3">
                                            <p:txEl>
                                              <p:pRg st="4" end="4"/>
                                            </p:txEl>
                                          </p:spTgt>
                                        </p:tgtEl>
                                      </p:cBhvr>
                                    </p:animEffect>
                                    <p:anim calcmode="lin" valueType="num">
                                      <p:cBhvr>
                                        <p:cTn id="48"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9"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80">
                                          <p:stCondLst>
                                            <p:cond delay="0"/>
                                          </p:stCondLst>
                                        </p:cTn>
                                        <p:tgtEl>
                                          <p:spTgt spid="5"/>
                                        </p:tgtEl>
                                      </p:cBhvr>
                                    </p:animEffect>
                                    <p:anim calcmode="lin" valueType="num">
                                      <p:cBhvr>
                                        <p:cTn id="5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0" dur="26">
                                          <p:stCondLst>
                                            <p:cond delay="650"/>
                                          </p:stCondLst>
                                        </p:cTn>
                                        <p:tgtEl>
                                          <p:spTgt spid="5"/>
                                        </p:tgtEl>
                                      </p:cBhvr>
                                      <p:to x="100000" y="60000"/>
                                    </p:animScale>
                                    <p:animScale>
                                      <p:cBhvr>
                                        <p:cTn id="61" dur="166" decel="50000">
                                          <p:stCondLst>
                                            <p:cond delay="676"/>
                                          </p:stCondLst>
                                        </p:cTn>
                                        <p:tgtEl>
                                          <p:spTgt spid="5"/>
                                        </p:tgtEl>
                                      </p:cBhvr>
                                      <p:to x="100000" y="100000"/>
                                    </p:animScale>
                                    <p:animScale>
                                      <p:cBhvr>
                                        <p:cTn id="62" dur="26">
                                          <p:stCondLst>
                                            <p:cond delay="1312"/>
                                          </p:stCondLst>
                                        </p:cTn>
                                        <p:tgtEl>
                                          <p:spTgt spid="5"/>
                                        </p:tgtEl>
                                      </p:cBhvr>
                                      <p:to x="100000" y="80000"/>
                                    </p:animScale>
                                    <p:animScale>
                                      <p:cBhvr>
                                        <p:cTn id="63" dur="166" decel="50000">
                                          <p:stCondLst>
                                            <p:cond delay="1338"/>
                                          </p:stCondLst>
                                        </p:cTn>
                                        <p:tgtEl>
                                          <p:spTgt spid="5"/>
                                        </p:tgtEl>
                                      </p:cBhvr>
                                      <p:to x="100000" y="100000"/>
                                    </p:animScale>
                                    <p:animScale>
                                      <p:cBhvr>
                                        <p:cTn id="64" dur="26">
                                          <p:stCondLst>
                                            <p:cond delay="1642"/>
                                          </p:stCondLst>
                                        </p:cTn>
                                        <p:tgtEl>
                                          <p:spTgt spid="5"/>
                                        </p:tgtEl>
                                      </p:cBhvr>
                                      <p:to x="100000" y="90000"/>
                                    </p:animScale>
                                    <p:animScale>
                                      <p:cBhvr>
                                        <p:cTn id="65" dur="166" decel="50000">
                                          <p:stCondLst>
                                            <p:cond delay="1668"/>
                                          </p:stCondLst>
                                        </p:cTn>
                                        <p:tgtEl>
                                          <p:spTgt spid="5"/>
                                        </p:tgtEl>
                                      </p:cBhvr>
                                      <p:to x="100000" y="100000"/>
                                    </p:animScale>
                                    <p:animScale>
                                      <p:cBhvr>
                                        <p:cTn id="66" dur="26">
                                          <p:stCondLst>
                                            <p:cond delay="1808"/>
                                          </p:stCondLst>
                                        </p:cTn>
                                        <p:tgtEl>
                                          <p:spTgt spid="5"/>
                                        </p:tgtEl>
                                      </p:cBhvr>
                                      <p:to x="100000" y="95000"/>
                                    </p:animScale>
                                    <p:animScale>
                                      <p:cBhvr>
                                        <p:cTn id="6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71228" y="980728"/>
            <a:ext cx="7617196" cy="1656184"/>
          </a:xfr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a:lstStyle/>
          <a:p>
            <a:r>
              <a:rPr lang="es-PA" dirty="0" smtClean="0">
                <a:ln>
                  <a:solidFill>
                    <a:schemeClr val="accent2">
                      <a:lumMod val="60000"/>
                      <a:lumOff val="40000"/>
                    </a:schemeClr>
                  </a:solidFill>
                </a:ln>
              </a:rPr>
              <a:t>Pregunta Generadora:</a:t>
            </a:r>
            <a:endParaRPr lang="es-PA" dirty="0">
              <a:ln>
                <a:solidFill>
                  <a:schemeClr val="accent2">
                    <a:lumMod val="60000"/>
                    <a:lumOff val="40000"/>
                  </a:schemeClr>
                </a:solidFill>
              </a:ln>
            </a:endParaRPr>
          </a:p>
        </p:txBody>
      </p:sp>
      <p:sp>
        <p:nvSpPr>
          <p:cNvPr id="3" name="2 Marcador de contenido"/>
          <p:cNvSpPr>
            <a:spLocks noGrp="1"/>
          </p:cNvSpPr>
          <p:nvPr>
            <p:ph idx="1"/>
          </p:nvPr>
        </p:nvSpPr>
        <p:spPr>
          <a:xfrm>
            <a:off x="755576" y="2924944"/>
            <a:ext cx="7632848" cy="3240360"/>
          </a:xfr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lstStyle/>
          <a:p>
            <a:endParaRPr lang="es-PA" dirty="0" smtClean="0"/>
          </a:p>
          <a:p>
            <a:r>
              <a:rPr lang="es-PA" dirty="0" smtClean="0"/>
              <a:t>¿Cómo podemos elaborar un horno solar casero y cuáles son sus ventajas, desventajas y principales recomendaciones?</a:t>
            </a:r>
            <a:endParaRPr lang="es-PA"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4970776"/>
            <a:ext cx="1047750" cy="1047750"/>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488" y="4607999"/>
            <a:ext cx="2103884" cy="1476375"/>
          </a:xfrm>
          <a:prstGeom prst="rect">
            <a:avLst/>
          </a:prstGeom>
        </p:spPr>
      </p:pic>
      <p:pic>
        <p:nvPicPr>
          <p:cNvPr id="1027"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1324" y="5309674"/>
            <a:ext cx="1536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153222"/>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circle(in)">
                                      <p:cBhvr>
                                        <p:cTn id="14" dur="20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27"/>
                                        </p:tgtEl>
                                        <p:attrNameLst>
                                          <p:attrName>style.visibility</p:attrName>
                                        </p:attrNameLst>
                                      </p:cBhvr>
                                      <p:to>
                                        <p:strVal val="visible"/>
                                      </p:to>
                                    </p:set>
                                    <p:animEffect transition="in" filter="wipe(down)">
                                      <p:cBhvr>
                                        <p:cTn id="34" dur="580">
                                          <p:stCondLst>
                                            <p:cond delay="0"/>
                                          </p:stCondLst>
                                        </p:cTn>
                                        <p:tgtEl>
                                          <p:spTgt spid="1027"/>
                                        </p:tgtEl>
                                      </p:cBhvr>
                                    </p:animEffect>
                                    <p:anim calcmode="lin" valueType="num">
                                      <p:cBhvr>
                                        <p:cTn id="35"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40" dur="26">
                                          <p:stCondLst>
                                            <p:cond delay="650"/>
                                          </p:stCondLst>
                                        </p:cTn>
                                        <p:tgtEl>
                                          <p:spTgt spid="1027"/>
                                        </p:tgtEl>
                                      </p:cBhvr>
                                      <p:to x="100000" y="60000"/>
                                    </p:animScale>
                                    <p:animScale>
                                      <p:cBhvr>
                                        <p:cTn id="41" dur="166" decel="50000">
                                          <p:stCondLst>
                                            <p:cond delay="676"/>
                                          </p:stCondLst>
                                        </p:cTn>
                                        <p:tgtEl>
                                          <p:spTgt spid="1027"/>
                                        </p:tgtEl>
                                      </p:cBhvr>
                                      <p:to x="100000" y="100000"/>
                                    </p:animScale>
                                    <p:animScale>
                                      <p:cBhvr>
                                        <p:cTn id="42" dur="26">
                                          <p:stCondLst>
                                            <p:cond delay="1312"/>
                                          </p:stCondLst>
                                        </p:cTn>
                                        <p:tgtEl>
                                          <p:spTgt spid="1027"/>
                                        </p:tgtEl>
                                      </p:cBhvr>
                                      <p:to x="100000" y="80000"/>
                                    </p:animScale>
                                    <p:animScale>
                                      <p:cBhvr>
                                        <p:cTn id="43" dur="166" decel="50000">
                                          <p:stCondLst>
                                            <p:cond delay="1338"/>
                                          </p:stCondLst>
                                        </p:cTn>
                                        <p:tgtEl>
                                          <p:spTgt spid="1027"/>
                                        </p:tgtEl>
                                      </p:cBhvr>
                                      <p:to x="100000" y="100000"/>
                                    </p:animScale>
                                    <p:animScale>
                                      <p:cBhvr>
                                        <p:cTn id="44" dur="26">
                                          <p:stCondLst>
                                            <p:cond delay="1642"/>
                                          </p:stCondLst>
                                        </p:cTn>
                                        <p:tgtEl>
                                          <p:spTgt spid="1027"/>
                                        </p:tgtEl>
                                      </p:cBhvr>
                                      <p:to x="100000" y="90000"/>
                                    </p:animScale>
                                    <p:animScale>
                                      <p:cBhvr>
                                        <p:cTn id="45" dur="166" decel="50000">
                                          <p:stCondLst>
                                            <p:cond delay="1668"/>
                                          </p:stCondLst>
                                        </p:cTn>
                                        <p:tgtEl>
                                          <p:spTgt spid="1027"/>
                                        </p:tgtEl>
                                      </p:cBhvr>
                                      <p:to x="100000" y="100000"/>
                                    </p:animScale>
                                    <p:animScale>
                                      <p:cBhvr>
                                        <p:cTn id="46" dur="26">
                                          <p:stCondLst>
                                            <p:cond delay="1808"/>
                                          </p:stCondLst>
                                        </p:cTn>
                                        <p:tgtEl>
                                          <p:spTgt spid="1027"/>
                                        </p:tgtEl>
                                      </p:cBhvr>
                                      <p:to x="100000" y="95000"/>
                                    </p:animScale>
                                    <p:animScale>
                                      <p:cBhvr>
                                        <p:cTn id="47" dur="166" decel="50000">
                                          <p:stCondLst>
                                            <p:cond delay="1834"/>
                                          </p:stCondLst>
                                        </p:cTn>
                                        <p:tgtEl>
                                          <p:spTgt spid="10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7" y="817582"/>
            <a:ext cx="7632848" cy="1315274"/>
          </a:xfrm>
          <a:solidFill>
            <a:schemeClr val="tx2">
              <a:lumMod val="40000"/>
              <a:lumOff val="60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s-PA" dirty="0" smtClean="0"/>
              <a:t>Actividad #1</a:t>
            </a:r>
            <a:br>
              <a:rPr lang="es-PA" dirty="0" smtClean="0"/>
            </a:br>
            <a:r>
              <a:rPr lang="es-PA" dirty="0" smtClean="0"/>
              <a:t>Título: Resumen  Grupal.</a:t>
            </a:r>
            <a:endParaRPr lang="es-PA" dirty="0"/>
          </a:p>
        </p:txBody>
      </p:sp>
      <p:sp>
        <p:nvSpPr>
          <p:cNvPr id="3" name="2 Marcador de contenido"/>
          <p:cNvSpPr>
            <a:spLocks noGrp="1"/>
          </p:cNvSpPr>
          <p:nvPr>
            <p:ph idx="1"/>
          </p:nvPr>
        </p:nvSpPr>
        <p:spPr>
          <a:xfrm>
            <a:off x="755576" y="2119256"/>
            <a:ext cx="7632848" cy="4118055"/>
          </a:xfrm>
          <a:solidFill>
            <a:schemeClr val="accent3">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buNone/>
            </a:pPr>
            <a:r>
              <a:rPr lang="es-PA" dirty="0" smtClean="0"/>
              <a:t>Pregunta:   ¿Cuáles son los contenidos para elaborar  el horno solar?</a:t>
            </a:r>
          </a:p>
          <a:p>
            <a:pPr marL="457200" indent="-457200">
              <a:buFont typeface="+mj-lt"/>
              <a:buAutoNum type="arabicPeriod"/>
            </a:pPr>
            <a:r>
              <a:rPr lang="es-PA" dirty="0" smtClean="0"/>
              <a:t>Formen equipos de 5 participantes.</a:t>
            </a:r>
          </a:p>
          <a:p>
            <a:pPr marL="457200" indent="-457200">
              <a:buFont typeface="+mj-lt"/>
              <a:buAutoNum type="arabicPeriod"/>
            </a:pPr>
            <a:r>
              <a:rPr lang="es-PA" dirty="0" smtClean="0"/>
              <a:t>Observen y comenten un video El Horno Solar. Clic aquí</a:t>
            </a:r>
          </a:p>
          <a:p>
            <a:pPr marL="457200" indent="-457200">
              <a:buFont typeface="+mj-lt"/>
              <a:buAutoNum type="arabicPeriod"/>
            </a:pPr>
            <a:r>
              <a:rPr lang="es-PA" dirty="0" smtClean="0">
                <a:hlinkClick r:id="rId3"/>
              </a:rPr>
              <a:t>http://www.youtube.com/watch?v=ohcl0AKCuvc</a:t>
            </a:r>
            <a:endParaRPr lang="es-PA" dirty="0" smtClean="0"/>
          </a:p>
          <a:p>
            <a:pPr marL="457200" indent="-457200">
              <a:buFont typeface="+mj-lt"/>
              <a:buAutoNum type="arabicPeriod"/>
            </a:pPr>
            <a:r>
              <a:rPr lang="es-PA" dirty="0" smtClean="0"/>
              <a:t>Lean el contenido seleccionado  para la elaboración de un horno solar. Clic aquí</a:t>
            </a:r>
          </a:p>
          <a:p>
            <a:pPr marL="457200" indent="-457200">
              <a:buFont typeface="+mj-lt"/>
              <a:buAutoNum type="arabicPeriod"/>
            </a:pPr>
            <a:r>
              <a:rPr lang="es-PA" dirty="0" smtClean="0"/>
              <a:t>Comenten el documento leído.</a:t>
            </a:r>
          </a:p>
          <a:p>
            <a:pPr marL="457200" indent="-457200">
              <a:buFont typeface="+mj-lt"/>
              <a:buAutoNum type="arabicPeriod"/>
            </a:pPr>
            <a:r>
              <a:rPr lang="es-PA" dirty="0" smtClean="0"/>
              <a:t>Extraigan las ideas principales.</a:t>
            </a:r>
          </a:p>
          <a:p>
            <a:pPr marL="457200" indent="-457200">
              <a:buFont typeface="+mj-lt"/>
              <a:buAutoNum type="arabicPeriod"/>
            </a:pPr>
            <a:r>
              <a:rPr lang="es-PA" dirty="0" smtClean="0"/>
              <a:t>Escriban siguiendo las Indicaciones un resumen grupal  acerca del tema. Clic aquí</a:t>
            </a:r>
          </a:p>
          <a:p>
            <a:pPr marL="0" indent="0">
              <a:buNone/>
            </a:pPr>
            <a:endParaRPr lang="es-PA" dirty="0"/>
          </a:p>
        </p:txBody>
      </p:sp>
      <p:pic>
        <p:nvPicPr>
          <p:cNvPr id="2050"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946" y="5606071"/>
            <a:ext cx="1536700" cy="64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Objeto">
            <a:hlinkClick r:id="" action="ppaction://ole?verb=1"/>
          </p:cNvPr>
          <p:cNvGraphicFramePr>
            <a:graphicFrameLocks noChangeAspect="1"/>
          </p:cNvGraphicFramePr>
          <p:nvPr>
            <p:extLst>
              <p:ext uri="{D42A27DB-BD31-4B8C-83A1-F6EECF244321}">
                <p14:modId xmlns:p14="http://schemas.microsoft.com/office/powerpoint/2010/main" val="2525111395"/>
              </p:ext>
            </p:extLst>
          </p:nvPr>
        </p:nvGraphicFramePr>
        <p:xfrm>
          <a:off x="3766782" y="4293096"/>
          <a:ext cx="914400" cy="432048"/>
        </p:xfrm>
        <a:graphic>
          <a:graphicData uri="http://schemas.openxmlformats.org/presentationml/2006/ole">
            <mc:AlternateContent xmlns:mc="http://schemas.openxmlformats.org/markup-compatibility/2006">
              <mc:Choice xmlns:v="urn:schemas-microsoft-com:vml" Requires="v">
                <p:oleObj spid="_x0000_s1039" name="Documento" showAsIcon="1" r:id="rId7" imgW="914400" imgH="771480" progId="Word.Document.12">
                  <p:embed/>
                </p:oleObj>
              </mc:Choice>
              <mc:Fallback>
                <p:oleObj name="Documento" showAsIcon="1" r:id="rId7" imgW="914400" imgH="771480" progId="Word.Document.12">
                  <p:embed/>
                  <p:pic>
                    <p:nvPicPr>
                      <p:cNvPr id="0" name=""/>
                      <p:cNvPicPr/>
                      <p:nvPr/>
                    </p:nvPicPr>
                    <p:blipFill>
                      <a:blip r:embed="rId8"/>
                      <a:stretch>
                        <a:fillRect/>
                      </a:stretch>
                    </p:blipFill>
                    <p:spPr>
                      <a:xfrm>
                        <a:off x="3766782" y="4293096"/>
                        <a:ext cx="914400" cy="432048"/>
                      </a:xfrm>
                      <a:prstGeom prst="rect">
                        <a:avLst/>
                      </a:prstGeom>
                    </p:spPr>
                  </p:pic>
                </p:oleObj>
              </mc:Fallback>
            </mc:AlternateContent>
          </a:graphicData>
        </a:graphic>
      </p:graphicFrame>
      <p:graphicFrame>
        <p:nvGraphicFramePr>
          <p:cNvPr id="7" name="6 Objeto">
            <a:hlinkClick r:id="" action="ppaction://ole?verb=1"/>
          </p:cNvPr>
          <p:cNvGraphicFramePr>
            <a:graphicFrameLocks noChangeAspect="1"/>
          </p:cNvGraphicFramePr>
          <p:nvPr>
            <p:extLst>
              <p:ext uri="{D42A27DB-BD31-4B8C-83A1-F6EECF244321}">
                <p14:modId xmlns:p14="http://schemas.microsoft.com/office/powerpoint/2010/main" val="1409392739"/>
              </p:ext>
            </p:extLst>
          </p:nvPr>
        </p:nvGraphicFramePr>
        <p:xfrm>
          <a:off x="4355976" y="5614163"/>
          <a:ext cx="914400" cy="639423"/>
        </p:xfrm>
        <a:graphic>
          <a:graphicData uri="http://schemas.openxmlformats.org/presentationml/2006/ole">
            <mc:AlternateContent xmlns:mc="http://schemas.openxmlformats.org/markup-compatibility/2006">
              <mc:Choice xmlns:v="urn:schemas-microsoft-com:vml" Requires="v">
                <p:oleObj spid="_x0000_s1040" name="Documento" showAsIcon="1" r:id="rId10" imgW="914400" imgH="771480" progId="Word.Document.12">
                  <p:embed/>
                </p:oleObj>
              </mc:Choice>
              <mc:Fallback>
                <p:oleObj name="Documento" showAsIcon="1" r:id="rId10" imgW="914400" imgH="771480" progId="Word.Document.12">
                  <p:embed/>
                  <p:pic>
                    <p:nvPicPr>
                      <p:cNvPr id="0" name=""/>
                      <p:cNvPicPr/>
                      <p:nvPr/>
                    </p:nvPicPr>
                    <p:blipFill>
                      <a:blip r:embed="rId11"/>
                      <a:stretch>
                        <a:fillRect/>
                      </a:stretch>
                    </p:blipFill>
                    <p:spPr>
                      <a:xfrm>
                        <a:off x="4355976" y="5614163"/>
                        <a:ext cx="914400" cy="639423"/>
                      </a:xfrm>
                      <a:prstGeom prst="rect">
                        <a:avLst/>
                      </a:prstGeom>
                    </p:spPr>
                  </p:pic>
                </p:oleObj>
              </mc:Fallback>
            </mc:AlternateContent>
          </a:graphicData>
        </a:graphic>
      </p:graphicFrame>
    </p:spTree>
    <p:extLst>
      <p:ext uri="{BB962C8B-B14F-4D97-AF65-F5344CB8AC3E}">
        <p14:creationId xmlns:p14="http://schemas.microsoft.com/office/powerpoint/2010/main" val="2794820190"/>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2050"/>
                                        </p:tgtEl>
                                        <p:attrNameLst>
                                          <p:attrName>style.visibility</p:attrName>
                                        </p:attrNameLst>
                                      </p:cBhvr>
                                      <p:to>
                                        <p:strVal val="visible"/>
                                      </p:to>
                                    </p:set>
                                    <p:animEffect transition="in" filter="wipe(down)">
                                      <p:cBhvr>
                                        <p:cTn id="69" dur="580">
                                          <p:stCondLst>
                                            <p:cond delay="0"/>
                                          </p:stCondLst>
                                        </p:cTn>
                                        <p:tgtEl>
                                          <p:spTgt spid="2050"/>
                                        </p:tgtEl>
                                      </p:cBhvr>
                                    </p:animEffect>
                                    <p:anim calcmode="lin" valueType="num">
                                      <p:cBhvr>
                                        <p:cTn id="70"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75" dur="26">
                                          <p:stCondLst>
                                            <p:cond delay="650"/>
                                          </p:stCondLst>
                                        </p:cTn>
                                        <p:tgtEl>
                                          <p:spTgt spid="2050"/>
                                        </p:tgtEl>
                                      </p:cBhvr>
                                      <p:to x="100000" y="60000"/>
                                    </p:animScale>
                                    <p:animScale>
                                      <p:cBhvr>
                                        <p:cTn id="76" dur="166" decel="50000">
                                          <p:stCondLst>
                                            <p:cond delay="676"/>
                                          </p:stCondLst>
                                        </p:cTn>
                                        <p:tgtEl>
                                          <p:spTgt spid="2050"/>
                                        </p:tgtEl>
                                      </p:cBhvr>
                                      <p:to x="100000" y="100000"/>
                                    </p:animScale>
                                    <p:animScale>
                                      <p:cBhvr>
                                        <p:cTn id="77" dur="26">
                                          <p:stCondLst>
                                            <p:cond delay="1312"/>
                                          </p:stCondLst>
                                        </p:cTn>
                                        <p:tgtEl>
                                          <p:spTgt spid="2050"/>
                                        </p:tgtEl>
                                      </p:cBhvr>
                                      <p:to x="100000" y="80000"/>
                                    </p:animScale>
                                    <p:animScale>
                                      <p:cBhvr>
                                        <p:cTn id="78" dur="166" decel="50000">
                                          <p:stCondLst>
                                            <p:cond delay="1338"/>
                                          </p:stCondLst>
                                        </p:cTn>
                                        <p:tgtEl>
                                          <p:spTgt spid="2050"/>
                                        </p:tgtEl>
                                      </p:cBhvr>
                                      <p:to x="100000" y="100000"/>
                                    </p:animScale>
                                    <p:animScale>
                                      <p:cBhvr>
                                        <p:cTn id="79" dur="26">
                                          <p:stCondLst>
                                            <p:cond delay="1642"/>
                                          </p:stCondLst>
                                        </p:cTn>
                                        <p:tgtEl>
                                          <p:spTgt spid="2050"/>
                                        </p:tgtEl>
                                      </p:cBhvr>
                                      <p:to x="100000" y="90000"/>
                                    </p:animScale>
                                    <p:animScale>
                                      <p:cBhvr>
                                        <p:cTn id="80" dur="166" decel="50000">
                                          <p:stCondLst>
                                            <p:cond delay="1668"/>
                                          </p:stCondLst>
                                        </p:cTn>
                                        <p:tgtEl>
                                          <p:spTgt spid="2050"/>
                                        </p:tgtEl>
                                      </p:cBhvr>
                                      <p:to x="100000" y="100000"/>
                                    </p:animScale>
                                    <p:animScale>
                                      <p:cBhvr>
                                        <p:cTn id="81" dur="26">
                                          <p:stCondLst>
                                            <p:cond delay="1808"/>
                                          </p:stCondLst>
                                        </p:cTn>
                                        <p:tgtEl>
                                          <p:spTgt spid="2050"/>
                                        </p:tgtEl>
                                      </p:cBhvr>
                                      <p:to x="100000" y="95000"/>
                                    </p:animScale>
                                    <p:animScale>
                                      <p:cBhvr>
                                        <p:cTn id="82"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764704"/>
            <a:ext cx="7632848" cy="1512168"/>
          </a:xfr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a:noAutofit/>
          </a:bodyPr>
          <a:lstStyle/>
          <a:p>
            <a:r>
              <a:rPr lang="es-PA" sz="2800" dirty="0" smtClean="0"/>
              <a:t/>
            </a:r>
            <a:br>
              <a:rPr lang="es-PA" sz="2800" dirty="0" smtClean="0"/>
            </a:br>
            <a:r>
              <a:rPr lang="es-PA" sz="2800" dirty="0" smtClean="0"/>
              <a:t>Lista de verificación Actividad #1</a:t>
            </a:r>
            <a:br>
              <a:rPr lang="es-PA" sz="2800" dirty="0" smtClean="0"/>
            </a:br>
            <a:r>
              <a:rPr lang="es-PA" sz="2800" dirty="0" smtClean="0"/>
              <a:t>Título: Resumen Grupal</a:t>
            </a:r>
            <a:br>
              <a:rPr lang="es-PA" sz="2800" dirty="0" smtClean="0"/>
            </a:br>
            <a:endParaRPr lang="es-PA" sz="28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309652387"/>
              </p:ext>
            </p:extLst>
          </p:nvPr>
        </p:nvGraphicFramePr>
        <p:xfrm>
          <a:off x="755576" y="2348881"/>
          <a:ext cx="7632848" cy="3888431"/>
        </p:xfrm>
        <a:graphic>
          <a:graphicData uri="http://schemas.openxmlformats.org/drawingml/2006/table">
            <a:tbl>
              <a:tblPr firstRow="1" firstCol="1" bandRow="1">
                <a:tableStyleId>{E269D01E-BC32-4049-B463-5C60D7B0CCD2}</a:tableStyleId>
              </a:tblPr>
              <a:tblGrid>
                <a:gridCol w="6001551"/>
                <a:gridCol w="677662"/>
                <a:gridCol w="953635"/>
              </a:tblGrid>
              <a:tr h="1215134">
                <a:tc>
                  <a:txBody>
                    <a:bodyPr/>
                    <a:lstStyle/>
                    <a:p>
                      <a:pPr algn="ctr">
                        <a:spcAft>
                          <a:spcPts val="0"/>
                        </a:spcAft>
                      </a:pPr>
                      <a:r>
                        <a:rPr lang="es-MX" sz="2400" dirty="0">
                          <a:effectLst/>
                        </a:rPr>
                        <a:t>Criterios</a:t>
                      </a:r>
                      <a:endParaRPr lang="es-PA" sz="2400" dirty="0">
                        <a:effectLst/>
                        <a:latin typeface="Times New Roman"/>
                        <a:ea typeface="Times New Roman"/>
                        <a:cs typeface="Times New Roman"/>
                      </a:endParaRPr>
                    </a:p>
                  </a:txBody>
                  <a:tcPr marL="68580" marR="68580" marT="0" marB="0" anchor="ctr"/>
                </a:tc>
                <a:tc>
                  <a:txBody>
                    <a:bodyPr/>
                    <a:lstStyle/>
                    <a:p>
                      <a:pPr algn="ctr">
                        <a:spcAft>
                          <a:spcPts val="0"/>
                        </a:spcAft>
                      </a:pPr>
                      <a:r>
                        <a:rPr lang="es-MX" sz="1800" dirty="0">
                          <a:effectLst/>
                        </a:rPr>
                        <a:t>Si</a:t>
                      </a:r>
                      <a:endParaRPr lang="es-PA" sz="1800" dirty="0">
                        <a:effectLst/>
                        <a:latin typeface="Times New Roman"/>
                        <a:ea typeface="Times New Roman"/>
                        <a:cs typeface="Times New Roman"/>
                      </a:endParaRPr>
                    </a:p>
                  </a:txBody>
                  <a:tcPr marL="68580" marR="68580" marT="0" marB="0" anchor="ctr"/>
                </a:tc>
                <a:tc>
                  <a:txBody>
                    <a:bodyPr/>
                    <a:lstStyle/>
                    <a:p>
                      <a:pPr algn="ctr">
                        <a:spcAft>
                          <a:spcPts val="0"/>
                        </a:spcAft>
                      </a:pPr>
                      <a:r>
                        <a:rPr lang="es-MX" sz="1800" dirty="0">
                          <a:effectLst/>
                        </a:rPr>
                        <a:t>No</a:t>
                      </a:r>
                      <a:endParaRPr lang="es-PA" sz="1800" dirty="0">
                        <a:effectLst/>
                        <a:latin typeface="Times New Roman"/>
                        <a:ea typeface="Times New Roman"/>
                        <a:cs typeface="Times New Roman"/>
                      </a:endParaRPr>
                    </a:p>
                  </a:txBody>
                  <a:tcPr marL="68580" marR="68580" marT="0" marB="0" anchor="ctr"/>
                </a:tc>
              </a:tr>
              <a:tr h="648072">
                <a:tc>
                  <a:txBody>
                    <a:bodyPr/>
                    <a:lstStyle/>
                    <a:p>
                      <a:pPr marL="342900" lvl="0" indent="-342900" algn="l">
                        <a:spcAft>
                          <a:spcPts val="0"/>
                        </a:spcAft>
                        <a:buFont typeface="Wingdings"/>
                        <a:buChar char=""/>
                      </a:pPr>
                      <a:r>
                        <a:rPr lang="es-PA" sz="1800" dirty="0">
                          <a:effectLst/>
                        </a:rPr>
                        <a:t>Contiene la información solicitada</a:t>
                      </a:r>
                      <a:endParaRPr lang="es-PA" sz="1800" dirty="0">
                        <a:effectLst/>
                        <a:latin typeface="Calibri"/>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444303">
                <a:tc>
                  <a:txBody>
                    <a:bodyPr/>
                    <a:lstStyle/>
                    <a:p>
                      <a:pPr marL="342900" lvl="0" indent="-342900" algn="l">
                        <a:spcAft>
                          <a:spcPts val="0"/>
                        </a:spcAft>
                        <a:buFont typeface="Wingdings"/>
                        <a:buChar char=""/>
                      </a:pPr>
                      <a:r>
                        <a:rPr lang="es-MX" sz="1800" dirty="0">
                          <a:effectLst/>
                        </a:rPr>
                        <a:t>Se entregó en la fecha indicada</a:t>
                      </a:r>
                      <a:endParaRPr lang="es-PA" sz="1800" dirty="0">
                        <a:effectLst/>
                        <a:latin typeface="Calibri"/>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444303">
                <a:tc>
                  <a:txBody>
                    <a:bodyPr/>
                    <a:lstStyle/>
                    <a:p>
                      <a:pPr marL="342900" lvl="0" indent="-342900" algn="l">
                        <a:spcAft>
                          <a:spcPts val="0"/>
                        </a:spcAft>
                        <a:buFont typeface="Wingdings"/>
                        <a:buChar char=""/>
                      </a:pPr>
                      <a:r>
                        <a:rPr lang="es-MX" sz="1800" dirty="0">
                          <a:effectLst/>
                        </a:rPr>
                        <a:t>Tiene imágenes alusivas</a:t>
                      </a:r>
                      <a:endParaRPr lang="es-PA" sz="1800" dirty="0">
                        <a:effectLst/>
                        <a:latin typeface="Calibri"/>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444303">
                <a:tc>
                  <a:txBody>
                    <a:bodyPr/>
                    <a:lstStyle/>
                    <a:p>
                      <a:pPr marL="342900" lvl="0" indent="-342900" algn="l">
                        <a:spcAft>
                          <a:spcPts val="0"/>
                        </a:spcAft>
                        <a:buFont typeface="Wingdings"/>
                        <a:buChar char=""/>
                      </a:pPr>
                      <a:r>
                        <a:rPr lang="es-MX" sz="1800" dirty="0">
                          <a:effectLst/>
                        </a:rPr>
                        <a:t>La ortografía es correcta</a:t>
                      </a:r>
                      <a:endParaRPr lang="es-PA" sz="1800" dirty="0">
                        <a:effectLst/>
                        <a:latin typeface="Calibri"/>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692316">
                <a:tc>
                  <a:txBody>
                    <a:bodyPr/>
                    <a:lstStyle/>
                    <a:p>
                      <a:pPr marL="342900" lvl="0" indent="-342900" algn="l">
                        <a:spcAft>
                          <a:spcPts val="0"/>
                        </a:spcAft>
                        <a:buFont typeface="Wingdings"/>
                        <a:buChar char=""/>
                      </a:pPr>
                      <a:r>
                        <a:rPr lang="es-MX" sz="1800" dirty="0">
                          <a:effectLst/>
                        </a:rPr>
                        <a:t>La letra es legible.</a:t>
                      </a:r>
                      <a:endParaRPr lang="es-PA" sz="1800" dirty="0">
                        <a:effectLst/>
                        <a:latin typeface="Calibri"/>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dirty="0">
                          <a:effectLst/>
                        </a:rPr>
                        <a:t> </a:t>
                      </a:r>
                      <a:endParaRPr lang="es-PA" sz="1200" dirty="0">
                        <a:effectLst/>
                        <a:latin typeface="Times New Roman"/>
                        <a:ea typeface="Times New Roman"/>
                        <a:cs typeface="Times New Roman"/>
                      </a:endParaRPr>
                    </a:p>
                  </a:txBody>
                  <a:tcPr marL="68580" marR="68580" marT="0" marB="0" anchor="ctr"/>
                </a:tc>
              </a:tr>
            </a:tbl>
          </a:graphicData>
        </a:graphic>
      </p:graphicFrame>
      <p:pic>
        <p:nvPicPr>
          <p:cNvPr id="30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5661248"/>
            <a:ext cx="1536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211648"/>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down)">
                                      <p:cBhvr>
                                        <p:cTn id="19" dur="580">
                                          <p:stCondLst>
                                            <p:cond delay="0"/>
                                          </p:stCondLst>
                                        </p:cTn>
                                        <p:tgtEl>
                                          <p:spTgt spid="3074"/>
                                        </p:tgtEl>
                                      </p:cBhvr>
                                    </p:animEffect>
                                    <p:anim calcmode="lin" valueType="num">
                                      <p:cBhvr>
                                        <p:cTn id="2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5" dur="26">
                                          <p:stCondLst>
                                            <p:cond delay="650"/>
                                          </p:stCondLst>
                                        </p:cTn>
                                        <p:tgtEl>
                                          <p:spTgt spid="3074"/>
                                        </p:tgtEl>
                                      </p:cBhvr>
                                      <p:to x="100000" y="60000"/>
                                    </p:animScale>
                                    <p:animScale>
                                      <p:cBhvr>
                                        <p:cTn id="26" dur="166" decel="50000">
                                          <p:stCondLst>
                                            <p:cond delay="676"/>
                                          </p:stCondLst>
                                        </p:cTn>
                                        <p:tgtEl>
                                          <p:spTgt spid="3074"/>
                                        </p:tgtEl>
                                      </p:cBhvr>
                                      <p:to x="100000" y="100000"/>
                                    </p:animScale>
                                    <p:animScale>
                                      <p:cBhvr>
                                        <p:cTn id="27" dur="26">
                                          <p:stCondLst>
                                            <p:cond delay="1312"/>
                                          </p:stCondLst>
                                        </p:cTn>
                                        <p:tgtEl>
                                          <p:spTgt spid="3074"/>
                                        </p:tgtEl>
                                      </p:cBhvr>
                                      <p:to x="100000" y="80000"/>
                                    </p:animScale>
                                    <p:animScale>
                                      <p:cBhvr>
                                        <p:cTn id="28" dur="166" decel="50000">
                                          <p:stCondLst>
                                            <p:cond delay="1338"/>
                                          </p:stCondLst>
                                        </p:cTn>
                                        <p:tgtEl>
                                          <p:spTgt spid="3074"/>
                                        </p:tgtEl>
                                      </p:cBhvr>
                                      <p:to x="100000" y="100000"/>
                                    </p:animScale>
                                    <p:animScale>
                                      <p:cBhvr>
                                        <p:cTn id="29" dur="26">
                                          <p:stCondLst>
                                            <p:cond delay="1642"/>
                                          </p:stCondLst>
                                        </p:cTn>
                                        <p:tgtEl>
                                          <p:spTgt spid="3074"/>
                                        </p:tgtEl>
                                      </p:cBhvr>
                                      <p:to x="100000" y="90000"/>
                                    </p:animScale>
                                    <p:animScale>
                                      <p:cBhvr>
                                        <p:cTn id="30" dur="166" decel="50000">
                                          <p:stCondLst>
                                            <p:cond delay="1668"/>
                                          </p:stCondLst>
                                        </p:cTn>
                                        <p:tgtEl>
                                          <p:spTgt spid="3074"/>
                                        </p:tgtEl>
                                      </p:cBhvr>
                                      <p:to x="100000" y="100000"/>
                                    </p:animScale>
                                    <p:animScale>
                                      <p:cBhvr>
                                        <p:cTn id="31" dur="26">
                                          <p:stCondLst>
                                            <p:cond delay="1808"/>
                                          </p:stCondLst>
                                        </p:cTn>
                                        <p:tgtEl>
                                          <p:spTgt spid="3074"/>
                                        </p:tgtEl>
                                      </p:cBhvr>
                                      <p:to x="100000" y="95000"/>
                                    </p:animScale>
                                    <p:animScale>
                                      <p:cBhvr>
                                        <p:cTn id="32"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570186"/>
          </a:xfrm>
          <a:solidFill>
            <a:schemeClr val="bg2">
              <a:lumMod val="75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s-PA" dirty="0" smtClean="0"/>
              <a:t/>
            </a:r>
            <a:br>
              <a:rPr lang="es-PA" dirty="0" smtClean="0"/>
            </a:br>
            <a:r>
              <a:rPr lang="es-PA" dirty="0"/>
              <a:t/>
            </a:r>
            <a:br>
              <a:rPr lang="es-PA" dirty="0"/>
            </a:br>
            <a:r>
              <a:rPr lang="es-PA" sz="3600" dirty="0" smtClean="0"/>
              <a:t>Actividad #2:</a:t>
            </a:r>
            <a:br>
              <a:rPr lang="es-PA" sz="3600" dirty="0" smtClean="0"/>
            </a:br>
            <a:r>
              <a:rPr lang="es-PA" sz="3600" dirty="0" smtClean="0"/>
              <a:t>Título: Presentación en Power Point</a:t>
            </a:r>
            <a:r>
              <a:rPr lang="es-PA" dirty="0" smtClean="0"/>
              <a:t>.</a:t>
            </a:r>
            <a:br>
              <a:rPr lang="es-PA" dirty="0" smtClean="0"/>
            </a:br>
            <a:r>
              <a:rPr lang="es-PA" dirty="0" smtClean="0"/>
              <a:t/>
            </a:r>
            <a:br>
              <a:rPr lang="es-PA" dirty="0" smtClean="0"/>
            </a:br>
            <a:endParaRPr lang="es-PA" dirty="0"/>
          </a:p>
        </p:txBody>
      </p:sp>
      <p:sp>
        <p:nvSpPr>
          <p:cNvPr id="3" name="2 Marcador de contenido"/>
          <p:cNvSpPr>
            <a:spLocks noGrp="1"/>
          </p:cNvSpPr>
          <p:nvPr>
            <p:ph idx="1"/>
          </p:nvPr>
        </p:nvSpPr>
        <p:spPr>
          <a:xfrm>
            <a:off x="395536" y="1844824"/>
            <a:ext cx="8373616" cy="4597971"/>
          </a:xfr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ormAutofit fontScale="92500"/>
          </a:bodyPr>
          <a:lstStyle/>
          <a:p>
            <a:pPr marL="0" indent="0">
              <a:buNone/>
            </a:pPr>
            <a:r>
              <a:rPr lang="es-PA" dirty="0" smtClean="0"/>
              <a:t> </a:t>
            </a:r>
            <a:r>
              <a:rPr lang="es-PA" b="1" u="sng" dirty="0" smtClean="0"/>
              <a:t>Pregunta:</a:t>
            </a:r>
            <a:r>
              <a:rPr lang="es-PA" dirty="0" smtClean="0"/>
              <a:t> ¿Cuáles son las ventajas y desventajas de un horno solar casero?</a:t>
            </a:r>
          </a:p>
          <a:p>
            <a:pPr marL="457200" indent="-457200">
              <a:buFont typeface="+mj-lt"/>
              <a:buAutoNum type="arabicPeriod"/>
            </a:pPr>
            <a:r>
              <a:rPr lang="es-PA" dirty="0" smtClean="0"/>
              <a:t>Reúnan los miembros del grupo.</a:t>
            </a:r>
          </a:p>
          <a:p>
            <a:pPr marL="457200" indent="-457200">
              <a:buFont typeface="+mj-lt"/>
              <a:buAutoNum type="arabicPeriod"/>
            </a:pPr>
            <a:r>
              <a:rPr lang="es-PA" dirty="0" smtClean="0"/>
              <a:t>Observen y comenten un video  sobre El Horno Solar. Clic aquí</a:t>
            </a:r>
          </a:p>
          <a:p>
            <a:pPr marL="457200" indent="-457200">
              <a:buFont typeface="+mj-lt"/>
              <a:buAutoNum type="arabicPeriod"/>
            </a:pPr>
            <a:r>
              <a:rPr lang="es-PA" dirty="0" smtClean="0">
                <a:hlinkClick r:id="rId4"/>
              </a:rPr>
              <a:t>http://www.youtube.com/watch?v=6o71dNhkPik&amp;feature=related</a:t>
            </a:r>
            <a:endParaRPr lang="es-PA" dirty="0" smtClean="0"/>
          </a:p>
          <a:p>
            <a:pPr marL="457200" indent="-457200">
              <a:buFont typeface="+mj-lt"/>
              <a:buAutoNum type="arabicPeriod"/>
            </a:pPr>
            <a:r>
              <a:rPr lang="es-PA" dirty="0" smtClean="0"/>
              <a:t>Lean una presentación sobre las ventajas y desventajas de un horno solar casero. Clic aquí</a:t>
            </a:r>
          </a:p>
          <a:p>
            <a:pPr marL="457200" indent="-457200">
              <a:buFont typeface="+mj-lt"/>
              <a:buAutoNum type="arabicPeriod"/>
            </a:pPr>
            <a:r>
              <a:rPr lang="es-PA" dirty="0" smtClean="0"/>
              <a:t>Comenten las  ventajas y desventajas, las recomendaciones, los alimentos y en cuánto tiempo tarda en prepararse en un horno solar.</a:t>
            </a:r>
          </a:p>
          <a:p>
            <a:pPr marL="457200" indent="-457200">
              <a:buFont typeface="+mj-lt"/>
              <a:buAutoNum type="arabicPeriod"/>
            </a:pPr>
            <a:r>
              <a:rPr lang="es-PA" dirty="0" smtClean="0"/>
              <a:t> Confeccionen  presentaciones en Power Point siguiendo las Indicaciones. Clic aquí</a:t>
            </a:r>
          </a:p>
          <a:p>
            <a:endParaRPr lang="es-PA" dirty="0" smtClean="0"/>
          </a:p>
          <a:p>
            <a:endParaRPr lang="es-PA" dirty="0"/>
          </a:p>
        </p:txBody>
      </p:sp>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5812220"/>
            <a:ext cx="1536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Objeto">
            <a:hlinkClick r:id="" action="ppaction://ole?verb=2"/>
          </p:cNvPr>
          <p:cNvGraphicFramePr>
            <a:graphicFrameLocks noChangeAspect="1"/>
          </p:cNvGraphicFramePr>
          <p:nvPr>
            <p:extLst>
              <p:ext uri="{D42A27DB-BD31-4B8C-83A1-F6EECF244321}">
                <p14:modId xmlns:p14="http://schemas.microsoft.com/office/powerpoint/2010/main" val="3748561179"/>
              </p:ext>
            </p:extLst>
          </p:nvPr>
        </p:nvGraphicFramePr>
        <p:xfrm>
          <a:off x="3563888" y="4221089"/>
          <a:ext cx="914400" cy="576064"/>
        </p:xfrm>
        <a:graphic>
          <a:graphicData uri="http://schemas.openxmlformats.org/presentationml/2006/ole">
            <mc:AlternateContent xmlns:mc="http://schemas.openxmlformats.org/markup-compatibility/2006">
              <mc:Choice xmlns:v="urn:schemas-microsoft-com:vml" Requires="v">
                <p:oleObj spid="_x0000_s2063" name="Presentación" showAsIcon="1" r:id="rId8" imgW="914400" imgH="771480" progId="PowerPoint.Show.12">
                  <p:embed/>
                </p:oleObj>
              </mc:Choice>
              <mc:Fallback>
                <p:oleObj name="Presentación" showAsIcon="1" r:id="rId8" imgW="914400" imgH="771480" progId="PowerPoint.Show.12">
                  <p:embed/>
                  <p:pic>
                    <p:nvPicPr>
                      <p:cNvPr id="0" name=""/>
                      <p:cNvPicPr/>
                      <p:nvPr/>
                    </p:nvPicPr>
                    <p:blipFill>
                      <a:blip r:embed="rId9"/>
                      <a:stretch>
                        <a:fillRect/>
                      </a:stretch>
                    </p:blipFill>
                    <p:spPr>
                      <a:xfrm>
                        <a:off x="3563888" y="4221089"/>
                        <a:ext cx="914400" cy="576064"/>
                      </a:xfrm>
                      <a:prstGeom prst="rect">
                        <a:avLst/>
                      </a:prstGeom>
                    </p:spPr>
                  </p:pic>
                </p:oleObj>
              </mc:Fallback>
            </mc:AlternateContent>
          </a:graphicData>
        </a:graphic>
      </p:graphicFrame>
      <p:graphicFrame>
        <p:nvGraphicFramePr>
          <p:cNvPr id="7" name="6 Objeto">
            <a:hlinkClick r:id="" action="ppaction://ole?verb=1"/>
          </p:cNvPr>
          <p:cNvGraphicFramePr>
            <a:graphicFrameLocks noChangeAspect="1"/>
          </p:cNvGraphicFramePr>
          <p:nvPr>
            <p:extLst>
              <p:ext uri="{D42A27DB-BD31-4B8C-83A1-F6EECF244321}">
                <p14:modId xmlns:p14="http://schemas.microsoft.com/office/powerpoint/2010/main" val="4082634883"/>
              </p:ext>
            </p:extLst>
          </p:nvPr>
        </p:nvGraphicFramePr>
        <p:xfrm>
          <a:off x="3491880" y="5845316"/>
          <a:ext cx="914400" cy="771525"/>
        </p:xfrm>
        <a:graphic>
          <a:graphicData uri="http://schemas.openxmlformats.org/presentationml/2006/ole">
            <mc:AlternateContent xmlns:mc="http://schemas.openxmlformats.org/markup-compatibility/2006">
              <mc:Choice xmlns:v="urn:schemas-microsoft-com:vml" Requires="v">
                <p:oleObj spid="_x0000_s2064" name="Documento" showAsIcon="1" r:id="rId11" imgW="914400" imgH="771480" progId="Word.Document.12">
                  <p:embed/>
                </p:oleObj>
              </mc:Choice>
              <mc:Fallback>
                <p:oleObj name="Documento" showAsIcon="1" r:id="rId11" imgW="914400" imgH="771480" progId="Word.Document.12">
                  <p:embed/>
                  <p:pic>
                    <p:nvPicPr>
                      <p:cNvPr id="0" name=""/>
                      <p:cNvPicPr/>
                      <p:nvPr/>
                    </p:nvPicPr>
                    <p:blipFill>
                      <a:blip r:embed="rId12"/>
                      <a:stretch>
                        <a:fillRect/>
                      </a:stretch>
                    </p:blipFill>
                    <p:spPr>
                      <a:xfrm>
                        <a:off x="3491880" y="5845316"/>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749804147"/>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arn(inVertic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arn(inVertic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arn(inVertic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098"/>
                                        </p:tgtEl>
                                        <p:attrNameLst>
                                          <p:attrName>style.visibility</p:attrName>
                                        </p:attrNameLst>
                                      </p:cBhvr>
                                      <p:to>
                                        <p:strVal val="visible"/>
                                      </p:to>
                                    </p:set>
                                    <p:animEffect transition="in" filter="wipe(down)">
                                      <p:cBhvr>
                                        <p:cTn id="62" dur="580">
                                          <p:stCondLst>
                                            <p:cond delay="0"/>
                                          </p:stCondLst>
                                        </p:cTn>
                                        <p:tgtEl>
                                          <p:spTgt spid="4098"/>
                                        </p:tgtEl>
                                      </p:cBhvr>
                                    </p:animEffect>
                                    <p:anim calcmode="lin" valueType="num">
                                      <p:cBhvr>
                                        <p:cTn id="63"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68" dur="26">
                                          <p:stCondLst>
                                            <p:cond delay="650"/>
                                          </p:stCondLst>
                                        </p:cTn>
                                        <p:tgtEl>
                                          <p:spTgt spid="4098"/>
                                        </p:tgtEl>
                                      </p:cBhvr>
                                      <p:to x="100000" y="60000"/>
                                    </p:animScale>
                                    <p:animScale>
                                      <p:cBhvr>
                                        <p:cTn id="69" dur="166" decel="50000">
                                          <p:stCondLst>
                                            <p:cond delay="676"/>
                                          </p:stCondLst>
                                        </p:cTn>
                                        <p:tgtEl>
                                          <p:spTgt spid="4098"/>
                                        </p:tgtEl>
                                      </p:cBhvr>
                                      <p:to x="100000" y="100000"/>
                                    </p:animScale>
                                    <p:animScale>
                                      <p:cBhvr>
                                        <p:cTn id="70" dur="26">
                                          <p:stCondLst>
                                            <p:cond delay="1312"/>
                                          </p:stCondLst>
                                        </p:cTn>
                                        <p:tgtEl>
                                          <p:spTgt spid="4098"/>
                                        </p:tgtEl>
                                      </p:cBhvr>
                                      <p:to x="100000" y="80000"/>
                                    </p:animScale>
                                    <p:animScale>
                                      <p:cBhvr>
                                        <p:cTn id="71" dur="166" decel="50000">
                                          <p:stCondLst>
                                            <p:cond delay="1338"/>
                                          </p:stCondLst>
                                        </p:cTn>
                                        <p:tgtEl>
                                          <p:spTgt spid="4098"/>
                                        </p:tgtEl>
                                      </p:cBhvr>
                                      <p:to x="100000" y="100000"/>
                                    </p:animScale>
                                    <p:animScale>
                                      <p:cBhvr>
                                        <p:cTn id="72" dur="26">
                                          <p:stCondLst>
                                            <p:cond delay="1642"/>
                                          </p:stCondLst>
                                        </p:cTn>
                                        <p:tgtEl>
                                          <p:spTgt spid="4098"/>
                                        </p:tgtEl>
                                      </p:cBhvr>
                                      <p:to x="100000" y="90000"/>
                                    </p:animScale>
                                    <p:animScale>
                                      <p:cBhvr>
                                        <p:cTn id="73" dur="166" decel="50000">
                                          <p:stCondLst>
                                            <p:cond delay="1668"/>
                                          </p:stCondLst>
                                        </p:cTn>
                                        <p:tgtEl>
                                          <p:spTgt spid="4098"/>
                                        </p:tgtEl>
                                      </p:cBhvr>
                                      <p:to x="100000" y="100000"/>
                                    </p:animScale>
                                    <p:animScale>
                                      <p:cBhvr>
                                        <p:cTn id="74" dur="26">
                                          <p:stCondLst>
                                            <p:cond delay="1808"/>
                                          </p:stCondLst>
                                        </p:cTn>
                                        <p:tgtEl>
                                          <p:spTgt spid="4098"/>
                                        </p:tgtEl>
                                      </p:cBhvr>
                                      <p:to x="100000" y="95000"/>
                                    </p:animScale>
                                    <p:animScale>
                                      <p:cBhvr>
                                        <p:cTn id="75"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836712"/>
            <a:ext cx="7632848" cy="1202485"/>
          </a:xfrm>
          <a:solidFill>
            <a:schemeClr val="accent2"/>
          </a:solidFill>
        </p:spPr>
        <p:style>
          <a:lnRef idx="2">
            <a:schemeClr val="dk1"/>
          </a:lnRef>
          <a:fillRef idx="1">
            <a:schemeClr val="lt1"/>
          </a:fillRef>
          <a:effectRef idx="0">
            <a:schemeClr val="dk1"/>
          </a:effectRef>
          <a:fontRef idx="minor">
            <a:schemeClr val="dk1"/>
          </a:fontRef>
        </p:style>
        <p:txBody>
          <a:bodyPr>
            <a:normAutofit/>
          </a:bodyPr>
          <a:lstStyle/>
          <a:p>
            <a:r>
              <a:rPr lang="es-PA" sz="2800" dirty="0" smtClean="0"/>
              <a:t>Lista de Verificación Actividad #2</a:t>
            </a:r>
            <a:br>
              <a:rPr lang="es-PA" sz="2800" dirty="0" smtClean="0"/>
            </a:br>
            <a:r>
              <a:rPr lang="es-PA" sz="2800" dirty="0" smtClean="0"/>
              <a:t>Título: Presentación en Power Point.</a:t>
            </a:r>
            <a:endParaRPr lang="es-PA" sz="28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970841119"/>
              </p:ext>
            </p:extLst>
          </p:nvPr>
        </p:nvGraphicFramePr>
        <p:xfrm>
          <a:off x="755576" y="2132855"/>
          <a:ext cx="7704856" cy="4287715"/>
        </p:xfrm>
        <a:graphic>
          <a:graphicData uri="http://schemas.openxmlformats.org/drawingml/2006/table">
            <a:tbl>
              <a:tblPr firstRow="1" firstCol="1" bandRow="1">
                <a:tableStyleId>{08FB837D-C827-4EFA-A057-4D05807E0F7C}</a:tableStyleId>
              </a:tblPr>
              <a:tblGrid>
                <a:gridCol w="4601940"/>
                <a:gridCol w="812150"/>
                <a:gridCol w="2290766"/>
              </a:tblGrid>
              <a:tr h="936104">
                <a:tc>
                  <a:txBody>
                    <a:bodyPr/>
                    <a:lstStyle/>
                    <a:p>
                      <a:pPr algn="ctr">
                        <a:spcAft>
                          <a:spcPts val="0"/>
                        </a:spcAft>
                      </a:pPr>
                      <a:r>
                        <a:rPr lang="es-MX" sz="1800" dirty="0">
                          <a:effectLst/>
                        </a:rPr>
                        <a:t>Criterios</a:t>
                      </a:r>
                      <a:endParaRPr lang="es-PA" sz="1800" dirty="0">
                        <a:effectLst/>
                        <a:latin typeface="Times New Roman"/>
                        <a:ea typeface="Times New Roman"/>
                        <a:cs typeface="Times New Roman"/>
                      </a:endParaRPr>
                    </a:p>
                  </a:txBody>
                  <a:tcPr marL="68580" marR="68580" marT="0" marB="0" anchor="ctr"/>
                </a:tc>
                <a:tc>
                  <a:txBody>
                    <a:bodyPr/>
                    <a:lstStyle/>
                    <a:p>
                      <a:pPr algn="ctr">
                        <a:spcAft>
                          <a:spcPts val="0"/>
                        </a:spcAft>
                      </a:pPr>
                      <a:r>
                        <a:rPr lang="es-MX" sz="1800" dirty="0">
                          <a:effectLst/>
                        </a:rPr>
                        <a:t>Si</a:t>
                      </a:r>
                      <a:endParaRPr lang="es-PA" sz="1800" dirty="0">
                        <a:effectLst/>
                        <a:latin typeface="Times New Roman"/>
                        <a:ea typeface="Times New Roman"/>
                        <a:cs typeface="Times New Roman"/>
                      </a:endParaRPr>
                    </a:p>
                  </a:txBody>
                  <a:tcPr marL="68580" marR="68580" marT="0" marB="0" anchor="ctr"/>
                </a:tc>
                <a:tc>
                  <a:txBody>
                    <a:bodyPr/>
                    <a:lstStyle/>
                    <a:p>
                      <a:pPr algn="ctr">
                        <a:spcAft>
                          <a:spcPts val="0"/>
                        </a:spcAft>
                      </a:pPr>
                      <a:r>
                        <a:rPr lang="es-MX" sz="1800" dirty="0">
                          <a:effectLst/>
                        </a:rPr>
                        <a:t>No</a:t>
                      </a:r>
                      <a:endParaRPr lang="es-PA" sz="1800" dirty="0">
                        <a:effectLst/>
                        <a:latin typeface="Times New Roman"/>
                        <a:ea typeface="Times New Roman"/>
                        <a:cs typeface="Times New Roman"/>
                      </a:endParaRPr>
                    </a:p>
                  </a:txBody>
                  <a:tcPr marL="68580" marR="68580" marT="0" marB="0" anchor="ctr">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8100000" scaled="1"/>
                      <a:tileRect/>
                    </a:gradFill>
                  </a:tcPr>
                </a:tc>
              </a:tr>
              <a:tr h="737378">
                <a:tc>
                  <a:txBody>
                    <a:bodyPr/>
                    <a:lstStyle/>
                    <a:p>
                      <a:pPr marL="342900" lvl="0" indent="-342900" algn="l">
                        <a:spcAft>
                          <a:spcPts val="0"/>
                        </a:spcAft>
                        <a:buFont typeface="Wingdings"/>
                        <a:buChar char=""/>
                      </a:pPr>
                      <a:r>
                        <a:rPr lang="es-MX" sz="1600" dirty="0">
                          <a:effectLst/>
                        </a:rPr>
                        <a:t>Contiene toda la información requerida.</a:t>
                      </a:r>
                      <a:endParaRPr lang="es-PA" sz="1600" dirty="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614412">
                <a:tc>
                  <a:txBody>
                    <a:bodyPr/>
                    <a:lstStyle/>
                    <a:p>
                      <a:pPr marL="342900" lvl="0" indent="-342900" algn="l">
                        <a:spcAft>
                          <a:spcPts val="0"/>
                        </a:spcAft>
                        <a:buFont typeface="Wingdings"/>
                        <a:buChar char=""/>
                      </a:pPr>
                      <a:r>
                        <a:rPr lang="es-MX" sz="1600" dirty="0">
                          <a:effectLst/>
                        </a:rPr>
                        <a:t>Poseen imágenes y colores</a:t>
                      </a:r>
                      <a:r>
                        <a:rPr lang="es-MX" sz="1600" dirty="0" smtClean="0">
                          <a:effectLst/>
                        </a:rPr>
                        <a:t>.</a:t>
                      </a:r>
                    </a:p>
                    <a:p>
                      <a:pPr marL="0" lvl="0" indent="0" algn="l">
                        <a:spcAft>
                          <a:spcPts val="0"/>
                        </a:spcAft>
                        <a:buFont typeface="Wingdings"/>
                        <a:buNone/>
                      </a:pPr>
                      <a:endParaRPr lang="es-MX" sz="1600" dirty="0" smtClean="0">
                        <a:effectLst/>
                        <a:latin typeface="Times New Roman"/>
                        <a:ea typeface="Times New Roman"/>
                        <a:cs typeface="Times New Roman"/>
                      </a:endParaRPr>
                    </a:p>
                    <a:p>
                      <a:pPr marL="0" lvl="0" indent="0" algn="l">
                        <a:spcAft>
                          <a:spcPts val="0"/>
                        </a:spcAft>
                        <a:buFont typeface="Wingdings"/>
                        <a:buNone/>
                      </a:pPr>
                      <a:endParaRPr lang="es-PA" sz="1600" dirty="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593362">
                <a:tc>
                  <a:txBody>
                    <a:bodyPr/>
                    <a:lstStyle/>
                    <a:p>
                      <a:pPr marL="342900" lvl="0" indent="-342900" algn="l">
                        <a:spcAft>
                          <a:spcPts val="0"/>
                        </a:spcAft>
                        <a:buFont typeface="Wingdings"/>
                        <a:buChar char=""/>
                      </a:pPr>
                      <a:r>
                        <a:rPr lang="es-MX" sz="1600" dirty="0">
                          <a:effectLst/>
                        </a:rPr>
                        <a:t>Tiene transiciones y </a:t>
                      </a:r>
                      <a:r>
                        <a:rPr lang="es-MX" sz="1600" dirty="0" smtClean="0">
                          <a:effectLst/>
                        </a:rPr>
                        <a:t>animaciones</a:t>
                      </a:r>
                    </a:p>
                    <a:p>
                      <a:pPr marL="342900" lvl="0" indent="-342900" algn="l">
                        <a:spcAft>
                          <a:spcPts val="0"/>
                        </a:spcAft>
                        <a:buFont typeface="Wingdings"/>
                        <a:buChar char=""/>
                      </a:pPr>
                      <a:endParaRPr lang="es-MX" sz="1600" dirty="0" smtClean="0">
                        <a:effectLst/>
                        <a:latin typeface="Times New Roman"/>
                        <a:ea typeface="Times New Roman"/>
                        <a:cs typeface="Times New Roman"/>
                      </a:endParaRPr>
                    </a:p>
                    <a:p>
                      <a:pPr marL="0" lvl="0" indent="0" algn="l">
                        <a:spcAft>
                          <a:spcPts val="0"/>
                        </a:spcAft>
                        <a:buFont typeface="Wingdings"/>
                        <a:buNone/>
                      </a:pPr>
                      <a:endParaRPr lang="es-PA" sz="1600" dirty="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r>
              <a:tr h="1151193">
                <a:tc>
                  <a:txBody>
                    <a:bodyPr/>
                    <a:lstStyle/>
                    <a:p>
                      <a:pPr marL="342900" lvl="0" indent="-342900" algn="l">
                        <a:spcAft>
                          <a:spcPts val="0"/>
                        </a:spcAft>
                        <a:buFont typeface="Wingdings"/>
                        <a:buChar char=""/>
                      </a:pPr>
                      <a:r>
                        <a:rPr lang="es-MX" sz="1800" dirty="0">
                          <a:effectLst/>
                        </a:rPr>
                        <a:t>Tiene hipervínculos</a:t>
                      </a:r>
                      <a:r>
                        <a:rPr lang="es-MX" sz="1800" dirty="0" smtClean="0">
                          <a:effectLst/>
                        </a:rPr>
                        <a:t>. </a:t>
                      </a:r>
                      <a:endParaRPr lang="es-PA" sz="1800" dirty="0">
                        <a:effectLst/>
                        <a:latin typeface="Times New Roman"/>
                        <a:ea typeface="Times New Roman"/>
                        <a:cs typeface="Times New Roman"/>
                      </a:endParaRPr>
                    </a:p>
                  </a:txBody>
                  <a:tcPr marL="68580" marR="68580" marT="0" marB="0" anchor="ctr"/>
                </a:tc>
                <a:tc>
                  <a:txBody>
                    <a:bodyPr/>
                    <a:lstStyle/>
                    <a:p>
                      <a:pPr algn="l">
                        <a:spcAft>
                          <a:spcPts val="0"/>
                        </a:spcAft>
                      </a:pPr>
                      <a:r>
                        <a:rPr lang="es-MX" sz="1200">
                          <a:effectLst/>
                        </a:rPr>
                        <a:t> </a:t>
                      </a:r>
                      <a:endParaRPr lang="es-PA" sz="1200">
                        <a:effectLst/>
                        <a:latin typeface="Times New Roman"/>
                        <a:ea typeface="Times New Roman"/>
                        <a:cs typeface="Times New Roman"/>
                      </a:endParaRPr>
                    </a:p>
                  </a:txBody>
                  <a:tcPr marL="68580" marR="68580" marT="0" marB="0" anchor="ctr"/>
                </a:tc>
                <a:tc>
                  <a:txBody>
                    <a:bodyPr/>
                    <a:lstStyle/>
                    <a:p>
                      <a:pPr algn="l">
                        <a:spcAft>
                          <a:spcPts val="0"/>
                        </a:spcAft>
                      </a:pPr>
                      <a:r>
                        <a:rPr lang="es-MX" sz="1200" dirty="0">
                          <a:effectLst/>
                        </a:rPr>
                        <a:t> </a:t>
                      </a:r>
                      <a:endParaRPr lang="es-PA" sz="1200" dirty="0">
                        <a:effectLst/>
                        <a:latin typeface="Times New Roman"/>
                        <a:ea typeface="Times New Roman"/>
                        <a:cs typeface="Times New Roman"/>
                      </a:endParaRPr>
                    </a:p>
                  </a:txBody>
                  <a:tcPr marL="68580" marR="68580" marT="0" marB="0" anchor="ctr"/>
                </a:tc>
              </a:tr>
            </a:tbl>
          </a:graphicData>
        </a:graphic>
      </p:graphicFrame>
      <p:pic>
        <p:nvPicPr>
          <p:cNvPr id="51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5733256"/>
            <a:ext cx="1536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265947"/>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ipe(down)">
                                      <p:cBhvr>
                                        <p:cTn id="17" dur="580">
                                          <p:stCondLst>
                                            <p:cond delay="0"/>
                                          </p:stCondLst>
                                        </p:cTn>
                                        <p:tgtEl>
                                          <p:spTgt spid="5122"/>
                                        </p:tgtEl>
                                      </p:cBhvr>
                                    </p:animEffect>
                                    <p:anim calcmode="lin" valueType="num">
                                      <p:cBhvr>
                                        <p:cTn id="1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23" dur="26">
                                          <p:stCondLst>
                                            <p:cond delay="650"/>
                                          </p:stCondLst>
                                        </p:cTn>
                                        <p:tgtEl>
                                          <p:spTgt spid="5122"/>
                                        </p:tgtEl>
                                      </p:cBhvr>
                                      <p:to x="100000" y="60000"/>
                                    </p:animScale>
                                    <p:animScale>
                                      <p:cBhvr>
                                        <p:cTn id="24" dur="166" decel="50000">
                                          <p:stCondLst>
                                            <p:cond delay="676"/>
                                          </p:stCondLst>
                                        </p:cTn>
                                        <p:tgtEl>
                                          <p:spTgt spid="5122"/>
                                        </p:tgtEl>
                                      </p:cBhvr>
                                      <p:to x="100000" y="100000"/>
                                    </p:animScale>
                                    <p:animScale>
                                      <p:cBhvr>
                                        <p:cTn id="25" dur="26">
                                          <p:stCondLst>
                                            <p:cond delay="1312"/>
                                          </p:stCondLst>
                                        </p:cTn>
                                        <p:tgtEl>
                                          <p:spTgt spid="5122"/>
                                        </p:tgtEl>
                                      </p:cBhvr>
                                      <p:to x="100000" y="80000"/>
                                    </p:animScale>
                                    <p:animScale>
                                      <p:cBhvr>
                                        <p:cTn id="26" dur="166" decel="50000">
                                          <p:stCondLst>
                                            <p:cond delay="1338"/>
                                          </p:stCondLst>
                                        </p:cTn>
                                        <p:tgtEl>
                                          <p:spTgt spid="5122"/>
                                        </p:tgtEl>
                                      </p:cBhvr>
                                      <p:to x="100000" y="100000"/>
                                    </p:animScale>
                                    <p:animScale>
                                      <p:cBhvr>
                                        <p:cTn id="27" dur="26">
                                          <p:stCondLst>
                                            <p:cond delay="1642"/>
                                          </p:stCondLst>
                                        </p:cTn>
                                        <p:tgtEl>
                                          <p:spTgt spid="5122"/>
                                        </p:tgtEl>
                                      </p:cBhvr>
                                      <p:to x="100000" y="90000"/>
                                    </p:animScale>
                                    <p:animScale>
                                      <p:cBhvr>
                                        <p:cTn id="28" dur="166" decel="50000">
                                          <p:stCondLst>
                                            <p:cond delay="1668"/>
                                          </p:stCondLst>
                                        </p:cTn>
                                        <p:tgtEl>
                                          <p:spTgt spid="5122"/>
                                        </p:tgtEl>
                                      </p:cBhvr>
                                      <p:to x="100000" y="100000"/>
                                    </p:animScale>
                                    <p:animScale>
                                      <p:cBhvr>
                                        <p:cTn id="29" dur="26">
                                          <p:stCondLst>
                                            <p:cond delay="1808"/>
                                          </p:stCondLst>
                                        </p:cTn>
                                        <p:tgtEl>
                                          <p:spTgt spid="5122"/>
                                        </p:tgtEl>
                                      </p:cBhvr>
                                      <p:to x="100000" y="95000"/>
                                    </p:animScale>
                                    <p:animScale>
                                      <p:cBhvr>
                                        <p:cTn id="30"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817582"/>
            <a:ext cx="7632847" cy="1315274"/>
          </a:xfrm>
          <a:solidFill>
            <a:schemeClr val="accent1"/>
          </a:solidFill>
        </p:spPr>
        <p:style>
          <a:lnRef idx="2">
            <a:schemeClr val="accent2"/>
          </a:lnRef>
          <a:fillRef idx="1">
            <a:schemeClr val="lt1"/>
          </a:fillRef>
          <a:effectRef idx="0">
            <a:schemeClr val="accent2"/>
          </a:effectRef>
          <a:fontRef idx="minor">
            <a:schemeClr val="dk1"/>
          </a:fontRef>
        </p:style>
        <p:txBody>
          <a:bodyPr>
            <a:normAutofit/>
          </a:bodyPr>
          <a:lstStyle/>
          <a:p>
            <a:r>
              <a:rPr lang="es-PA" sz="2800" dirty="0" smtClean="0"/>
              <a:t>Actividad #3:</a:t>
            </a:r>
            <a:br>
              <a:rPr lang="es-PA" sz="2800" dirty="0" smtClean="0"/>
            </a:br>
            <a:r>
              <a:rPr lang="es-PA" sz="2800" dirty="0" smtClean="0"/>
              <a:t>Título: Presentación de un Auto collage.</a:t>
            </a:r>
            <a:endParaRPr lang="es-PA" sz="2800" dirty="0"/>
          </a:p>
        </p:txBody>
      </p:sp>
      <p:sp>
        <p:nvSpPr>
          <p:cNvPr id="3" name="2 Marcador de contenido"/>
          <p:cNvSpPr>
            <a:spLocks noGrp="1"/>
          </p:cNvSpPr>
          <p:nvPr>
            <p:ph idx="1"/>
          </p:nvPr>
        </p:nvSpPr>
        <p:spPr>
          <a:xfrm>
            <a:off x="683568" y="2132857"/>
            <a:ext cx="7776863" cy="4392488"/>
          </a:xfrm>
          <a:solidFill>
            <a:schemeClr val="accent3">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0" indent="0">
              <a:buNone/>
            </a:pPr>
            <a:r>
              <a:rPr lang="es-PA" sz="2600" dirty="0" smtClean="0"/>
              <a:t>Pregunta: ¿Cómo elaborar un horno solar casero?</a:t>
            </a:r>
          </a:p>
          <a:p>
            <a:pPr marL="514350" indent="-514350">
              <a:buFont typeface="+mj-lt"/>
              <a:buAutoNum type="arabicPeriod"/>
            </a:pPr>
            <a:r>
              <a:rPr lang="es-PA" sz="2600" dirty="0" smtClean="0"/>
              <a:t>Formen grupos de 5 estudiantes 	</a:t>
            </a:r>
          </a:p>
          <a:p>
            <a:pPr marL="514350" indent="-514350">
              <a:buFont typeface="+mj-lt"/>
              <a:buAutoNum type="arabicPeriod"/>
            </a:pPr>
            <a:r>
              <a:rPr lang="es-PA" sz="2600" dirty="0" smtClean="0"/>
              <a:t>Seleccionen los materiales que  vas a utilizar para elaborar un horno solar. Clic aquí</a:t>
            </a:r>
          </a:p>
          <a:p>
            <a:pPr marL="514350" indent="-514350">
              <a:buFont typeface="+mj-lt"/>
              <a:buAutoNum type="arabicPeriod"/>
            </a:pPr>
            <a:r>
              <a:rPr lang="es-PA" sz="2600" dirty="0" smtClean="0"/>
              <a:t> Observen el video sobre la construcción de un horno  solar. Clic aquí</a:t>
            </a:r>
          </a:p>
          <a:p>
            <a:pPr marL="457200" indent="-457200">
              <a:buFont typeface="+mj-lt"/>
              <a:buAutoNum type="arabicPeriod"/>
            </a:pPr>
            <a:r>
              <a:rPr lang="es-PA" sz="2200" dirty="0" smtClean="0">
                <a:hlinkClick r:id="rId3"/>
              </a:rPr>
              <a:t>http://www.youtube.com/watch?v=OCDNKyIlVO8&amp;feature=related</a:t>
            </a:r>
            <a:endParaRPr lang="es-PA" sz="2200" dirty="0" smtClean="0"/>
          </a:p>
          <a:p>
            <a:pPr marL="514350" indent="-514350">
              <a:buFont typeface="+mj-lt"/>
              <a:buAutoNum type="arabicPeriod"/>
            </a:pPr>
            <a:r>
              <a:rPr lang="es-PA" sz="2600" dirty="0" smtClean="0"/>
              <a:t> Confeccionen el horno solar.</a:t>
            </a:r>
          </a:p>
          <a:p>
            <a:pPr marL="514350" indent="-514350">
              <a:buFont typeface="+mj-lt"/>
              <a:buAutoNum type="arabicPeriod"/>
            </a:pPr>
            <a:r>
              <a:rPr lang="es-PA" sz="2600" dirty="0" smtClean="0"/>
              <a:t> Seleccionen diversas imágenes para realizar el auto collage. Clic aquí</a:t>
            </a:r>
          </a:p>
          <a:p>
            <a:pPr marL="514350" indent="-514350">
              <a:buFont typeface="+mj-lt"/>
              <a:buAutoNum type="arabicPeriod"/>
            </a:pPr>
            <a:r>
              <a:rPr lang="es-PA" sz="2600" dirty="0" smtClean="0"/>
              <a:t> Siguiendo las Indicaciones Presenten y sustenten el Auto Collage. Clic aquí</a:t>
            </a:r>
          </a:p>
          <a:p>
            <a:pPr marL="457200" indent="-457200">
              <a:buFont typeface="+mj-lt"/>
              <a:buAutoNum type="arabicPeriod"/>
            </a:pPr>
            <a:endParaRPr lang="es-PA" dirty="0"/>
          </a:p>
        </p:txBody>
      </p:sp>
      <p:pic>
        <p:nvPicPr>
          <p:cNvPr id="6146"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9954" y="5922856"/>
            <a:ext cx="1536700" cy="51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6 Objeto">
            <a:hlinkClick r:id="" action="ppaction://ole?verb=1"/>
          </p:cNvPr>
          <p:cNvGraphicFramePr>
            <a:graphicFrameLocks noChangeAspect="1"/>
          </p:cNvGraphicFramePr>
          <p:nvPr>
            <p:extLst>
              <p:ext uri="{D42A27DB-BD31-4B8C-83A1-F6EECF244321}">
                <p14:modId xmlns:p14="http://schemas.microsoft.com/office/powerpoint/2010/main" val="2167057866"/>
              </p:ext>
            </p:extLst>
          </p:nvPr>
        </p:nvGraphicFramePr>
        <p:xfrm>
          <a:off x="5436096" y="3140969"/>
          <a:ext cx="914400" cy="648072"/>
        </p:xfrm>
        <a:graphic>
          <a:graphicData uri="http://schemas.openxmlformats.org/presentationml/2006/ole">
            <mc:AlternateContent xmlns:mc="http://schemas.openxmlformats.org/markup-compatibility/2006">
              <mc:Choice xmlns:v="urn:schemas-microsoft-com:vml" Requires="v">
                <p:oleObj spid="_x0000_s3091" name="Documento" showAsIcon="1" r:id="rId7" imgW="914400" imgH="771480" progId="Word.Document.12">
                  <p:embed/>
                </p:oleObj>
              </mc:Choice>
              <mc:Fallback>
                <p:oleObj name="Documento" showAsIcon="1" r:id="rId7" imgW="914400" imgH="771480" progId="Word.Document.12">
                  <p:embed/>
                  <p:pic>
                    <p:nvPicPr>
                      <p:cNvPr id="0" name=""/>
                      <p:cNvPicPr/>
                      <p:nvPr/>
                    </p:nvPicPr>
                    <p:blipFill>
                      <a:blip r:embed="rId8"/>
                      <a:stretch>
                        <a:fillRect/>
                      </a:stretch>
                    </p:blipFill>
                    <p:spPr>
                      <a:xfrm>
                        <a:off x="5436096" y="3140969"/>
                        <a:ext cx="914400" cy="648072"/>
                      </a:xfrm>
                      <a:prstGeom prst="rect">
                        <a:avLst/>
                      </a:prstGeom>
                    </p:spPr>
                  </p:pic>
                </p:oleObj>
              </mc:Fallback>
            </mc:AlternateContent>
          </a:graphicData>
        </a:graphic>
      </p:graphicFrame>
      <p:graphicFrame>
        <p:nvGraphicFramePr>
          <p:cNvPr id="8" name="7 Objeto">
            <a:hlinkClick r:id="" action="ppaction://ole?verb=0"/>
          </p:cNvPr>
          <p:cNvGraphicFramePr>
            <a:graphicFrameLocks noChangeAspect="1"/>
          </p:cNvGraphicFramePr>
          <p:nvPr>
            <p:extLst>
              <p:ext uri="{D42A27DB-BD31-4B8C-83A1-F6EECF244321}">
                <p14:modId xmlns:p14="http://schemas.microsoft.com/office/powerpoint/2010/main" val="3518540303"/>
              </p:ext>
            </p:extLst>
          </p:nvPr>
        </p:nvGraphicFramePr>
        <p:xfrm>
          <a:off x="3423968" y="5151331"/>
          <a:ext cx="914400" cy="509917"/>
        </p:xfrm>
        <a:graphic>
          <a:graphicData uri="http://schemas.openxmlformats.org/presentationml/2006/ole">
            <mc:AlternateContent xmlns:mc="http://schemas.openxmlformats.org/markup-compatibility/2006">
              <mc:Choice xmlns:v="urn:schemas-microsoft-com:vml" Requires="v">
                <p:oleObj spid="_x0000_s3092" name="Objeto empaquetador del shell" showAsIcon="1" r:id="rId9" imgW="914400" imgH="771480" progId="Package">
                  <p:embed/>
                </p:oleObj>
              </mc:Choice>
              <mc:Fallback>
                <p:oleObj name="Objeto empaquetador del shell" showAsIcon="1" r:id="rId9" imgW="914400" imgH="771480" progId="Package">
                  <p:embed/>
                  <p:pic>
                    <p:nvPicPr>
                      <p:cNvPr id="0" name=""/>
                      <p:cNvPicPr/>
                      <p:nvPr/>
                    </p:nvPicPr>
                    <p:blipFill>
                      <a:blip r:embed="rId10"/>
                      <a:stretch>
                        <a:fillRect/>
                      </a:stretch>
                    </p:blipFill>
                    <p:spPr>
                      <a:xfrm>
                        <a:off x="3423968" y="5151331"/>
                        <a:ext cx="914400" cy="509917"/>
                      </a:xfrm>
                      <a:prstGeom prst="rect">
                        <a:avLst/>
                      </a:prstGeom>
                    </p:spPr>
                  </p:pic>
                </p:oleObj>
              </mc:Fallback>
            </mc:AlternateContent>
          </a:graphicData>
        </a:graphic>
      </p:graphicFrame>
      <p:graphicFrame>
        <p:nvGraphicFramePr>
          <p:cNvPr id="9" name="8 Objeto">
            <a:hlinkClick r:id="" action="ppaction://ole?verb=1"/>
          </p:cNvPr>
          <p:cNvGraphicFramePr>
            <a:graphicFrameLocks noChangeAspect="1"/>
          </p:cNvGraphicFramePr>
          <p:nvPr>
            <p:extLst>
              <p:ext uri="{D42A27DB-BD31-4B8C-83A1-F6EECF244321}">
                <p14:modId xmlns:p14="http://schemas.microsoft.com/office/powerpoint/2010/main" val="1413426062"/>
              </p:ext>
            </p:extLst>
          </p:nvPr>
        </p:nvGraphicFramePr>
        <p:xfrm>
          <a:off x="3491880" y="5792858"/>
          <a:ext cx="914400" cy="771525"/>
        </p:xfrm>
        <a:graphic>
          <a:graphicData uri="http://schemas.openxmlformats.org/presentationml/2006/ole">
            <mc:AlternateContent xmlns:mc="http://schemas.openxmlformats.org/markup-compatibility/2006">
              <mc:Choice xmlns:v="urn:schemas-microsoft-com:vml" Requires="v">
                <p:oleObj spid="_x0000_s3093" name="Documento" showAsIcon="1" r:id="rId12" imgW="914400" imgH="771480" progId="Word.Document.12">
                  <p:embed/>
                </p:oleObj>
              </mc:Choice>
              <mc:Fallback>
                <p:oleObj name="Documento" showAsIcon="1" r:id="rId12" imgW="914400" imgH="771480" progId="Word.Document.12">
                  <p:embed/>
                  <p:pic>
                    <p:nvPicPr>
                      <p:cNvPr id="0" name=""/>
                      <p:cNvPicPr/>
                      <p:nvPr/>
                    </p:nvPicPr>
                    <p:blipFill>
                      <a:blip r:embed="rId13"/>
                      <a:stretch>
                        <a:fillRect/>
                      </a:stretch>
                    </p:blipFill>
                    <p:spPr>
                      <a:xfrm>
                        <a:off x="3491880" y="579285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16492127"/>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circle(in)">
                                      <p:cBhvr>
                                        <p:cTn id="50" dur="20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circle(in)">
                                      <p:cBhvr>
                                        <p:cTn id="55" dur="2000"/>
                                        <p:tgtEl>
                                          <p:spTgt spid="3">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circle(in)">
                                      <p:cBhvr>
                                        <p:cTn id="60" dur="20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circle(in)">
                                      <p:cBhvr>
                                        <p:cTn id="65" dur="2000"/>
                                        <p:tgtEl>
                                          <p:spTgt spid="3">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2000"/>
                                        <p:tgtEl>
                                          <p:spTgt spid="8"/>
                                        </p:tgtEl>
                                      </p:cBhvr>
                                    </p:animEffect>
                                    <p:anim calcmode="lin" valueType="num">
                                      <p:cBhvr>
                                        <p:cTn id="71" dur="2000" fill="hold"/>
                                        <p:tgtEl>
                                          <p:spTgt spid="8"/>
                                        </p:tgtEl>
                                        <p:attrNameLst>
                                          <p:attrName>ppt_w</p:attrName>
                                        </p:attrNameLst>
                                      </p:cBhvr>
                                      <p:tavLst>
                                        <p:tav tm="0" fmla="#ppt_w*sin(2.5*pi*$)">
                                          <p:val>
                                            <p:fltVal val="0"/>
                                          </p:val>
                                        </p:tav>
                                        <p:tav tm="100000">
                                          <p:val>
                                            <p:fltVal val="1"/>
                                          </p:val>
                                        </p:tav>
                                      </p:tavLst>
                                    </p:anim>
                                    <p:anim calcmode="lin" valueType="num">
                                      <p:cBhvr>
                                        <p:cTn id="7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Effect transition="in" filter="circle(in)">
                                      <p:cBhvr>
                                        <p:cTn id="77" dur="2000"/>
                                        <p:tgtEl>
                                          <p:spTgt spid="3">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circle(in)">
                                      <p:cBhvr>
                                        <p:cTn id="82" dur="20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6146"/>
                                        </p:tgtEl>
                                        <p:attrNameLst>
                                          <p:attrName>style.visibility</p:attrName>
                                        </p:attrNameLst>
                                      </p:cBhvr>
                                      <p:to>
                                        <p:strVal val="visible"/>
                                      </p:to>
                                    </p:set>
                                    <p:animEffect transition="in" filter="wipe(down)">
                                      <p:cBhvr>
                                        <p:cTn id="87" dur="580">
                                          <p:stCondLst>
                                            <p:cond delay="0"/>
                                          </p:stCondLst>
                                        </p:cTn>
                                        <p:tgtEl>
                                          <p:spTgt spid="6146"/>
                                        </p:tgtEl>
                                      </p:cBhvr>
                                    </p:animEffect>
                                    <p:anim calcmode="lin" valueType="num">
                                      <p:cBhvr>
                                        <p:cTn id="88"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93" dur="26">
                                          <p:stCondLst>
                                            <p:cond delay="650"/>
                                          </p:stCondLst>
                                        </p:cTn>
                                        <p:tgtEl>
                                          <p:spTgt spid="6146"/>
                                        </p:tgtEl>
                                      </p:cBhvr>
                                      <p:to x="100000" y="60000"/>
                                    </p:animScale>
                                    <p:animScale>
                                      <p:cBhvr>
                                        <p:cTn id="94" dur="166" decel="50000">
                                          <p:stCondLst>
                                            <p:cond delay="676"/>
                                          </p:stCondLst>
                                        </p:cTn>
                                        <p:tgtEl>
                                          <p:spTgt spid="6146"/>
                                        </p:tgtEl>
                                      </p:cBhvr>
                                      <p:to x="100000" y="100000"/>
                                    </p:animScale>
                                    <p:animScale>
                                      <p:cBhvr>
                                        <p:cTn id="95" dur="26">
                                          <p:stCondLst>
                                            <p:cond delay="1312"/>
                                          </p:stCondLst>
                                        </p:cTn>
                                        <p:tgtEl>
                                          <p:spTgt spid="6146"/>
                                        </p:tgtEl>
                                      </p:cBhvr>
                                      <p:to x="100000" y="80000"/>
                                    </p:animScale>
                                    <p:animScale>
                                      <p:cBhvr>
                                        <p:cTn id="96" dur="166" decel="50000">
                                          <p:stCondLst>
                                            <p:cond delay="1338"/>
                                          </p:stCondLst>
                                        </p:cTn>
                                        <p:tgtEl>
                                          <p:spTgt spid="6146"/>
                                        </p:tgtEl>
                                      </p:cBhvr>
                                      <p:to x="100000" y="100000"/>
                                    </p:animScale>
                                    <p:animScale>
                                      <p:cBhvr>
                                        <p:cTn id="97" dur="26">
                                          <p:stCondLst>
                                            <p:cond delay="1642"/>
                                          </p:stCondLst>
                                        </p:cTn>
                                        <p:tgtEl>
                                          <p:spTgt spid="6146"/>
                                        </p:tgtEl>
                                      </p:cBhvr>
                                      <p:to x="100000" y="90000"/>
                                    </p:animScale>
                                    <p:animScale>
                                      <p:cBhvr>
                                        <p:cTn id="98" dur="166" decel="50000">
                                          <p:stCondLst>
                                            <p:cond delay="1668"/>
                                          </p:stCondLst>
                                        </p:cTn>
                                        <p:tgtEl>
                                          <p:spTgt spid="6146"/>
                                        </p:tgtEl>
                                      </p:cBhvr>
                                      <p:to x="100000" y="100000"/>
                                    </p:animScale>
                                    <p:animScale>
                                      <p:cBhvr>
                                        <p:cTn id="99" dur="26">
                                          <p:stCondLst>
                                            <p:cond delay="1808"/>
                                          </p:stCondLst>
                                        </p:cTn>
                                        <p:tgtEl>
                                          <p:spTgt spid="6146"/>
                                        </p:tgtEl>
                                      </p:cBhvr>
                                      <p:to x="100000" y="95000"/>
                                    </p:animScale>
                                    <p:animScale>
                                      <p:cBhvr>
                                        <p:cTn id="100"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724</TotalTime>
  <Words>1741</Words>
  <Application>Microsoft Office PowerPoint</Application>
  <PresentationFormat>Presentación en pantalla (4:3)</PresentationFormat>
  <Paragraphs>227</Paragraphs>
  <Slides>17</Slides>
  <Notes>1</Notes>
  <HiddenSlides>14</HiddenSlides>
  <MMClips>1</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17</vt:i4>
      </vt:variant>
    </vt:vector>
  </HeadingPairs>
  <TitlesOfParts>
    <vt:vector size="21" baseType="lpstr">
      <vt:lpstr>Chincheta</vt:lpstr>
      <vt:lpstr>Documento</vt:lpstr>
      <vt:lpstr>Presentación</vt:lpstr>
      <vt:lpstr>Objeto empaquetador del shell</vt:lpstr>
      <vt:lpstr>EL USO  DE LA ENERGÍA SOLAR EN ACTIVIDADES DOMÉSTICAS  “Horno Solar Casero”.</vt:lpstr>
      <vt:lpstr>TABLA DE CONTENIDO</vt:lpstr>
      <vt:lpstr>Situación de Aprendizaje</vt:lpstr>
      <vt:lpstr>Pregunta Generadora:</vt:lpstr>
      <vt:lpstr>Actividad #1 Título: Resumen  Grupal.</vt:lpstr>
      <vt:lpstr> Lista de verificación Actividad #1 Título: Resumen Grupal </vt:lpstr>
      <vt:lpstr>  Actividad #2: Título: Presentación en Power Point.  </vt:lpstr>
      <vt:lpstr>Lista de Verificación Actividad #2 Título: Presentación en Power Point.</vt:lpstr>
      <vt:lpstr>Actividad #3: Título: Presentación de un Auto collage.</vt:lpstr>
      <vt:lpstr> Lista de verificación Actividad  #3 Título: Presentación de un Auto collage </vt:lpstr>
      <vt:lpstr>Producto Final</vt:lpstr>
      <vt:lpstr> INDICACIONES PARA HACER EL VIDEO EN MOVIE MAKER </vt:lpstr>
      <vt:lpstr> RUBRICA </vt:lpstr>
      <vt:lpstr>Ficha Técnica del Proyecto: EL USO  DE LA ENERGÍA SOLAR EN ACTIVIDADES DOMÉSTICAS “Horno Solar Casero</vt:lpstr>
      <vt:lpstr>Ficha Técnica del Proyecto:</vt:lpstr>
      <vt:lpstr>Fuentes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ESTUDIANTE10</dc:creator>
  <cp:lastModifiedBy>meduca</cp:lastModifiedBy>
  <cp:revision>319</cp:revision>
  <dcterms:created xsi:type="dcterms:W3CDTF">2012-07-12T14:51:35Z</dcterms:created>
  <dcterms:modified xsi:type="dcterms:W3CDTF">2012-08-07T16:50:53Z</dcterms:modified>
</cp:coreProperties>
</file>