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media/image8.jpg" ContentType="image/jpg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6.jpg" ContentType="image/jpg"/>
  <Override PartName="/ppt/media/image18.jpg" ContentType="image/jpg"/>
  <Override PartName="/ppt/media/image20.jpg" ContentType="image/jpg"/>
  <Override PartName="/ppt/media/image22.jpg" ContentType="image/jpg"/>
  <Override PartName="/ppt/media/image23.jpg" ContentType="image/jpg"/>
  <Override PartName="/ppt/comments/comment2.xml" ContentType="application/vnd.openxmlformats-officedocument.presentationml.comments+xml"/>
  <Override PartName="/ppt/media/image26.jpg" ContentType="image/jpg"/>
  <Override PartName="/ppt/media/image29.jpg" ContentType="image/jpg"/>
  <Override PartName="/ppt/media/image30.jpg" ContentType="image/jpg"/>
  <Override PartName="/ppt/media/image33.jpg" ContentType="image/jpg"/>
  <Override PartName="/ppt/media/image34.jpg" ContentType="image/jpg"/>
  <Override PartName="/ppt/notesSlides/notesSlide1.xml" ContentType="application/vnd.openxmlformats-officedocument.presentationml.notesSlide+xml"/>
  <Override PartName="/ppt/media/image35.jpg" ContentType="image/jpg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84" r:id="rId35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hna Camarena" initials="KC" lastIdx="3" clrIdx="0">
    <p:extLst>
      <p:ext uri="{19B8F6BF-5375-455C-9EA6-DF929625EA0E}">
        <p15:presenceInfo xmlns:p15="http://schemas.microsoft.com/office/powerpoint/2012/main" userId="S-1-5-21-3903301343-3490310321-2263815171-10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7B"/>
    <a:srgbClr val="350606"/>
    <a:srgbClr val="FFD638"/>
    <a:srgbClr val="808080"/>
    <a:srgbClr val="33339A"/>
    <a:srgbClr val="FFFFFF"/>
    <a:srgbClr val="FFD966"/>
    <a:srgbClr val="FF962E"/>
    <a:srgbClr val="FF9731"/>
    <a:srgbClr val="F9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250" autoAdjust="0"/>
  </p:normalViewPr>
  <p:slideViewPr>
    <p:cSldViewPr snapToGrid="0">
      <p:cViewPr varScale="1">
        <p:scale>
          <a:sx n="65" d="100"/>
          <a:sy n="65" d="100"/>
        </p:scale>
        <p:origin x="9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3T12:59:39.852" idx="1">
    <p:pos x="10" y="10"/>
    <p:text>Africanos y afrodescendientes....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3T13:03:44.566" idx="3">
    <p:pos x="10" y="10"/>
    <p:text>madre esclavizada....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B6882A-BFDF-427F-87FE-E150D199B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A4E39-A284-4A17-A03F-2FD9DFB36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77157-A3E0-4F9E-89BA-757599D7BC91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01D9BE-8EC6-46D1-92B0-74A4D5F21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FA70AC-8D26-4A98-AF71-31AC956F3D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9EBA-9310-47E3-AD9B-A39063BAF79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4715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543B2-835F-4E68-8424-6041C4ADB68C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B493-0859-4247-8FD5-F74A0BEC323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201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5B493-0859-4247-8FD5-F74A0BEC323E}" type="slidenum">
              <a:rPr lang="es-419" smtClean="0"/>
              <a:t>32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1798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46A19-7FCE-424A-A109-89DEE1AE7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E183A-9CA1-4140-81FE-D4083DF47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190FB-9EAB-4FB0-9C5B-C6B4870A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B7ECDA-698F-4A8E-833A-D741C34A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3F93D-801F-4027-9417-00FBC050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173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DBC68-4EA7-43E7-A73E-566029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73836F-F0F1-43BE-BAF8-5ED4989C0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2D029-0E94-47F1-8EB7-9BA46457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05722-0E18-4DEF-88EC-0339F2E4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9FA53-AF96-422E-AF06-0F76DD0E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79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D8A699-9000-4677-97B6-E5F4DD2A6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99E5CD-E9A9-4E51-A74A-0C745E611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F0F22-A63E-44AB-A34A-A6FAD5B5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C7AFD-2B82-433A-A064-2C8DD45B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25B16-7580-43C7-BB11-887BB6B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5080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54D2-F743-4872-84DD-585EE7D3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E2F41-F8B1-440D-B663-AE888819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4B970-CBE6-4970-8D21-D3357DD1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03C51-279B-4B57-838D-C1F4D9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2757B-BB29-4509-BAE8-99B6C9C8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8098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E5468-E754-408D-BF91-4D70C50F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7A242-ACA4-41E4-9D89-1E8F3DC2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368C9-1036-470C-8432-D858A7EE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367F7-0D0E-433E-8D6D-B338CA07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112E3-324A-4876-88DC-7B7298B0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804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25AC9-6997-463F-AD5B-815D59C7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F3F81-34F3-456A-A946-37E9AE48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74C80B-DE97-4B53-9B32-62BFB7412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27AB2-C2CB-49AE-8ED8-0E5164CF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3A0CD6-60BF-42D6-8A6C-D0321D03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0F8CC3-9CB2-4C10-A0AB-3E9477D9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18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47CAA-F3C4-4DA4-A477-82B3ACE8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5C911F-D237-4F7A-9315-478FC277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C5D451-BB70-4CAB-AD70-606A70EB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847877-51FC-4FF8-9F6A-7CEA34EEF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D1D08A-0EFE-427C-BB5B-D886C6C5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9D5E90-3879-438C-AE5B-5350BA9D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A6931C-4BB3-49C4-BFA0-837C5E22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FD59CC-D5AC-44BC-B3CE-B3450673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0841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FE651-FD20-43DF-BF79-BAB8A872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95977-2C9F-42B1-9723-3F1BB2F5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C4DF76-994F-4808-84D1-BCE3B72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0B763C-79C0-4042-B005-3C8348BB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37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2EB19D-FBD0-46BB-9F81-412C65D8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385D2A-DBD0-4647-A4D3-06F2BC62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54FA53-8E34-4352-AF85-557B89F1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1493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A387A-7748-4547-856E-67A3609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FC8326-5D7B-40E5-A23E-8E8874C9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2AEA5E-8702-43EE-9094-BEC6898DC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E11D49-FCC9-471C-B910-80BD85FB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5693E-6D67-4074-AA8A-17DA2927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9EECD0-4207-4083-8FC8-428C908B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8517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169A3-9C21-4A57-ADE9-E38FF2F8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1B0A3A-A43B-4210-871F-6886B3687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FBC783-F4A1-4909-82FC-EB93A2534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32C9B5-132D-4D9C-BF37-CD65E767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C2A94-8B4E-4A18-9089-A86FE440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7BF3B-2A9F-40A2-86DE-7C501107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2373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E4A4DB-176B-4912-B4FB-EAEEC37A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EEB10-1AEE-41FE-B69D-2CA5EE28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83F52-9514-4849-BAF9-553CD74A0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11D7-DD70-4520-BD65-DAB6F0C7C4E7}" type="datetimeFigureOut">
              <a:rPr lang="es-419" smtClean="0"/>
              <a:t>14/1/2022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6690D6-1472-4E09-A3DE-67250A10F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D28A9-3D74-4E93-9EE9-6FD734D75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1B73-FABF-4D5A-B3DF-973D4DC32DA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327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a.eu/abc/" TargetMode="External"/><Relationship Id="rId13" Type="http://schemas.openxmlformats.org/officeDocument/2006/relationships/hyperlink" Target="http://www.lib.utexas.edu/maps/nicaragua.html" TargetMode="External"/><Relationship Id="rId3" Type="http://schemas.openxmlformats.org/officeDocument/2006/relationships/hyperlink" Target="http://oursurprisingworld.com/world_continents/" TargetMode="External"/><Relationship Id="rId7" Type="http://schemas.openxmlformats.org/officeDocument/2006/relationships/hyperlink" Target="http://www.lib.utexas.edu/maps/historical/history_shepherd_1923.html" TargetMode="External"/><Relationship Id="rId12" Type="http://schemas.openxmlformats.org/officeDocument/2006/relationships/hyperlink" Target="http://2.bp.blogspot.com/_bjRevsrDKx8/SSw2V7PI7LI/AAAAAAAAABA/HCiM2zqfo5U/s200/dolores.jpeg" TargetMode="External"/><Relationship Id="rId17" Type="http://schemas.openxmlformats.org/officeDocument/2006/relationships/hyperlink" Target="http://www.golfito-costarica.com/golfito/golfito-history.html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://www.iclc.ws/Limon-historical-informat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ga.hu/" TargetMode="External"/><Relationship Id="rId11" Type="http://schemas.openxmlformats.org/officeDocument/2006/relationships/hyperlink" Target="http://www.lib.utexas.edu/maps/americas.html" TargetMode="External"/><Relationship Id="rId5" Type="http://schemas.openxmlformats.org/officeDocument/2006/relationships/hyperlink" Target="http://www.liverpoolmuseums.org.uk/" TargetMode="External"/><Relationship Id="rId15" Type="http://schemas.openxmlformats.org/officeDocument/2006/relationships/hyperlink" Target="http://www.bomberos.go.cr/Bomberos/organizacion/golfito2.jsp" TargetMode="External"/><Relationship Id="rId10" Type="http://schemas.openxmlformats.org/officeDocument/2006/relationships/hyperlink" Target="http://www.lib.utexas.edu/maps/africa.html" TargetMode="External"/><Relationship Id="rId4" Type="http://schemas.openxmlformats.org/officeDocument/2006/relationships/hyperlink" Target="http://www.lib.utexas.edu/maps/" TargetMode="External"/><Relationship Id="rId9" Type="http://schemas.openxmlformats.org/officeDocument/2006/relationships/hyperlink" Target="http://www.halloweenscene.com/mm5/graphics/00000001/Conquistador%20Helmet%2015312.jpg" TargetMode="External"/><Relationship Id="rId14" Type="http://schemas.openxmlformats.org/officeDocument/2006/relationships/hyperlink" Target="http://www.lib.utexas.edu/maps/costa_ric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021AF2-4C15-4A22-99E4-A98D2EC2C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628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67BB75F-1D79-4884-974B-A7ABF4667550}"/>
              </a:ext>
            </a:extLst>
          </p:cNvPr>
          <p:cNvGrpSpPr/>
          <p:nvPr/>
        </p:nvGrpSpPr>
        <p:grpSpPr>
          <a:xfrm>
            <a:off x="457199" y="857603"/>
            <a:ext cx="7652552" cy="3139321"/>
            <a:chOff x="457199" y="857603"/>
            <a:chExt cx="7652552" cy="3139321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32B1C08-F7F9-4852-A1AD-963ADE2CEB8B}"/>
                </a:ext>
              </a:extLst>
            </p:cNvPr>
            <p:cNvSpPr txBox="1"/>
            <p:nvPr/>
          </p:nvSpPr>
          <p:spPr>
            <a:xfrm>
              <a:off x="457199" y="857603"/>
              <a:ext cx="76525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7200" spc="-5" dirty="0">
                  <a:solidFill>
                    <a:srgbClr val="350606"/>
                  </a:solidFill>
                  <a:latin typeface="AvenirNext LT Pro Bold" panose="020B0804020202020204" pitchFamily="34" charset="0"/>
                </a:rPr>
                <a:t>Del Olvido a la</a:t>
              </a:r>
              <a:r>
                <a:rPr lang="es-419" sz="7200" spc="-20" dirty="0">
                  <a:solidFill>
                    <a:srgbClr val="350606"/>
                  </a:solidFill>
                  <a:latin typeface="AvenirNext LT Pro Bold" panose="020B0804020202020204" pitchFamily="34" charset="0"/>
                </a:rPr>
                <a:t> </a:t>
              </a:r>
              <a:r>
                <a:rPr lang="es-419" sz="7200" spc="-5" dirty="0">
                  <a:solidFill>
                    <a:srgbClr val="350606"/>
                  </a:solidFill>
                  <a:latin typeface="AvenirNext LT Pro Bold" panose="020B0804020202020204" pitchFamily="34" charset="0"/>
                </a:rPr>
                <a:t>Memoria</a:t>
              </a:r>
              <a:endParaRPr lang="es-419" sz="7200" dirty="0">
                <a:solidFill>
                  <a:srgbClr val="350606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507E39C-88AC-4A4C-AFC3-F34519F1BA10}"/>
                </a:ext>
              </a:extLst>
            </p:cNvPr>
            <p:cNvSpPr txBox="1"/>
            <p:nvPr/>
          </p:nvSpPr>
          <p:spPr>
            <a:xfrm>
              <a:off x="1236215" y="3165927"/>
              <a:ext cx="60945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 indent="304165" algn="ctr">
                <a:lnSpc>
                  <a:spcPct val="100000"/>
                </a:lnSpc>
              </a:pPr>
              <a:r>
                <a:rPr lang="es-419" sz="2400" spc="-10" dirty="0">
                  <a:latin typeface="AvenirNext LT Pro Regular" panose="020B0504020202020204" pitchFamily="34" charset="0"/>
                  <a:cs typeface="Arial"/>
                </a:rPr>
                <a:t>Africanos </a:t>
              </a:r>
              <a:r>
                <a:rPr lang="es-419" sz="2400" spc="-5" dirty="0">
                  <a:latin typeface="AvenirNext LT Pro Regular" panose="020B0504020202020204" pitchFamily="34" charset="0"/>
                  <a:cs typeface="Arial"/>
                </a:rPr>
                <a:t>y </a:t>
              </a:r>
              <a:r>
                <a:rPr lang="es-419" sz="2400" spc="-10" dirty="0">
                  <a:latin typeface="AvenirNext LT Pro Regular" panose="020B0504020202020204" pitchFamily="34" charset="0"/>
                  <a:cs typeface="Arial"/>
                </a:rPr>
                <a:t>Afrodescendientes </a:t>
              </a:r>
              <a:r>
                <a:rPr lang="es-419" sz="2400" spc="-5" dirty="0">
                  <a:latin typeface="AvenirNext LT Pro Regular" panose="020B0504020202020204" pitchFamily="34" charset="0"/>
                  <a:cs typeface="Arial"/>
                </a:rPr>
                <a:t>en </a:t>
              </a:r>
              <a:r>
                <a:rPr lang="es-419" sz="2400" spc="-10" dirty="0">
                  <a:latin typeface="AvenirNext LT Pro Regular" panose="020B0504020202020204" pitchFamily="34" charset="0"/>
                  <a:cs typeface="Arial"/>
                </a:rPr>
                <a:t>la  Historia Colonial </a:t>
              </a:r>
              <a:r>
                <a:rPr lang="es-419" sz="2400" spc="-5" dirty="0">
                  <a:latin typeface="AvenirNext LT Pro Regular" panose="020B0504020202020204" pitchFamily="34" charset="0"/>
                  <a:cs typeface="Arial"/>
                </a:rPr>
                <a:t>de</a:t>
              </a:r>
              <a:r>
                <a:rPr lang="es-419" sz="2400" spc="25" dirty="0"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2400" spc="-10" dirty="0">
                  <a:latin typeface="AvenirNext LT Pro Regular" panose="020B0504020202020204" pitchFamily="34" charset="0"/>
                  <a:cs typeface="Arial"/>
                </a:rPr>
                <a:t>Centroamérica</a:t>
              </a:r>
              <a:endParaRPr lang="es-419" sz="2400" dirty="0">
                <a:latin typeface="AvenirNext LT Pro Regular" panose="020B0504020202020204" pitchFamily="34" charset="0"/>
                <a:cs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B5A4671-12FA-4D0F-9A0B-57D2EE8E4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6" t="35737" r="9199" b="6255"/>
          <a:stretch/>
        </p:blipFill>
        <p:spPr>
          <a:xfrm>
            <a:off x="7619259" y="2450236"/>
            <a:ext cx="3453414" cy="39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9299A9-6474-43B1-94C5-5E63B6C2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88" y="1729470"/>
            <a:ext cx="5242424" cy="47385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F0181B-9CE3-4FBE-906C-614EB5ED9974}"/>
              </a:ext>
            </a:extLst>
          </p:cNvPr>
          <p:cNvSpPr txBox="1"/>
          <p:nvPr/>
        </p:nvSpPr>
        <p:spPr>
          <a:xfrm>
            <a:off x="348792" y="317857"/>
            <a:ext cx="11632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0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Cofradías y Hermandades de Negros y Morenos  </a:t>
            </a:r>
            <a:r>
              <a:rPr lang="es-419" sz="40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(España, Siglo</a:t>
            </a:r>
            <a:r>
              <a:rPr lang="es-419" sz="4000" spc="-7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0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XVIII)</a:t>
            </a:r>
            <a:endParaRPr lang="es-419" sz="40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C9063FE-B562-4BE7-8B04-E8E6E570D934}"/>
              </a:ext>
            </a:extLst>
          </p:cNvPr>
          <p:cNvSpPr txBox="1"/>
          <p:nvPr/>
        </p:nvSpPr>
        <p:spPr>
          <a:xfrm>
            <a:off x="10005006" y="1729470"/>
            <a:ext cx="11328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5" dirty="0">
                <a:latin typeface="AvenirNext LT Pro Regular" panose="020B0504020202020204" pitchFamily="34" charset="0"/>
                <a:cs typeface="Arial"/>
              </a:rPr>
              <a:t>Jaén</a:t>
            </a:r>
            <a:endParaRPr sz="2000" dirty="0"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00E41F76-C13E-4AA4-B2C2-25B2819924A4}"/>
              </a:ext>
            </a:extLst>
          </p:cNvPr>
          <p:cNvSpPr txBox="1"/>
          <p:nvPr/>
        </p:nvSpPr>
        <p:spPr>
          <a:xfrm>
            <a:off x="9913539" y="2740976"/>
            <a:ext cx="12368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5" dirty="0">
                <a:latin typeface="AvenirNext LT Pro Regular" panose="020B0504020202020204" pitchFamily="34" charset="0"/>
                <a:cs typeface="Arial"/>
              </a:rPr>
              <a:t>Triana</a:t>
            </a:r>
            <a:endParaRPr sz="2000" dirty="0"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C8D3B211-7CA6-473E-8682-A66E597E1151}"/>
              </a:ext>
            </a:extLst>
          </p:cNvPr>
          <p:cNvSpPr txBox="1"/>
          <p:nvPr/>
        </p:nvSpPr>
        <p:spPr>
          <a:xfrm>
            <a:off x="725864" y="5078692"/>
            <a:ext cx="178164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Puerto </a:t>
            </a:r>
            <a:r>
              <a:rPr sz="20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  Santa</a:t>
            </a:r>
            <a:r>
              <a:rPr sz="2000" spc="-1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z="20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María</a:t>
            </a:r>
            <a:endParaRPr sz="20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5401AC6A-C40B-403B-8CBE-63D288630858}"/>
              </a:ext>
            </a:extLst>
          </p:cNvPr>
          <p:cNvSpPr txBox="1"/>
          <p:nvPr/>
        </p:nvSpPr>
        <p:spPr>
          <a:xfrm>
            <a:off x="725864" y="1946513"/>
            <a:ext cx="146113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Huelva</a:t>
            </a:r>
            <a:endParaRPr sz="20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4011ED-78F5-48B7-9E68-0FA506DEF5A7}"/>
              </a:ext>
            </a:extLst>
          </p:cNvPr>
          <p:cNvSpPr txBox="1"/>
          <p:nvPr/>
        </p:nvSpPr>
        <p:spPr>
          <a:xfrm>
            <a:off x="725864" y="2740975"/>
            <a:ext cx="1472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71120" algn="ctr">
              <a:lnSpc>
                <a:spcPct val="100000"/>
              </a:lnSpc>
            </a:pPr>
            <a:r>
              <a:rPr lang="es-419" sz="20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Sevilla</a:t>
            </a:r>
            <a:endParaRPr lang="es-419" sz="20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4AD6C0-AEF1-4265-9FDE-018920842F67}"/>
              </a:ext>
            </a:extLst>
          </p:cNvPr>
          <p:cNvSpPr txBox="1"/>
          <p:nvPr/>
        </p:nvSpPr>
        <p:spPr>
          <a:xfrm>
            <a:off x="725864" y="3712469"/>
            <a:ext cx="1656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1120" indent="73025" algn="ctr">
              <a:lnSpc>
                <a:spcPct val="100000"/>
              </a:lnSpc>
              <a:spcBef>
                <a:spcPts val="1435"/>
              </a:spcBef>
            </a:pPr>
            <a:r>
              <a:rPr lang="es-419" sz="20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Jerez </a:t>
            </a:r>
            <a:r>
              <a:rPr lang="es-419" sz="20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  </a:t>
            </a:r>
            <a:r>
              <a:rPr lang="es-419" sz="20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</a:t>
            </a:r>
            <a:r>
              <a:rPr lang="es-419" sz="2000" spc="-1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20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Frontera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4887DD4-752E-4942-BD6B-9F0B2B41B39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186995" y="2100402"/>
            <a:ext cx="1687421" cy="640573"/>
          </a:xfrm>
          <a:prstGeom prst="line">
            <a:avLst/>
          </a:prstGeom>
          <a:ln w="28575">
            <a:solidFill>
              <a:srgbClr val="35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CC558E2-8471-4828-93EB-079250D6244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98713" y="2941030"/>
            <a:ext cx="2806920" cy="0"/>
          </a:xfrm>
          <a:prstGeom prst="line">
            <a:avLst/>
          </a:prstGeom>
          <a:ln w="28575">
            <a:solidFill>
              <a:srgbClr val="35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625DAE1-C19A-43D0-9E04-C4FD0E7A9C4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382745" y="3778958"/>
            <a:ext cx="2208109" cy="287454"/>
          </a:xfrm>
          <a:prstGeom prst="line">
            <a:avLst/>
          </a:prstGeom>
          <a:ln w="28575">
            <a:solidFill>
              <a:srgbClr val="35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B968C52-A51D-42A1-9490-5B596B7672C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07507" y="3916971"/>
            <a:ext cx="2055066" cy="1469498"/>
          </a:xfrm>
          <a:prstGeom prst="line">
            <a:avLst/>
          </a:prstGeom>
          <a:ln w="28575">
            <a:solidFill>
              <a:srgbClr val="35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ACB7B02-4247-4F51-8125-17F50C490A2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004116" y="1883359"/>
            <a:ext cx="3000890" cy="1257726"/>
          </a:xfrm>
          <a:prstGeom prst="line">
            <a:avLst/>
          </a:prstGeom>
          <a:ln w="28575">
            <a:solidFill>
              <a:srgbClr val="35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F06CA3D-B116-4486-A022-83340671BB7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162773" y="2894865"/>
            <a:ext cx="3750766" cy="1203900"/>
          </a:xfrm>
          <a:prstGeom prst="line">
            <a:avLst/>
          </a:prstGeom>
          <a:ln w="28575">
            <a:solidFill>
              <a:srgbClr val="35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A3034EF5-31B1-45E4-86A7-981D19A7049D}"/>
              </a:ext>
            </a:extLst>
          </p:cNvPr>
          <p:cNvSpPr/>
          <p:nvPr/>
        </p:nvSpPr>
        <p:spPr>
          <a:xfrm>
            <a:off x="3807932" y="2674491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56BA33E-7EF9-4C14-8D04-95C749F0367B}"/>
              </a:ext>
            </a:extLst>
          </p:cNvPr>
          <p:cNvSpPr/>
          <p:nvPr/>
        </p:nvSpPr>
        <p:spPr>
          <a:xfrm>
            <a:off x="4939149" y="2874546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0309669-056D-4B3D-B4FD-A29832C7C20B}"/>
              </a:ext>
            </a:extLst>
          </p:cNvPr>
          <p:cNvSpPr/>
          <p:nvPr/>
        </p:nvSpPr>
        <p:spPr>
          <a:xfrm>
            <a:off x="4496089" y="3712469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C691F79-94FE-490B-A02A-06C01609BC36}"/>
              </a:ext>
            </a:extLst>
          </p:cNvPr>
          <p:cNvSpPr/>
          <p:nvPr/>
        </p:nvSpPr>
        <p:spPr>
          <a:xfrm>
            <a:off x="4504858" y="3856200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8E47C925-E8B8-4A23-81B8-2C2C2D13D437}"/>
              </a:ext>
            </a:extLst>
          </p:cNvPr>
          <p:cNvSpPr/>
          <p:nvPr/>
        </p:nvSpPr>
        <p:spPr>
          <a:xfrm>
            <a:off x="6887035" y="3077310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6E77A27-F68C-4E9F-9CBE-14A1D98AA6C8}"/>
              </a:ext>
            </a:extLst>
          </p:cNvPr>
          <p:cNvSpPr/>
          <p:nvPr/>
        </p:nvSpPr>
        <p:spPr>
          <a:xfrm>
            <a:off x="6096289" y="4032281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A5DAE20-74C1-4634-ADD4-0041AF40382C}"/>
              </a:ext>
            </a:extLst>
          </p:cNvPr>
          <p:cNvSpPr/>
          <p:nvPr/>
        </p:nvSpPr>
        <p:spPr>
          <a:xfrm>
            <a:off x="2132229" y="2059656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B5CC70F-ABAD-48A6-9F93-0A977003DFB8}"/>
              </a:ext>
            </a:extLst>
          </p:cNvPr>
          <p:cNvSpPr/>
          <p:nvPr/>
        </p:nvSpPr>
        <p:spPr>
          <a:xfrm>
            <a:off x="2132229" y="2866439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D9E630A-ABC7-44E2-8264-ECFE5BA82A97}"/>
              </a:ext>
            </a:extLst>
          </p:cNvPr>
          <p:cNvSpPr/>
          <p:nvPr/>
        </p:nvSpPr>
        <p:spPr>
          <a:xfrm>
            <a:off x="2339747" y="3999932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D5D967C-827E-4CDF-B940-046362A9C109}"/>
              </a:ext>
            </a:extLst>
          </p:cNvPr>
          <p:cNvSpPr/>
          <p:nvPr/>
        </p:nvSpPr>
        <p:spPr>
          <a:xfrm>
            <a:off x="2441023" y="5319984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86FDC33-0550-4195-B80F-02192AB11E27}"/>
              </a:ext>
            </a:extLst>
          </p:cNvPr>
          <p:cNvSpPr/>
          <p:nvPr/>
        </p:nvSpPr>
        <p:spPr>
          <a:xfrm>
            <a:off x="9826305" y="2828380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 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6B37F26-3E1B-45D0-9197-4A35F063EF21}"/>
              </a:ext>
            </a:extLst>
          </p:cNvPr>
          <p:cNvSpPr/>
          <p:nvPr/>
        </p:nvSpPr>
        <p:spPr>
          <a:xfrm>
            <a:off x="9926803" y="1814166"/>
            <a:ext cx="132968" cy="132968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71C55290-632E-44F6-A68F-B43B5399A7EA}"/>
              </a:ext>
            </a:extLst>
          </p:cNvPr>
          <p:cNvSpPr txBox="1"/>
          <p:nvPr/>
        </p:nvSpPr>
        <p:spPr>
          <a:xfrm>
            <a:off x="3131952" y="622186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0)</a:t>
            </a:r>
          </a:p>
        </p:txBody>
      </p:sp>
    </p:spTree>
    <p:extLst>
      <p:ext uri="{BB962C8B-B14F-4D97-AF65-F5344CB8AC3E}">
        <p14:creationId xmlns:p14="http://schemas.microsoft.com/office/powerpoint/2010/main" val="289276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442050-854C-44B6-845C-CF0DC540B808}"/>
              </a:ext>
            </a:extLst>
          </p:cNvPr>
          <p:cNvSpPr txBox="1"/>
          <p:nvPr/>
        </p:nvSpPr>
        <p:spPr>
          <a:xfrm>
            <a:off x="2746735" y="522344"/>
            <a:ext cx="6698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Conquista de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América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0D9844DC-704F-4249-87F1-ED2D1301E341}"/>
              </a:ext>
            </a:extLst>
          </p:cNvPr>
          <p:cNvSpPr/>
          <p:nvPr/>
        </p:nvSpPr>
        <p:spPr>
          <a:xfrm>
            <a:off x="7651190" y="1886626"/>
            <a:ext cx="4145279" cy="38541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81F9BF-8058-4D3E-84AC-765CE25DBB01}"/>
              </a:ext>
            </a:extLst>
          </p:cNvPr>
          <p:cNvSpPr txBox="1"/>
          <p:nvPr/>
        </p:nvSpPr>
        <p:spPr>
          <a:xfrm>
            <a:off x="1593129" y="1781936"/>
            <a:ext cx="5518308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Entre grupo de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conquistadores 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hubo africanos </a:t>
            </a:r>
            <a:r>
              <a: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</a:t>
            </a:r>
            <a:r>
              <a:rPr lang="es-419" sz="1800" spc="-1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mulatos.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4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Negros, mulatos </a:t>
            </a:r>
            <a:r>
              <a: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pardos  dedicados a actividades</a:t>
            </a:r>
            <a:r>
              <a:rPr lang="es-419" sz="1800" spc="-9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como: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4B3A402-1AC3-48C4-AE1C-EF76B11E56CA}"/>
              </a:ext>
            </a:extLst>
          </p:cNvPr>
          <p:cNvGrpSpPr/>
          <p:nvPr/>
        </p:nvGrpSpPr>
        <p:grpSpPr>
          <a:xfrm>
            <a:off x="2118044" y="3216242"/>
            <a:ext cx="4468478" cy="3355788"/>
            <a:chOff x="2369582" y="3178534"/>
            <a:chExt cx="4468478" cy="3355788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AB7BDDA1-1582-4221-A1E2-4B3A54C19752}"/>
                </a:ext>
              </a:extLst>
            </p:cNvPr>
            <p:cNvSpPr/>
            <p:nvPr/>
          </p:nvSpPr>
          <p:spPr>
            <a:xfrm>
              <a:off x="2369582" y="3178534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A</a:t>
              </a:r>
              <a:r>
                <a:rPr lang="es-PA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gricultura</a:t>
              </a:r>
              <a:endParaRPr lang="es-PA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00FF4BF-F1A6-4C7E-B5E2-C3692D5D919A}"/>
                </a:ext>
              </a:extLst>
            </p:cNvPr>
            <p:cNvSpPr/>
            <p:nvPr/>
          </p:nvSpPr>
          <p:spPr>
            <a:xfrm>
              <a:off x="2827561" y="3776016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Construcción</a:t>
              </a:r>
              <a:endParaRPr lang="es-419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410AF42-76F8-4E34-9EB4-AB9B1A4D8BA9}"/>
                </a:ext>
              </a:extLst>
            </p:cNvPr>
            <p:cNvSpPr/>
            <p:nvPr/>
          </p:nvSpPr>
          <p:spPr>
            <a:xfrm>
              <a:off x="3464662" y="4424129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Administración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FA68EFF-455C-49F6-B331-ED4B8024E07B}"/>
                </a:ext>
              </a:extLst>
            </p:cNvPr>
            <p:cNvSpPr/>
            <p:nvPr/>
          </p:nvSpPr>
          <p:spPr>
            <a:xfrm>
              <a:off x="4873271" y="5715939"/>
              <a:ext cx="1964789" cy="818383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PA" b="1" spc="-5" dirty="0" err="1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</a:t>
              </a:r>
              <a:r>
                <a:rPr lang="es-PA" sz="1800" b="1" spc="-5" dirty="0" err="1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eq</a:t>
              </a:r>
              <a:r>
                <a:rPr lang="es-PA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. </a:t>
              </a:r>
              <a:r>
                <a:rPr lang="es-PA" sz="1800" b="1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y</a:t>
              </a:r>
              <a:r>
                <a:rPr lang="es-PA" sz="1800" b="1" spc="39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PA" sz="1800" b="1" spc="-5" dirty="0" err="1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Med</a:t>
              </a:r>
              <a:r>
                <a:rPr lang="es-PA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.</a:t>
              </a:r>
              <a:endParaRPr lang="es-PA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  <a:p>
              <a:pPr marL="92075" algn="ctr">
                <a:lnSpc>
                  <a:spcPct val="100000"/>
                </a:lnSpc>
                <a:spcBef>
                  <a:spcPts val="1090"/>
                </a:spcBef>
              </a:pPr>
              <a:r>
                <a:rPr lang="es-PA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Propietarios</a:t>
              </a:r>
              <a:endParaRPr lang="es-PA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B2D684-2A8C-48A0-ABA5-089EA6E66DAB}"/>
                </a:ext>
              </a:extLst>
            </p:cNvPr>
            <p:cNvSpPr/>
            <p:nvPr/>
          </p:nvSpPr>
          <p:spPr>
            <a:xfrm>
              <a:off x="4177957" y="5070034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b="1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J</a:t>
              </a:r>
              <a:r>
                <a:rPr lang="es-419" sz="1800" b="1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ornaleros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</p:grpSp>
      <p:sp>
        <p:nvSpPr>
          <p:cNvPr id="15" name="object 20">
            <a:extLst>
              <a:ext uri="{FF2B5EF4-FFF2-40B4-BE49-F238E27FC236}">
                <a16:creationId xmlns:a16="http://schemas.microsoft.com/office/drawing/2014/main" id="{2ACA42C9-4DC6-49AB-81AB-7B4708096EE9}"/>
              </a:ext>
            </a:extLst>
          </p:cNvPr>
          <p:cNvSpPr txBox="1"/>
          <p:nvPr/>
        </p:nvSpPr>
        <p:spPr>
          <a:xfrm>
            <a:off x="11796469" y="557699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48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F60766-6C2F-421D-B938-6F6A52071FF6}"/>
              </a:ext>
            </a:extLst>
          </p:cNvPr>
          <p:cNvSpPr/>
          <p:nvPr/>
        </p:nvSpPr>
        <p:spPr>
          <a:xfrm>
            <a:off x="931095" y="285487"/>
            <a:ext cx="4889369" cy="6122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6DB4C82-9FC8-4517-AD2F-506912E91F96}"/>
              </a:ext>
            </a:extLst>
          </p:cNvPr>
          <p:cNvSpPr/>
          <p:nvPr/>
        </p:nvSpPr>
        <p:spPr>
          <a:xfrm>
            <a:off x="7521019" y="4563912"/>
            <a:ext cx="2665427" cy="1569660"/>
          </a:xfrm>
          <a:prstGeom prst="roundRect">
            <a:avLst/>
          </a:prstGeom>
          <a:solidFill>
            <a:srgbClr val="35060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5765" marR="399415" algn="ctr">
              <a:lnSpc>
                <a:spcPct val="120600"/>
              </a:lnSpc>
            </a:pPr>
            <a:r>
              <a:rPr lang="es-419" sz="1800" b="1" spc="-5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Caso  de</a:t>
            </a:r>
            <a:endParaRPr lang="es-419" sz="1800" b="1" dirty="0">
              <a:solidFill>
                <a:schemeClr val="bg1"/>
              </a:solidFill>
              <a:latin typeface="AvenirNext LT Pro Regular" panose="020B0504020202020204" pitchFamily="34" charset="0"/>
              <a:cs typeface="Arial"/>
            </a:endParaRPr>
          </a:p>
          <a:p>
            <a:pPr marL="12700" marR="5080" algn="ctr">
              <a:lnSpc>
                <a:spcPct val="120200"/>
              </a:lnSpc>
            </a:pPr>
            <a:r>
              <a:rPr lang="es-419" sz="1800" b="1" spc="-5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Juan</a:t>
            </a:r>
            <a:r>
              <a:rPr lang="es-419" sz="1800" b="1" spc="-55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5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Garrido </a:t>
            </a:r>
            <a:r>
              <a:rPr lang="es-419" sz="18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5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del</a:t>
            </a:r>
            <a:r>
              <a:rPr lang="es-419" sz="1800" b="1" spc="-70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5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rPr>
              <a:t>Congo</a:t>
            </a:r>
            <a:endParaRPr lang="es-419" sz="1800" b="1" dirty="0">
              <a:solidFill>
                <a:schemeClr val="bg1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132C6BE-77B9-4BE2-A2A7-6EE1A79AE032}"/>
              </a:ext>
            </a:extLst>
          </p:cNvPr>
          <p:cNvGrpSpPr/>
          <p:nvPr/>
        </p:nvGrpSpPr>
        <p:grpSpPr>
          <a:xfrm>
            <a:off x="6912990" y="438248"/>
            <a:ext cx="3881486" cy="3295056"/>
            <a:chOff x="6912992" y="51749"/>
            <a:chExt cx="3881486" cy="3295056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970366E-0CAA-4308-B0B6-42C8025BB365}"/>
                </a:ext>
              </a:extLst>
            </p:cNvPr>
            <p:cNvSpPr txBox="1"/>
            <p:nvPr/>
          </p:nvSpPr>
          <p:spPr>
            <a:xfrm>
              <a:off x="6912992" y="51749"/>
              <a:ext cx="388148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4800" dirty="0">
                  <a:solidFill>
                    <a:srgbClr val="350606"/>
                  </a:solidFill>
                  <a:latin typeface="AvenirNext LT Pro Bold" panose="020B0804020202020204" pitchFamily="34" charset="0"/>
                </a:rPr>
                <a:t>Conquista</a:t>
              </a:r>
              <a:r>
                <a:rPr lang="es-419" sz="4800" spc="-85" dirty="0">
                  <a:solidFill>
                    <a:srgbClr val="350606"/>
                  </a:solidFill>
                  <a:latin typeface="AvenirNext LT Pro Bold" panose="020B0804020202020204" pitchFamily="34" charset="0"/>
                </a:rPr>
                <a:t> </a:t>
              </a:r>
              <a:r>
                <a:rPr lang="es-419" sz="4800" dirty="0">
                  <a:solidFill>
                    <a:srgbClr val="350606"/>
                  </a:solidFill>
                  <a:latin typeface="AvenirNext LT Pro Bold" panose="020B0804020202020204" pitchFamily="34" charset="0"/>
                </a:rPr>
                <a:t>de  América</a:t>
              </a:r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F2AF8E27-5F5E-49EE-853A-14577A99AFEC}"/>
                </a:ext>
              </a:extLst>
            </p:cNvPr>
            <p:cNvSpPr/>
            <p:nvPr/>
          </p:nvSpPr>
          <p:spPr>
            <a:xfrm>
              <a:off x="7676563" y="2568439"/>
              <a:ext cx="2354343" cy="778366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Migración de  primeros</a:t>
              </a:r>
              <a:r>
                <a:rPr lang="es-419" sz="1800" b="1" spc="-2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africanos</a:t>
              </a:r>
              <a:endParaRPr lang="es-419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AE2E028E-22FC-4C13-8A11-7E2B1185B7F4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8853735" y="1621409"/>
              <a:ext cx="0" cy="9470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6CA052F-E620-4ED5-8861-498F07312F1D}"/>
              </a:ext>
            </a:extLst>
          </p:cNvPr>
          <p:cNvSpPr/>
          <p:nvPr/>
        </p:nvSpPr>
        <p:spPr>
          <a:xfrm>
            <a:off x="1159598" y="543950"/>
            <a:ext cx="1131115" cy="483571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Portugal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C0E3C2-656F-4D2E-B40D-8DB38EE3B9A9}"/>
              </a:ext>
            </a:extLst>
          </p:cNvPr>
          <p:cNvSpPr/>
          <p:nvPr/>
        </p:nvSpPr>
        <p:spPr>
          <a:xfrm>
            <a:off x="3977707" y="3141211"/>
            <a:ext cx="1131115" cy="483571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Congo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8BB3536-BDAE-4E95-9FDE-83C449109B83}"/>
              </a:ext>
            </a:extLst>
          </p:cNvPr>
          <p:cNvSpPr/>
          <p:nvPr/>
        </p:nvSpPr>
        <p:spPr>
          <a:xfrm>
            <a:off x="201057" y="2007908"/>
            <a:ext cx="1439207" cy="581515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83185" algn="ctr">
              <a:lnSpc>
                <a:spcPct val="100000"/>
              </a:lnSpc>
              <a:spcBef>
                <a:spcPts val="325"/>
              </a:spcBef>
            </a:pP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Santo  Domin</a:t>
            </a:r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</a:t>
            </a:r>
            <a:r>
              <a:rPr lang="es-419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D9872F6-34AD-42D5-A677-C603134A856B}"/>
              </a:ext>
            </a:extLst>
          </p:cNvPr>
          <p:cNvSpPr/>
          <p:nvPr/>
        </p:nvSpPr>
        <p:spPr>
          <a:xfrm>
            <a:off x="3076873" y="819803"/>
            <a:ext cx="1131115" cy="483571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Sevilla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132E5A2-9148-46E9-996F-9D01106BA6C3}"/>
              </a:ext>
            </a:extLst>
          </p:cNvPr>
          <p:cNvCxnSpPr>
            <a:stCxn id="17" idx="2"/>
          </p:cNvCxnSpPr>
          <p:nvPr/>
        </p:nvCxnSpPr>
        <p:spPr>
          <a:xfrm>
            <a:off x="1725156" y="1027521"/>
            <a:ext cx="502365" cy="406056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2E94D56-F347-47C1-B0B7-7354CFFC6F50}"/>
              </a:ext>
            </a:extLst>
          </p:cNvPr>
          <p:cNvCxnSpPr>
            <a:stCxn id="20" idx="1"/>
          </p:cNvCxnSpPr>
          <p:nvPr/>
        </p:nvCxnSpPr>
        <p:spPr>
          <a:xfrm flipH="1">
            <a:off x="2290713" y="1061589"/>
            <a:ext cx="786160" cy="458867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1CC624D-3500-48EC-98D0-10963B1D925C}"/>
              </a:ext>
            </a:extLst>
          </p:cNvPr>
          <p:cNvCxnSpPr>
            <a:stCxn id="18" idx="1"/>
          </p:cNvCxnSpPr>
          <p:nvPr/>
        </p:nvCxnSpPr>
        <p:spPr>
          <a:xfrm flipH="1">
            <a:off x="3630912" y="3382997"/>
            <a:ext cx="346795" cy="311817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67">
            <a:extLst>
              <a:ext uri="{FF2B5EF4-FFF2-40B4-BE49-F238E27FC236}">
                <a16:creationId xmlns:a16="http://schemas.microsoft.com/office/drawing/2014/main" id="{8CDAC64F-6E90-4595-AA08-053A66E083F4}"/>
              </a:ext>
            </a:extLst>
          </p:cNvPr>
          <p:cNvSpPr txBox="1"/>
          <p:nvPr/>
        </p:nvSpPr>
        <p:spPr>
          <a:xfrm>
            <a:off x="5950103" y="624429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7897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AC79AE-EC70-4FF5-99AD-2CEDC05262E6}"/>
              </a:ext>
            </a:extLst>
          </p:cNvPr>
          <p:cNvSpPr txBox="1"/>
          <p:nvPr/>
        </p:nvSpPr>
        <p:spPr>
          <a:xfrm>
            <a:off x="3233264" y="236955"/>
            <a:ext cx="64172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Caso de Juan Garrido en</a:t>
            </a:r>
            <a:r>
              <a:rPr lang="es-419" sz="4800" spc="-6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América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DE8B9A6-968D-4450-B3E8-81B41A4CE2A9}"/>
              </a:ext>
            </a:extLst>
          </p:cNvPr>
          <p:cNvGrpSpPr/>
          <p:nvPr/>
        </p:nvGrpSpPr>
        <p:grpSpPr>
          <a:xfrm>
            <a:off x="311084" y="1702921"/>
            <a:ext cx="7170866" cy="5023104"/>
            <a:chOff x="122548" y="1702921"/>
            <a:chExt cx="7170866" cy="5023104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61BB2A61-9D10-445B-A625-E1EDF5A7D996}"/>
                </a:ext>
              </a:extLst>
            </p:cNvPr>
            <p:cNvSpPr/>
            <p:nvPr/>
          </p:nvSpPr>
          <p:spPr>
            <a:xfrm>
              <a:off x="122548" y="1702921"/>
              <a:ext cx="6485382" cy="5023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47909D55-4650-40F2-A97E-31D405D836F5}"/>
                </a:ext>
              </a:extLst>
            </p:cNvPr>
            <p:cNvSpPr/>
            <p:nvPr/>
          </p:nvSpPr>
          <p:spPr>
            <a:xfrm>
              <a:off x="1040683" y="2233824"/>
              <a:ext cx="1131115" cy="48357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Cuba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F7F5F539-D12B-486A-998C-41B7D13138D8}"/>
                </a:ext>
              </a:extLst>
            </p:cNvPr>
            <p:cNvSpPr/>
            <p:nvPr/>
          </p:nvSpPr>
          <p:spPr>
            <a:xfrm>
              <a:off x="2846417" y="2063642"/>
              <a:ext cx="1131115" cy="48357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Florida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D3718A00-D36B-4AE6-BA85-6847B7CC1695}"/>
                </a:ext>
              </a:extLst>
            </p:cNvPr>
            <p:cNvSpPr/>
            <p:nvPr/>
          </p:nvSpPr>
          <p:spPr>
            <a:xfrm>
              <a:off x="4576239" y="2413047"/>
              <a:ext cx="1432984" cy="608696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Santo</a:t>
              </a:r>
            </a:p>
            <a:p>
              <a:pPr algn="ctr"/>
              <a:r>
                <a:rPr lang="es-419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Dom</a:t>
              </a: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ingo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00A6FE68-A504-4354-A461-4514ECA0F337}"/>
                </a:ext>
              </a:extLst>
            </p:cNvPr>
            <p:cNvSpPr/>
            <p:nvPr/>
          </p:nvSpPr>
          <p:spPr>
            <a:xfrm>
              <a:off x="6096000" y="3429000"/>
              <a:ext cx="1197414" cy="651258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Puerto </a:t>
              </a:r>
            </a:p>
            <a:p>
              <a:pPr algn="ctr"/>
              <a:r>
                <a:rPr lang="es-419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R</a:t>
              </a: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ico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7E7496F4-FBF1-4900-8E69-AC0E3A8DBD6E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1606241" y="2717395"/>
              <a:ext cx="1240176" cy="421731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61DBDA4C-39C3-4D96-AE58-85FA6F13AB84}"/>
                </a:ext>
              </a:extLst>
            </p:cNvPr>
            <p:cNvCxnSpPr/>
            <p:nvPr/>
          </p:nvCxnSpPr>
          <p:spPr>
            <a:xfrm flipH="1" flipV="1">
              <a:off x="2413262" y="2158738"/>
              <a:ext cx="395199" cy="131448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08126302-9C61-4EB3-8D45-EBDFB06CD0E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360985" y="2717395"/>
              <a:ext cx="215254" cy="1037234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EBE7815D-FA1C-4F3E-BA30-6A7B93BC8993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4970585" y="3754629"/>
              <a:ext cx="1125415" cy="40298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bject 64">
            <a:extLst>
              <a:ext uri="{FF2B5EF4-FFF2-40B4-BE49-F238E27FC236}">
                <a16:creationId xmlns:a16="http://schemas.microsoft.com/office/drawing/2014/main" id="{837A529D-2BD0-4B30-8703-A07BB160F623}"/>
              </a:ext>
            </a:extLst>
          </p:cNvPr>
          <p:cNvSpPr txBox="1"/>
          <p:nvPr/>
        </p:nvSpPr>
        <p:spPr>
          <a:xfrm>
            <a:off x="185036" y="6419824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6901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6C506008-1C8E-4023-A8EF-AA8388E962E1}"/>
              </a:ext>
            </a:extLst>
          </p:cNvPr>
          <p:cNvSpPr/>
          <p:nvPr/>
        </p:nvSpPr>
        <p:spPr>
          <a:xfrm>
            <a:off x="3088049" y="1869696"/>
            <a:ext cx="8760638" cy="4688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 descr="Imagen que contiene flor&#10;&#10;Descripción generada automáticamente">
            <a:extLst>
              <a:ext uri="{FF2B5EF4-FFF2-40B4-BE49-F238E27FC236}">
                <a16:creationId xmlns:a16="http://schemas.microsoft.com/office/drawing/2014/main" id="{CD4ED5C4-8525-4268-A724-ACFFA0B09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9" t="29554" r="40262" b="22466"/>
          <a:stretch/>
        </p:blipFill>
        <p:spPr>
          <a:xfrm>
            <a:off x="6683603" y="4323057"/>
            <a:ext cx="1583703" cy="13304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E3B209-F706-451A-9701-F06F7332E7C1}"/>
              </a:ext>
            </a:extLst>
          </p:cNvPr>
          <p:cNvSpPr txBox="1"/>
          <p:nvPr/>
        </p:nvSpPr>
        <p:spPr>
          <a:xfrm>
            <a:off x="4255006" y="300036"/>
            <a:ext cx="6426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Caso de Juan Garrido en</a:t>
            </a:r>
            <a:r>
              <a:rPr lang="es-419" sz="4800" spc="-6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América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D424A27-7EE9-4330-AC7B-1F1C3189C7B4}"/>
              </a:ext>
            </a:extLst>
          </p:cNvPr>
          <p:cNvSpPr/>
          <p:nvPr/>
        </p:nvSpPr>
        <p:spPr>
          <a:xfrm>
            <a:off x="179109" y="1869696"/>
            <a:ext cx="2667786" cy="1901026"/>
          </a:xfrm>
          <a:prstGeom prst="roundRect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>
                <a:latin typeface="AvenirNext LT Pro Regular" panose="020B0504020202020204" pitchFamily="34" charset="0"/>
                <a:cs typeface="Arial"/>
              </a:rPr>
              <a:t>Juan Garrido </a:t>
            </a: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se </a:t>
            </a:r>
            <a:r>
              <a:rPr lang="es-419" sz="1800" dirty="0">
                <a:latin typeface="AvenirNext LT Pro Regular" panose="020B0504020202020204" pitchFamily="34" charset="0"/>
                <a:cs typeface="Arial"/>
              </a:rPr>
              <a:t>une </a:t>
            </a: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a</a:t>
            </a:r>
            <a:r>
              <a:rPr lang="es-419" sz="1800" spc="-105" dirty="0"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dirty="0">
                <a:latin typeface="AvenirNext LT Pro Regular" panose="020B0504020202020204" pitchFamily="34" charset="0"/>
                <a:cs typeface="Arial"/>
              </a:rPr>
              <a:t>tropas  </a:t>
            </a: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de Cortés para la conquista  </a:t>
            </a:r>
            <a:r>
              <a:rPr lang="es-419" sz="1800" dirty="0">
                <a:latin typeface="AvenirNext LT Pro Regular" panose="020B0504020202020204" pitchFamily="34" charset="0"/>
                <a:cs typeface="Arial"/>
              </a:rPr>
              <a:t>de</a:t>
            </a:r>
            <a:r>
              <a:rPr lang="es-419" sz="1800" spc="-105" dirty="0"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dirty="0">
                <a:latin typeface="AvenirNext LT Pro Regular" panose="020B0504020202020204" pitchFamily="34" charset="0"/>
                <a:cs typeface="Arial"/>
              </a:rPr>
              <a:t>México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C2A0132-07F5-4BBF-AD94-1CF369040D33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2846895" y="2820209"/>
            <a:ext cx="4421171" cy="1502848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5">
            <a:extLst>
              <a:ext uri="{FF2B5EF4-FFF2-40B4-BE49-F238E27FC236}">
                <a16:creationId xmlns:a16="http://schemas.microsoft.com/office/drawing/2014/main" id="{B1D92812-25DD-49F0-83DB-44B0D687146D}"/>
              </a:ext>
            </a:extLst>
          </p:cNvPr>
          <p:cNvSpPr txBox="1"/>
          <p:nvPr/>
        </p:nvSpPr>
        <p:spPr>
          <a:xfrm>
            <a:off x="2806588" y="6394134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55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43F18FD7-D10C-44EF-A34A-1D590F6BA473}"/>
              </a:ext>
            </a:extLst>
          </p:cNvPr>
          <p:cNvSpPr/>
          <p:nvPr/>
        </p:nvSpPr>
        <p:spPr>
          <a:xfrm>
            <a:off x="2783586" y="1146389"/>
            <a:ext cx="6624828" cy="5275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ACF847C-A4A8-4907-937B-BCFB27340762}"/>
              </a:ext>
            </a:extLst>
          </p:cNvPr>
          <p:cNvSpPr/>
          <p:nvPr/>
        </p:nvSpPr>
        <p:spPr>
          <a:xfrm>
            <a:off x="104775" y="1429358"/>
            <a:ext cx="2807208" cy="92333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742950">
              <a:lnSpc>
                <a:spcPct val="100000"/>
              </a:lnSpc>
            </a:pPr>
            <a:r>
              <a:rPr lang="es-419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Frontera  </a:t>
            </a: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Guatemala/El</a:t>
            </a:r>
            <a:r>
              <a:rPr lang="es-419" sz="1800" b="1" spc="-10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Salvador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marL="692150">
              <a:lnSpc>
                <a:spcPct val="100000"/>
              </a:lnSpc>
              <a:spcBef>
                <a:spcPts val="5"/>
              </a:spcBef>
            </a:pP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Siglo</a:t>
            </a:r>
            <a:r>
              <a:rPr lang="es-419" sz="1800" b="1" spc="-8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XVIII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F6E473-7042-453E-A65E-DC05F3FB5484}"/>
              </a:ext>
            </a:extLst>
          </p:cNvPr>
          <p:cNvSpPr txBox="1"/>
          <p:nvPr/>
        </p:nvSpPr>
        <p:spPr>
          <a:xfrm>
            <a:off x="1572" y="459259"/>
            <a:ext cx="12190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Período Colonial Comunidades Palenqueras y explotación</a:t>
            </a:r>
            <a:r>
              <a:rPr lang="es-419" sz="2800" spc="13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2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minera</a:t>
            </a:r>
            <a:endParaRPr lang="es-419" sz="28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284B83A-B70B-4508-B5A4-9E89EB109CC1}"/>
              </a:ext>
            </a:extLst>
          </p:cNvPr>
          <p:cNvSpPr/>
          <p:nvPr/>
        </p:nvSpPr>
        <p:spPr>
          <a:xfrm>
            <a:off x="9280017" y="1432483"/>
            <a:ext cx="2807208" cy="780048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Honduras  </a:t>
            </a: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explotación</a:t>
            </a:r>
            <a:r>
              <a:rPr lang="es-419" sz="1800" b="1" spc="-9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minas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48EDB6-ED8C-4B2B-A99A-66388EFC2CB5}"/>
              </a:ext>
            </a:extLst>
          </p:cNvPr>
          <p:cNvSpPr/>
          <p:nvPr/>
        </p:nvSpPr>
        <p:spPr>
          <a:xfrm>
            <a:off x="9678109" y="5628248"/>
            <a:ext cx="2139421" cy="755305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Panamá 1560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FA21C10-F111-4BFC-B0B9-1746310DCBAA}"/>
              </a:ext>
            </a:extLst>
          </p:cNvPr>
          <p:cNvSpPr/>
          <p:nvPr/>
        </p:nvSpPr>
        <p:spPr>
          <a:xfrm>
            <a:off x="2532888" y="3512177"/>
            <a:ext cx="1749254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Guazucaran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599A092-33C6-4C43-A534-3CE8AC7E61F1}"/>
              </a:ext>
            </a:extLst>
          </p:cNvPr>
          <p:cNvSpPr/>
          <p:nvPr/>
        </p:nvSpPr>
        <p:spPr>
          <a:xfrm>
            <a:off x="3172128" y="4051607"/>
            <a:ext cx="1586567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Tegucigalpa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CCB35C9-5C9D-4425-8EEB-90C21E76C516}"/>
              </a:ext>
            </a:extLst>
          </p:cNvPr>
          <p:cNvSpPr/>
          <p:nvPr/>
        </p:nvSpPr>
        <p:spPr>
          <a:xfrm>
            <a:off x="3731339" y="4617133"/>
            <a:ext cx="1586567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Rio Guayape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C6E26F0-406F-48F3-A812-A0D78AD6C159}"/>
              </a:ext>
            </a:extLst>
          </p:cNvPr>
          <p:cNvSpPr/>
          <p:nvPr/>
        </p:nvSpPr>
        <p:spPr>
          <a:xfrm>
            <a:off x="5612621" y="5617920"/>
            <a:ext cx="1434167" cy="622985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Cerro de Cabra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9924F83-A998-41F5-B768-5EB999B661B2}"/>
              </a:ext>
            </a:extLst>
          </p:cNvPr>
          <p:cNvSpPr/>
          <p:nvPr/>
        </p:nvSpPr>
        <p:spPr>
          <a:xfrm>
            <a:off x="7591652" y="5852160"/>
            <a:ext cx="1131115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Bayano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745C0CB-DD1F-42BC-A10D-B6172ECA65B8}"/>
              </a:ext>
            </a:extLst>
          </p:cNvPr>
          <p:cNvSpPr/>
          <p:nvPr/>
        </p:nvSpPr>
        <p:spPr>
          <a:xfrm>
            <a:off x="6383953" y="3468405"/>
            <a:ext cx="1131115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Olancho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3F54FB7-40F7-4698-9D4F-27E3C230EA99}"/>
              </a:ext>
            </a:extLst>
          </p:cNvPr>
          <p:cNvSpPr/>
          <p:nvPr/>
        </p:nvSpPr>
        <p:spPr>
          <a:xfrm>
            <a:off x="6504956" y="2463041"/>
            <a:ext cx="1434167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San Miguel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73861BA-6FD3-44E7-BFE3-A4A7D7A7DA7E}"/>
              </a:ext>
            </a:extLst>
          </p:cNvPr>
          <p:cNvSpPr/>
          <p:nvPr/>
        </p:nvSpPr>
        <p:spPr>
          <a:xfrm>
            <a:off x="5317906" y="1891023"/>
            <a:ext cx="1131115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Omoa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538A48C-4ADF-4C1F-BE46-0FA2C591A598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567088" y="2132809"/>
            <a:ext cx="750818" cy="330232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C45AF15-DAD7-4D58-8AB7-C4192B8989B0}"/>
              </a:ext>
            </a:extLst>
          </p:cNvPr>
          <p:cNvCxnSpPr>
            <a:cxnSpLocks/>
            <a:stCxn id="31" idx="6"/>
            <a:endCxn id="19" idx="1"/>
          </p:cNvCxnSpPr>
          <p:nvPr/>
        </p:nvCxnSpPr>
        <p:spPr>
          <a:xfrm flipV="1">
            <a:off x="4162168" y="2704827"/>
            <a:ext cx="2342788" cy="296335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388B085D-6ADA-4E70-9924-C7B91510EA4C}"/>
              </a:ext>
            </a:extLst>
          </p:cNvPr>
          <p:cNvSpPr/>
          <p:nvPr/>
        </p:nvSpPr>
        <p:spPr>
          <a:xfrm>
            <a:off x="4526162" y="2403944"/>
            <a:ext cx="99626" cy="99626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A63E389-F889-4B37-9D1E-CD2F157D9305}"/>
              </a:ext>
            </a:extLst>
          </p:cNvPr>
          <p:cNvSpPr/>
          <p:nvPr/>
        </p:nvSpPr>
        <p:spPr>
          <a:xfrm>
            <a:off x="4062542" y="2951349"/>
            <a:ext cx="99626" cy="99626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CF66F4C-7AFD-4CD7-BF42-D7EEF05268F6}"/>
              </a:ext>
            </a:extLst>
          </p:cNvPr>
          <p:cNvCxnSpPr>
            <a:endCxn id="18" idx="1"/>
          </p:cNvCxnSpPr>
          <p:nvPr/>
        </p:nvCxnSpPr>
        <p:spPr>
          <a:xfrm>
            <a:off x="5466841" y="2946612"/>
            <a:ext cx="917112" cy="763579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98417463-6F15-4ADA-A62E-A69F7F7BDD69}"/>
              </a:ext>
            </a:extLst>
          </p:cNvPr>
          <p:cNvSpPr/>
          <p:nvPr/>
        </p:nvSpPr>
        <p:spPr>
          <a:xfrm>
            <a:off x="5412243" y="2901536"/>
            <a:ext cx="90152" cy="90152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E60BD08-2547-4756-9B3D-803C4037F9DA}"/>
              </a:ext>
            </a:extLst>
          </p:cNvPr>
          <p:cNvGrpSpPr/>
          <p:nvPr/>
        </p:nvGrpSpPr>
        <p:grpSpPr>
          <a:xfrm>
            <a:off x="7840858" y="3936384"/>
            <a:ext cx="1536085" cy="1271787"/>
            <a:chOff x="7827566" y="3932070"/>
            <a:chExt cx="1536085" cy="127178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A1D15ED7-A5F7-43F0-9840-390F1DE4B869}"/>
                </a:ext>
              </a:extLst>
            </p:cNvPr>
            <p:cNvSpPr/>
            <p:nvPr/>
          </p:nvSpPr>
          <p:spPr>
            <a:xfrm>
              <a:off x="8081884" y="3932070"/>
              <a:ext cx="1281767" cy="48357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Portobelo</a:t>
              </a:r>
              <a:endParaRPr lang="es-419" b="1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2A259E69-55BC-4735-B6A7-048DFFEA72B9}"/>
                </a:ext>
              </a:extLst>
            </p:cNvPr>
            <p:cNvCxnSpPr>
              <a:endCxn id="17" idx="1"/>
            </p:cNvCxnSpPr>
            <p:nvPr/>
          </p:nvCxnSpPr>
          <p:spPr>
            <a:xfrm flipV="1">
              <a:off x="7872642" y="4173856"/>
              <a:ext cx="209242" cy="984925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7F6C26B6-F6CF-4AEE-B11F-64F75581262D}"/>
                </a:ext>
              </a:extLst>
            </p:cNvPr>
            <p:cNvSpPr/>
            <p:nvPr/>
          </p:nvSpPr>
          <p:spPr>
            <a:xfrm>
              <a:off x="7827566" y="5113705"/>
              <a:ext cx="90152" cy="90152"/>
            </a:xfrm>
            <a:prstGeom prst="ellipse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A35DDC06-0EAA-4543-9CAD-2D6C7E2F5C5D}"/>
              </a:ext>
            </a:extLst>
          </p:cNvPr>
          <p:cNvCxnSpPr>
            <a:endCxn id="16" idx="0"/>
          </p:cNvCxnSpPr>
          <p:nvPr/>
        </p:nvCxnSpPr>
        <p:spPr>
          <a:xfrm>
            <a:off x="7917718" y="5271247"/>
            <a:ext cx="239492" cy="580913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AC4D2812-FF25-499E-BCDD-93C1DC8A931F}"/>
              </a:ext>
            </a:extLst>
          </p:cNvPr>
          <p:cNvCxnSpPr>
            <a:endCxn id="15" idx="0"/>
          </p:cNvCxnSpPr>
          <p:nvPr/>
        </p:nvCxnSpPr>
        <p:spPr>
          <a:xfrm flipH="1">
            <a:off x="6329705" y="5237552"/>
            <a:ext cx="1542937" cy="380368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>
            <a:extLst>
              <a:ext uri="{FF2B5EF4-FFF2-40B4-BE49-F238E27FC236}">
                <a16:creationId xmlns:a16="http://schemas.microsoft.com/office/drawing/2014/main" id="{C71C5324-F251-41F5-9E95-93898BAB50E0}"/>
              </a:ext>
            </a:extLst>
          </p:cNvPr>
          <p:cNvSpPr/>
          <p:nvPr/>
        </p:nvSpPr>
        <p:spPr>
          <a:xfrm>
            <a:off x="7809074" y="5215065"/>
            <a:ext cx="63568" cy="63568"/>
          </a:xfrm>
          <a:prstGeom prst="ellipse">
            <a:avLst/>
          </a:prstGeom>
          <a:solidFill>
            <a:srgbClr val="350606"/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C26B53BA-517F-4437-AB38-5D25DE87ECA1}"/>
              </a:ext>
            </a:extLst>
          </p:cNvPr>
          <p:cNvSpPr/>
          <p:nvPr/>
        </p:nvSpPr>
        <p:spPr>
          <a:xfrm>
            <a:off x="7900197" y="5239463"/>
            <a:ext cx="63568" cy="63568"/>
          </a:xfrm>
          <a:prstGeom prst="ellipse">
            <a:avLst/>
          </a:prstGeom>
          <a:solidFill>
            <a:srgbClr val="350606"/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5796714-8089-438C-836F-1AE290EA6486}"/>
              </a:ext>
            </a:extLst>
          </p:cNvPr>
          <p:cNvCxnSpPr>
            <a:endCxn id="12" idx="0"/>
          </p:cNvCxnSpPr>
          <p:nvPr/>
        </p:nvCxnSpPr>
        <p:spPr>
          <a:xfrm flipH="1">
            <a:off x="3407515" y="3050975"/>
            <a:ext cx="1398401" cy="461202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1F73886-B53F-4D83-A56F-B71417D11443}"/>
              </a:ext>
            </a:extLst>
          </p:cNvPr>
          <p:cNvCxnSpPr>
            <a:cxnSpLocks/>
          </p:cNvCxnSpPr>
          <p:nvPr/>
        </p:nvCxnSpPr>
        <p:spPr>
          <a:xfrm flipH="1">
            <a:off x="3971484" y="3040276"/>
            <a:ext cx="1034683" cy="1016647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9DF359FA-0706-4170-B170-FFECD63DB234}"/>
              </a:ext>
            </a:extLst>
          </p:cNvPr>
          <p:cNvCxnSpPr>
            <a:cxnSpLocks/>
          </p:cNvCxnSpPr>
          <p:nvPr/>
        </p:nvCxnSpPr>
        <p:spPr>
          <a:xfrm flipH="1">
            <a:off x="4638194" y="3050975"/>
            <a:ext cx="539524" cy="1562342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AF7EA85F-CFCE-4F23-9C94-6F1B7751AF74}"/>
              </a:ext>
            </a:extLst>
          </p:cNvPr>
          <p:cNvSpPr/>
          <p:nvPr/>
        </p:nvSpPr>
        <p:spPr>
          <a:xfrm>
            <a:off x="5142164" y="3016499"/>
            <a:ext cx="90152" cy="90152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6CEB27FE-6F8F-416B-B957-3BD5789FE231}"/>
              </a:ext>
            </a:extLst>
          </p:cNvPr>
          <p:cNvSpPr/>
          <p:nvPr/>
        </p:nvSpPr>
        <p:spPr>
          <a:xfrm>
            <a:off x="4984013" y="2984359"/>
            <a:ext cx="90152" cy="90152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B6D0B37B-B711-403D-AD8A-A13AF6B45637}"/>
              </a:ext>
            </a:extLst>
          </p:cNvPr>
          <p:cNvSpPr/>
          <p:nvPr/>
        </p:nvSpPr>
        <p:spPr>
          <a:xfrm>
            <a:off x="4798972" y="2991384"/>
            <a:ext cx="90152" cy="90152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E77C0D39-13F9-4E69-B4B6-C2FBE8CE7DCD}"/>
              </a:ext>
            </a:extLst>
          </p:cNvPr>
          <p:cNvCxnSpPr>
            <a:endCxn id="7" idx="2"/>
          </p:cNvCxnSpPr>
          <p:nvPr/>
        </p:nvCxnSpPr>
        <p:spPr>
          <a:xfrm flipH="1" flipV="1">
            <a:off x="1508379" y="2352688"/>
            <a:ext cx="2139794" cy="721823"/>
          </a:xfrm>
          <a:prstGeom prst="straightConnector1">
            <a:avLst/>
          </a:prstGeom>
          <a:ln w="28575">
            <a:solidFill>
              <a:srgbClr val="35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DBE52500-5235-42B4-82E3-468AD3A54258}"/>
              </a:ext>
            </a:extLst>
          </p:cNvPr>
          <p:cNvSpPr/>
          <p:nvPr/>
        </p:nvSpPr>
        <p:spPr>
          <a:xfrm>
            <a:off x="3629561" y="3036460"/>
            <a:ext cx="99626" cy="99626"/>
          </a:xfrm>
          <a:prstGeom prst="ellipse">
            <a:avLst/>
          </a:prstGeom>
          <a:solidFill>
            <a:srgbClr val="35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43F186F8-E3BA-41CE-8424-1D32146776C9}"/>
              </a:ext>
            </a:extLst>
          </p:cNvPr>
          <p:cNvSpPr txBox="1"/>
          <p:nvPr/>
        </p:nvSpPr>
        <p:spPr>
          <a:xfrm>
            <a:off x="2452228" y="6257885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336007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08D067C-E257-4CDC-B9FB-0010E98781B9}"/>
              </a:ext>
            </a:extLst>
          </p:cNvPr>
          <p:cNvSpPr/>
          <p:nvPr/>
        </p:nvSpPr>
        <p:spPr>
          <a:xfrm>
            <a:off x="2317241" y="1312759"/>
            <a:ext cx="6623677" cy="5273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6A2596-431B-49DC-9FAA-C76213F0353C}"/>
              </a:ext>
            </a:extLst>
          </p:cNvPr>
          <p:cNvSpPr txBox="1"/>
          <p:nvPr/>
        </p:nvSpPr>
        <p:spPr>
          <a:xfrm>
            <a:off x="0" y="35342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32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Período Colonial: Afro-centroamericanos en el  </a:t>
            </a:r>
            <a:r>
              <a:rPr lang="es-419" sz="32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Siglo</a:t>
            </a:r>
            <a:r>
              <a:rPr lang="es-419" sz="32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32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XVIII</a:t>
            </a:r>
            <a:endParaRPr lang="es-419" sz="32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A297AEE-453D-49CF-A837-11A30DD54F33}"/>
              </a:ext>
            </a:extLst>
          </p:cNvPr>
          <p:cNvSpPr/>
          <p:nvPr/>
        </p:nvSpPr>
        <p:spPr>
          <a:xfrm>
            <a:off x="504382" y="2582298"/>
            <a:ext cx="1131115" cy="584775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San</a:t>
            </a:r>
            <a:r>
              <a:rPr lang="es-419" sz="1800" spc="-7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Vicente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CE18FBA-2A8C-4034-A368-AF5C6F3074C6}"/>
              </a:ext>
            </a:extLst>
          </p:cNvPr>
          <p:cNvSpPr/>
          <p:nvPr/>
        </p:nvSpPr>
        <p:spPr>
          <a:xfrm>
            <a:off x="352371" y="3320671"/>
            <a:ext cx="1435136" cy="584775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217804" algn="ctr">
              <a:lnSpc>
                <a:spcPct val="100000"/>
              </a:lnSpc>
              <a:spcBef>
                <a:spcPts val="310"/>
              </a:spcBef>
            </a:pP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Nueva 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Segovia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89DC58C-6B11-41C4-A371-B15F6EBD3C7E}"/>
              </a:ext>
            </a:extLst>
          </p:cNvPr>
          <p:cNvSpPr/>
          <p:nvPr/>
        </p:nvSpPr>
        <p:spPr>
          <a:xfrm>
            <a:off x="9968146" y="1096366"/>
            <a:ext cx="1460964" cy="584775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Abierto en 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Granada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2A1EF4E-F0D2-471F-BAB4-2EA783AD4017}"/>
              </a:ext>
            </a:extLst>
          </p:cNvPr>
          <p:cNvSpPr/>
          <p:nvPr/>
        </p:nvSpPr>
        <p:spPr>
          <a:xfrm>
            <a:off x="9835958" y="1817991"/>
            <a:ext cx="1725341" cy="693777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 Puebla de  los</a:t>
            </a:r>
            <a:r>
              <a:rPr lang="es-419" sz="1800" spc="-6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Pardos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A22B3D7-B20E-406C-B8D4-CBF8BA63B850}"/>
              </a:ext>
            </a:extLst>
          </p:cNvPr>
          <p:cNvSpPr/>
          <p:nvPr/>
        </p:nvSpPr>
        <p:spPr>
          <a:xfrm>
            <a:off x="297248" y="5988003"/>
            <a:ext cx="1545382" cy="584775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Santa</a:t>
            </a:r>
            <a:r>
              <a:rPr lang="es-419" sz="1800" spc="-9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María  del</a:t>
            </a:r>
            <a:r>
              <a:rPr lang="es-419" sz="1800" spc="-8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Haro</a:t>
            </a:r>
            <a:endParaRPr lang="es-419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01CE9F2-793E-4291-80DE-8F0974218D34}"/>
              </a:ext>
            </a:extLst>
          </p:cNvPr>
          <p:cNvSpPr/>
          <p:nvPr/>
        </p:nvSpPr>
        <p:spPr>
          <a:xfrm>
            <a:off x="504382" y="5364749"/>
            <a:ext cx="1131115" cy="483571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León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FFCA40E-3DEB-4E1B-9E20-DC45890D7169}"/>
              </a:ext>
            </a:extLst>
          </p:cNvPr>
          <p:cNvSpPr/>
          <p:nvPr/>
        </p:nvSpPr>
        <p:spPr>
          <a:xfrm>
            <a:off x="274247" y="4675061"/>
            <a:ext cx="1591385" cy="543327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135890" algn="ctr">
              <a:lnSpc>
                <a:spcPct val="100000"/>
              </a:lnSpc>
              <a:spcBef>
                <a:spcPts val="310"/>
              </a:spcBef>
            </a:pP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San Felipe de  </a:t>
            </a:r>
            <a:r>
              <a: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Austria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C603F08-F771-4307-B549-A6105B1A50BE}"/>
              </a:ext>
            </a:extLst>
          </p:cNvPr>
          <p:cNvSpPr/>
          <p:nvPr/>
        </p:nvSpPr>
        <p:spPr>
          <a:xfrm>
            <a:off x="350169" y="4019195"/>
            <a:ext cx="1439541" cy="508674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El</a:t>
            </a:r>
            <a:r>
              <a:rPr lang="es-419" sz="1800" spc="-6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Realejo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BA9819F-CA33-4504-A7D5-51D870E157BD}"/>
              </a:ext>
            </a:extLst>
          </p:cNvPr>
          <p:cNvSpPr/>
          <p:nvPr/>
        </p:nvSpPr>
        <p:spPr>
          <a:xfrm>
            <a:off x="365094" y="1872493"/>
            <a:ext cx="1409690" cy="584775"/>
          </a:xfrm>
          <a:prstGeom prst="roundRect">
            <a:avLst/>
          </a:prstGeom>
          <a:solidFill>
            <a:srgbClr val="FFD966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</a:pP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Villa de</a:t>
            </a:r>
            <a:r>
              <a:rPr lang="es-419" sz="1800" spc="-8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  </a:t>
            </a:r>
            <a:r>
              <a: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Gomera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3A3A619-ABC6-4BDD-A0AB-AE75EB366FA9}"/>
              </a:ext>
            </a:extLst>
          </p:cNvPr>
          <p:cNvSpPr/>
          <p:nvPr/>
        </p:nvSpPr>
        <p:spPr>
          <a:xfrm>
            <a:off x="129530" y="1096366"/>
            <a:ext cx="1880819" cy="633946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Santiago de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los 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Caballeros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90A40B-CA22-4E70-B32C-BD1FE1B9BE3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010349" y="1413339"/>
            <a:ext cx="895040" cy="1630803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46733EF-0679-4B86-9F64-4B1612092760}"/>
              </a:ext>
            </a:extLst>
          </p:cNvPr>
          <p:cNvCxnSpPr>
            <a:stCxn id="13" idx="3"/>
          </p:cNvCxnSpPr>
          <p:nvPr/>
        </p:nvCxnSpPr>
        <p:spPr>
          <a:xfrm>
            <a:off x="1774784" y="2164881"/>
            <a:ext cx="1078862" cy="1002192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81578DF-5E06-43BE-AC74-4CACD1B380D9}"/>
              </a:ext>
            </a:extLst>
          </p:cNvPr>
          <p:cNvCxnSpPr>
            <a:stCxn id="5" idx="3"/>
          </p:cNvCxnSpPr>
          <p:nvPr/>
        </p:nvCxnSpPr>
        <p:spPr>
          <a:xfrm>
            <a:off x="1635497" y="2874686"/>
            <a:ext cx="1652199" cy="609294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E094C90-7E9A-4089-9826-B3536033EB38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1789710" y="3949712"/>
            <a:ext cx="2562858" cy="323820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8A10C3F-197B-45BD-A265-F21539F7DC8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865632" y="4019195"/>
            <a:ext cx="2614256" cy="927530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C238CBE-BA9E-45D0-8131-10DB39F7EA6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635497" y="4085429"/>
            <a:ext cx="2913840" cy="1521106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702DDF4-7536-4C84-A68F-7ED8C821987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42630" y="4193785"/>
            <a:ext cx="2781942" cy="2086606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AB8C503-BB15-4B36-9F53-2B4B5E954357}"/>
              </a:ext>
            </a:extLst>
          </p:cNvPr>
          <p:cNvCxnSpPr>
            <a:stCxn id="6" idx="3"/>
          </p:cNvCxnSpPr>
          <p:nvPr/>
        </p:nvCxnSpPr>
        <p:spPr>
          <a:xfrm flipV="1">
            <a:off x="1787507" y="3526043"/>
            <a:ext cx="2935450" cy="87016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5E75092-1CB4-4D5F-BBFD-BB1DC3B558FA}"/>
              </a:ext>
            </a:extLst>
          </p:cNvPr>
          <p:cNvCxnSpPr>
            <a:stCxn id="7" idx="1"/>
          </p:cNvCxnSpPr>
          <p:nvPr/>
        </p:nvCxnSpPr>
        <p:spPr>
          <a:xfrm flipH="1">
            <a:off x="5000426" y="1388754"/>
            <a:ext cx="4967720" cy="2805031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BEF2BCA-5DBE-4BE2-8FF0-240D30BC00A6}"/>
              </a:ext>
            </a:extLst>
          </p:cNvPr>
          <p:cNvCxnSpPr>
            <a:stCxn id="8" idx="1"/>
          </p:cNvCxnSpPr>
          <p:nvPr/>
        </p:nvCxnSpPr>
        <p:spPr>
          <a:xfrm flipH="1">
            <a:off x="5584786" y="2164880"/>
            <a:ext cx="4251172" cy="2951130"/>
          </a:xfrm>
          <a:prstGeom prst="line">
            <a:avLst/>
          </a:prstGeom>
          <a:ln w="28575">
            <a:solidFill>
              <a:srgbClr val="35060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28">
            <a:extLst>
              <a:ext uri="{FF2B5EF4-FFF2-40B4-BE49-F238E27FC236}">
                <a16:creationId xmlns:a16="http://schemas.microsoft.com/office/drawing/2014/main" id="{83024A38-26B9-4974-8F40-809CDEA51DAE}"/>
              </a:ext>
            </a:extLst>
          </p:cNvPr>
          <p:cNvSpPr txBox="1"/>
          <p:nvPr/>
        </p:nvSpPr>
        <p:spPr>
          <a:xfrm>
            <a:off x="1893876" y="6422664"/>
            <a:ext cx="35623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15.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4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0EB544-BAB9-4B29-B0D0-C4283BF1F64A}"/>
              </a:ext>
            </a:extLst>
          </p:cNvPr>
          <p:cNvSpPr txBox="1"/>
          <p:nvPr/>
        </p:nvSpPr>
        <p:spPr>
          <a:xfrm>
            <a:off x="-1" y="154697"/>
            <a:ext cx="7466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Período</a:t>
            </a:r>
            <a:r>
              <a:rPr lang="es-419" sz="4800" spc="-9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Colonial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36AD2E-B716-4499-9695-F595A936C525}"/>
              </a:ext>
            </a:extLst>
          </p:cNvPr>
          <p:cNvSpPr txBox="1"/>
          <p:nvPr/>
        </p:nvSpPr>
        <p:spPr>
          <a:xfrm>
            <a:off x="153186" y="1070536"/>
            <a:ext cx="7312842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ts val="1950"/>
              </a:lnSpc>
            </a:pP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¿Por qué la presencia de africanos esclavizados en década de 1540 </a:t>
            </a:r>
            <a:r>
              <a:rPr lang="es-419" sz="1800" spc="-10" dirty="0">
                <a:latin typeface="AvenirNext LT Pro Regular" panose="020B0504020202020204" pitchFamily="34" charset="0"/>
                <a:cs typeface="Arial"/>
              </a:rPr>
              <a:t>en  </a:t>
            </a: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Guatemala </a:t>
            </a:r>
            <a:r>
              <a:rPr lang="es-419" sz="1800" dirty="0">
                <a:latin typeface="AvenirNext LT Pro Regular" panose="020B0504020202020204" pitchFamily="34" charset="0"/>
                <a:cs typeface="Arial"/>
              </a:rPr>
              <a:t>y </a:t>
            </a: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El</a:t>
            </a:r>
            <a:r>
              <a:rPr lang="es-419" sz="1800" spc="-15" dirty="0"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5" dirty="0">
                <a:latin typeface="AvenirNext LT Pro Regular" panose="020B0504020202020204" pitchFamily="34" charset="0"/>
                <a:cs typeface="Arial"/>
              </a:rPr>
              <a:t>Salvador?</a:t>
            </a:r>
            <a:endParaRPr lang="es-419" sz="1800" dirty="0">
              <a:latin typeface="AvenirNext LT Pro Regular" panose="020B0504020202020204" pitchFamily="34" charset="0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ACE4EF-0F68-4015-8FC1-1859ED286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14355" r="40928" b="3206"/>
          <a:stretch/>
        </p:blipFill>
        <p:spPr>
          <a:xfrm>
            <a:off x="2744378" y="1767742"/>
            <a:ext cx="4854803" cy="4525893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8FDA4D12-1921-4AAD-81C3-06E9A1DB458F}"/>
              </a:ext>
            </a:extLst>
          </p:cNvPr>
          <p:cNvGrpSpPr/>
          <p:nvPr/>
        </p:nvGrpSpPr>
        <p:grpSpPr>
          <a:xfrm>
            <a:off x="496085" y="3242821"/>
            <a:ext cx="1904214" cy="1008668"/>
            <a:chOff x="496085" y="3242821"/>
            <a:chExt cx="1904214" cy="100866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D4AF3CD5-2CEF-4422-80D5-242DB88509AA}"/>
                </a:ext>
              </a:extLst>
            </p:cNvPr>
            <p:cNvSpPr/>
            <p:nvPr/>
          </p:nvSpPr>
          <p:spPr>
            <a:xfrm>
              <a:off x="496085" y="3242821"/>
              <a:ext cx="1904214" cy="1008668"/>
            </a:xfrm>
            <a:prstGeom prst="ellipse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9C98F55-B743-4EAB-9592-59D695B569D6}"/>
                </a:ext>
              </a:extLst>
            </p:cNvPr>
            <p:cNvSpPr txBox="1"/>
            <p:nvPr/>
          </p:nvSpPr>
          <p:spPr>
            <a:xfrm>
              <a:off x="765928" y="3429000"/>
              <a:ext cx="1364529" cy="646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0" marR="5080" indent="-38735" algn="ctr">
                <a:lnSpc>
                  <a:spcPct val="100000"/>
                </a:lnSpc>
              </a:pPr>
              <a:r>
                <a:rPr lang="es-419" sz="1800" spc="-5" dirty="0">
                  <a:solidFill>
                    <a:schemeClr val="bg1"/>
                  </a:solidFill>
                  <a:latin typeface="AvenirNext LT Pro Bold" panose="020B0804020202020204" pitchFamily="34" charset="0"/>
                  <a:cs typeface="Arial"/>
                </a:rPr>
                <a:t>Trabajo  forzado</a:t>
              </a:r>
              <a:endParaRPr lang="es-419" sz="1800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D46D456-8746-4EA5-B2C6-F89B06951552}"/>
              </a:ext>
            </a:extLst>
          </p:cNvPr>
          <p:cNvGrpSpPr/>
          <p:nvPr/>
        </p:nvGrpSpPr>
        <p:grpSpPr>
          <a:xfrm>
            <a:off x="7943261" y="3242821"/>
            <a:ext cx="1904214" cy="1008668"/>
            <a:chOff x="7943261" y="3242821"/>
            <a:chExt cx="1904214" cy="1008668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DB15E5-F6CD-4C71-A85E-D8072A1B9469}"/>
                </a:ext>
              </a:extLst>
            </p:cNvPr>
            <p:cNvSpPr/>
            <p:nvPr/>
          </p:nvSpPr>
          <p:spPr>
            <a:xfrm>
              <a:off x="7943261" y="3242821"/>
              <a:ext cx="1904214" cy="1008668"/>
            </a:xfrm>
            <a:prstGeom prst="ellipse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8468CD7-2330-463F-9E6D-C9F4830FFCDD}"/>
                </a:ext>
              </a:extLst>
            </p:cNvPr>
            <p:cNvSpPr txBox="1"/>
            <p:nvPr/>
          </p:nvSpPr>
          <p:spPr>
            <a:xfrm>
              <a:off x="8203676" y="3562489"/>
              <a:ext cx="13833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1800" spc="-5" dirty="0">
                  <a:solidFill>
                    <a:schemeClr val="bg1"/>
                  </a:solidFill>
                  <a:latin typeface="AvenirNext LT Pro Bold" panose="020B0804020202020204" pitchFamily="34" charset="0"/>
                  <a:cs typeface="Arial"/>
                </a:rPr>
                <a:t>Epidemias</a:t>
              </a:r>
              <a:endParaRPr lang="es-419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2150980-5275-42BD-B8BF-F599D9A97F26}"/>
              </a:ext>
            </a:extLst>
          </p:cNvPr>
          <p:cNvGrpSpPr/>
          <p:nvPr/>
        </p:nvGrpSpPr>
        <p:grpSpPr>
          <a:xfrm>
            <a:off x="7943261" y="4722829"/>
            <a:ext cx="2608868" cy="1659117"/>
            <a:chOff x="7943261" y="4722829"/>
            <a:chExt cx="2608868" cy="1659117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B3160DE-5A56-40FA-9A60-B7E98A22475D}"/>
                </a:ext>
              </a:extLst>
            </p:cNvPr>
            <p:cNvSpPr/>
            <p:nvPr/>
          </p:nvSpPr>
          <p:spPr>
            <a:xfrm>
              <a:off x="7943261" y="4722829"/>
              <a:ext cx="2608867" cy="1659117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DEBCA0A-C721-4793-91D7-A1B196444530}"/>
                </a:ext>
              </a:extLst>
            </p:cNvPr>
            <p:cNvSpPr txBox="1"/>
            <p:nvPr/>
          </p:nvSpPr>
          <p:spPr>
            <a:xfrm>
              <a:off x="7943261" y="4816307"/>
              <a:ext cx="260886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" marR="103505" algn="ctr">
                <a:lnSpc>
                  <a:spcPct val="100000"/>
                </a:lnSpc>
                <a:spcBef>
                  <a:spcPts val="315"/>
                </a:spcBef>
              </a:pP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Solo </a:t>
              </a:r>
              <a:r>
                <a:rPr lang="es-419" sz="1800" spc="-10" dirty="0">
                  <a:latin typeface="AvenirNext LT Pro Regular" panose="020B0504020202020204" pitchFamily="34" charset="0"/>
                  <a:cs typeface="Arial"/>
                </a:rPr>
                <a:t>sobrevivió  el </a:t>
              </a:r>
              <a:r>
                <a:rPr lang="es-419" sz="1800" spc="5" dirty="0">
                  <a:latin typeface="AvenirNext LT Pro Regular" panose="020B0504020202020204" pitchFamily="34" charset="0"/>
                  <a:cs typeface="Arial"/>
                </a:rPr>
                <a:t>10% </a:t>
              </a: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de </a:t>
              </a:r>
              <a:r>
                <a:rPr lang="es-419" sz="1800" spc="-10" dirty="0">
                  <a:latin typeface="AvenirNext LT Pro Regular" panose="020B0504020202020204" pitchFamily="34" charset="0"/>
                  <a:cs typeface="Arial"/>
                </a:rPr>
                <a:t>la  población  indígena que  existía antes </a:t>
              </a: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de </a:t>
              </a:r>
              <a:r>
                <a:rPr lang="es-419" sz="1800" spc="-10" dirty="0">
                  <a:latin typeface="AvenirNext LT Pro Regular" panose="020B0504020202020204" pitchFamily="34" charset="0"/>
                  <a:cs typeface="Arial"/>
                </a:rPr>
                <a:t>la  </a:t>
              </a: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llegada </a:t>
              </a:r>
              <a:r>
                <a:rPr lang="es-419" sz="1800" spc="-10" dirty="0">
                  <a:latin typeface="AvenirNext LT Pro Regular" panose="020B0504020202020204" pitchFamily="34" charset="0"/>
                  <a:cs typeface="Arial"/>
                </a:rPr>
                <a:t>de </a:t>
              </a: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los  </a:t>
              </a:r>
              <a:r>
                <a:rPr lang="es-419" sz="1800" spc="-10" dirty="0">
                  <a:latin typeface="AvenirNext LT Pro Regular" panose="020B0504020202020204" pitchFamily="34" charset="0"/>
                  <a:cs typeface="Arial"/>
                </a:rPr>
                <a:t>europeos.</a:t>
              </a:r>
              <a:endParaRPr lang="es-419" sz="1800" dirty="0">
                <a:latin typeface="AvenirNext LT Pro Regular" panose="020B050402020202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35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A288B4-82E0-478C-9EA5-842B0EB1D06D}"/>
              </a:ext>
            </a:extLst>
          </p:cNvPr>
          <p:cNvSpPr txBox="1"/>
          <p:nvPr/>
        </p:nvSpPr>
        <p:spPr>
          <a:xfrm>
            <a:off x="-50276" y="154698"/>
            <a:ext cx="8144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Período</a:t>
            </a:r>
            <a:r>
              <a:rPr lang="es-419" sz="4800" spc="-9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colonial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1AE0CF-0B49-4496-9781-F5C410AEAB7C}"/>
              </a:ext>
            </a:extLst>
          </p:cNvPr>
          <p:cNvSpPr/>
          <p:nvPr/>
        </p:nvSpPr>
        <p:spPr>
          <a:xfrm>
            <a:off x="263950" y="1406415"/>
            <a:ext cx="2007910" cy="830996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1542</a:t>
            </a:r>
            <a:endParaRPr lang="es-419" sz="2400" b="1" dirty="0">
              <a:solidFill>
                <a:srgbClr val="350606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8236EEC-3434-464B-BB20-EDB46BA60D45}"/>
              </a:ext>
            </a:extLst>
          </p:cNvPr>
          <p:cNvSpPr/>
          <p:nvPr/>
        </p:nvSpPr>
        <p:spPr>
          <a:xfrm>
            <a:off x="3089930" y="1406416"/>
            <a:ext cx="2007910" cy="83099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Leyes</a:t>
            </a:r>
            <a:r>
              <a:rPr lang="es-419" sz="2400" b="1" spc="-6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nuevas</a:t>
            </a:r>
            <a:endParaRPr lang="es-419" sz="24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5664E9F-416F-4B6C-858B-E7A0E7EB319C}"/>
              </a:ext>
            </a:extLst>
          </p:cNvPr>
          <p:cNvSpPr/>
          <p:nvPr/>
        </p:nvSpPr>
        <p:spPr>
          <a:xfrm>
            <a:off x="5915910" y="1406416"/>
            <a:ext cx="2007910" cy="83099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Protección </a:t>
            </a:r>
            <a:r>
              <a:rPr lang="es-419" sz="24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al  </a:t>
            </a:r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indígena</a:t>
            </a:r>
            <a:endParaRPr lang="es-419" sz="24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3CC24CB-31BD-4B5F-BC98-0B8DA66A4D71}"/>
              </a:ext>
            </a:extLst>
          </p:cNvPr>
          <p:cNvSpPr/>
          <p:nvPr/>
        </p:nvSpPr>
        <p:spPr>
          <a:xfrm>
            <a:off x="268663" y="2827446"/>
            <a:ext cx="2007910" cy="830996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Declive de  </a:t>
            </a:r>
            <a:r>
              <a:rPr lang="es-419" sz="24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población</a:t>
            </a:r>
            <a:endParaRPr lang="es-419" sz="24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2" name="Es igual a 11">
            <a:extLst>
              <a:ext uri="{FF2B5EF4-FFF2-40B4-BE49-F238E27FC236}">
                <a16:creationId xmlns:a16="http://schemas.microsoft.com/office/drawing/2014/main" id="{EF540CCF-A345-4EA1-9801-D017008541E4}"/>
              </a:ext>
            </a:extLst>
          </p:cNvPr>
          <p:cNvSpPr/>
          <p:nvPr/>
        </p:nvSpPr>
        <p:spPr>
          <a:xfrm>
            <a:off x="5218206" y="3082565"/>
            <a:ext cx="433633" cy="355862"/>
          </a:xfrm>
          <a:prstGeom prst="mathEqual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934E2807-97A5-448E-BD4E-3C612E5B3E3D}"/>
              </a:ext>
            </a:extLst>
          </p:cNvPr>
          <p:cNvSpPr/>
          <p:nvPr/>
        </p:nvSpPr>
        <p:spPr>
          <a:xfrm>
            <a:off x="2462001" y="3099062"/>
            <a:ext cx="433633" cy="355862"/>
          </a:xfrm>
          <a:prstGeom prst="mathPlus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E7F16DA-E5A6-45E4-8F6D-FFD4FC51F568}"/>
              </a:ext>
            </a:extLst>
          </p:cNvPr>
          <p:cNvSpPr/>
          <p:nvPr/>
        </p:nvSpPr>
        <p:spPr>
          <a:xfrm>
            <a:off x="3081412" y="2827446"/>
            <a:ext cx="2007910" cy="83099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Emancipación  </a:t>
            </a:r>
            <a:r>
              <a:rPr lang="es-419" sz="20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indígena</a:t>
            </a:r>
            <a:endParaRPr lang="es-419" sz="20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302DDE4-A4AC-47F5-9899-431B1FE83B27}"/>
              </a:ext>
            </a:extLst>
          </p:cNvPr>
          <p:cNvSpPr/>
          <p:nvPr/>
        </p:nvSpPr>
        <p:spPr>
          <a:xfrm>
            <a:off x="5891335" y="2863077"/>
            <a:ext cx="2007910" cy="83099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Efecto  </a:t>
            </a:r>
            <a:r>
              <a:rPr lang="es-419" sz="24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negativo</a:t>
            </a:r>
            <a:endParaRPr lang="es-419" sz="24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FEED6F2-DE0C-4758-AB5D-2A5F059239FD}"/>
              </a:ext>
            </a:extLst>
          </p:cNvPr>
          <p:cNvSpPr/>
          <p:nvPr/>
        </p:nvSpPr>
        <p:spPr>
          <a:xfrm>
            <a:off x="5891335" y="4319738"/>
            <a:ext cx="2007910" cy="83099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Necesidad  mano de</a:t>
            </a:r>
            <a:r>
              <a:rPr lang="es-419" sz="2000" b="1" spc="-6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20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obra</a:t>
            </a:r>
            <a:endParaRPr lang="es-419" sz="20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7345CE9-6914-40A3-BA53-2B174C0095CF}"/>
              </a:ext>
            </a:extLst>
          </p:cNvPr>
          <p:cNvSpPr/>
          <p:nvPr/>
        </p:nvSpPr>
        <p:spPr>
          <a:xfrm>
            <a:off x="8792731" y="2863077"/>
            <a:ext cx="2007910" cy="83099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Economía  colonial</a:t>
            </a:r>
            <a:endParaRPr lang="es-419" sz="24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2ECC5D0-7D0F-4D1E-B09C-2AC89F1A567C}"/>
              </a:ext>
            </a:extLst>
          </p:cNvPr>
          <p:cNvSpPr/>
          <p:nvPr/>
        </p:nvSpPr>
        <p:spPr>
          <a:xfrm>
            <a:off x="5218206" y="1683778"/>
            <a:ext cx="577338" cy="285971"/>
          </a:xfrm>
          <a:prstGeom prst="right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 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E74B9963-6A87-4C47-8E37-868F848E3327}"/>
              </a:ext>
            </a:extLst>
          </p:cNvPr>
          <p:cNvSpPr/>
          <p:nvPr/>
        </p:nvSpPr>
        <p:spPr>
          <a:xfrm>
            <a:off x="2392226" y="1683778"/>
            <a:ext cx="577338" cy="285971"/>
          </a:xfrm>
          <a:prstGeom prst="right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 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2458F3E4-799B-460C-B1DB-6CC6C810B938}"/>
              </a:ext>
            </a:extLst>
          </p:cNvPr>
          <p:cNvSpPr/>
          <p:nvPr/>
        </p:nvSpPr>
        <p:spPr>
          <a:xfrm>
            <a:off x="8084052" y="3169464"/>
            <a:ext cx="577338" cy="285971"/>
          </a:xfrm>
          <a:prstGeom prst="right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 </a:t>
            </a: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AFC625D-CF44-46E2-96F7-F0C636B434E4}"/>
              </a:ext>
            </a:extLst>
          </p:cNvPr>
          <p:cNvSpPr/>
          <p:nvPr/>
        </p:nvSpPr>
        <p:spPr>
          <a:xfrm rot="8849635">
            <a:off x="8052437" y="3901040"/>
            <a:ext cx="577338" cy="285971"/>
          </a:xfrm>
          <a:prstGeom prst="right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2E20E-1882-4A29-9E8C-E635E216608D}"/>
              </a:ext>
            </a:extLst>
          </p:cNvPr>
          <p:cNvSpPr txBox="1"/>
          <p:nvPr/>
        </p:nvSpPr>
        <p:spPr>
          <a:xfrm>
            <a:off x="2043388" y="4888252"/>
            <a:ext cx="1852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419" sz="2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Solución?</a:t>
            </a:r>
            <a:endParaRPr lang="es-419" sz="24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12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Icono&#10;&#10;Descripción generada automáticamente">
            <a:extLst>
              <a:ext uri="{FF2B5EF4-FFF2-40B4-BE49-F238E27FC236}">
                <a16:creationId xmlns:a16="http://schemas.microsoft.com/office/drawing/2014/main" id="{DEA7C1B6-98A4-4665-BD6E-4DF9919D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8041" r="6513" b="23397"/>
          <a:stretch/>
        </p:blipFill>
        <p:spPr>
          <a:xfrm>
            <a:off x="338141" y="1550546"/>
            <a:ext cx="9027042" cy="469959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A2A5C71-3389-4B52-BAB4-18DEA7CDB0FA}"/>
              </a:ext>
            </a:extLst>
          </p:cNvPr>
          <p:cNvSpPr txBox="1"/>
          <p:nvPr/>
        </p:nvSpPr>
        <p:spPr>
          <a:xfrm>
            <a:off x="3629925" y="2806931"/>
            <a:ext cx="2332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419" sz="1050" spc="-5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rPr>
              <a:t>Familiares</a:t>
            </a:r>
            <a:r>
              <a:rPr lang="es-419" sz="1050" spc="-100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rPr>
              <a:t> </a:t>
            </a:r>
            <a:r>
              <a:rPr lang="es-419" sz="1050" spc="-5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rPr>
              <a:t>españoles</a:t>
            </a:r>
            <a:endParaRPr lang="es-419" sz="1050" dirty="0">
              <a:solidFill>
                <a:schemeClr val="bg1"/>
              </a:solidFill>
              <a:latin typeface="AvenirNext LT Pro Bold" panose="020B0804020202020204" pitchFamily="34" charset="0"/>
              <a:cs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B92E0C-EAB9-4D8C-AF29-6A290DF8957E}"/>
              </a:ext>
            </a:extLst>
          </p:cNvPr>
          <p:cNvSpPr txBox="1"/>
          <p:nvPr/>
        </p:nvSpPr>
        <p:spPr>
          <a:xfrm>
            <a:off x="4018905" y="1953067"/>
            <a:ext cx="155500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635" marR="181610" algn="ctr">
              <a:lnSpc>
                <a:spcPct val="100000"/>
              </a:lnSpc>
            </a:pPr>
            <a:r>
              <a:rPr lang="es-419" sz="1050" spc="-5" dirty="0">
                <a:solidFill>
                  <a:srgbClr val="350606"/>
                </a:solidFill>
                <a:latin typeface="AvenirNext LT Pro Bold" panose="020B0804020202020204" pitchFamily="34" charset="0"/>
                <a:cs typeface="Arial"/>
              </a:rPr>
              <a:t>Familia nuclear</a:t>
            </a:r>
            <a:r>
              <a:rPr lang="es-419" sz="1050" spc="-65" dirty="0">
                <a:solidFill>
                  <a:srgbClr val="350606"/>
                </a:solidFill>
                <a:latin typeface="AvenirNext LT Pro Bold" panose="020B0804020202020204" pitchFamily="34" charset="0"/>
                <a:cs typeface="Arial"/>
              </a:rPr>
              <a:t> </a:t>
            </a:r>
            <a:r>
              <a:rPr lang="es-419" sz="1050" spc="-10" dirty="0">
                <a:solidFill>
                  <a:srgbClr val="350606"/>
                </a:solidFill>
                <a:latin typeface="AvenirNext LT Pro Bold" panose="020B0804020202020204" pitchFamily="34" charset="0"/>
                <a:cs typeface="Arial"/>
              </a:rPr>
              <a:t>española</a:t>
            </a:r>
            <a:endParaRPr lang="es-419" sz="1050" dirty="0">
              <a:solidFill>
                <a:srgbClr val="350606"/>
              </a:solidFill>
              <a:latin typeface="AvenirNext LT Pro Bold" panose="020B0804020202020204" pitchFamily="34" charset="0"/>
              <a:cs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E7150CF-4C86-4745-A0AA-6857CBEFD24B}"/>
              </a:ext>
            </a:extLst>
          </p:cNvPr>
          <p:cNvSpPr txBox="1"/>
          <p:nvPr/>
        </p:nvSpPr>
        <p:spPr>
          <a:xfrm>
            <a:off x="3685182" y="3621940"/>
            <a:ext cx="23329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419" sz="1050" spc="-5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rPr>
              <a:t>Hombres y mujeres  paniaguados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830C875-30EE-48C7-B770-47A9AF241B3A}"/>
              </a:ext>
            </a:extLst>
          </p:cNvPr>
          <p:cNvSpPr txBox="1"/>
          <p:nvPr/>
        </p:nvSpPr>
        <p:spPr>
          <a:xfrm>
            <a:off x="3685182" y="4443129"/>
            <a:ext cx="23329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419" sz="1050" spc="-5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rPr>
              <a:t>Sirvientes indígenas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F5B0207-4C32-4F2F-B491-51655D312511}"/>
              </a:ext>
            </a:extLst>
          </p:cNvPr>
          <p:cNvSpPr txBox="1"/>
          <p:nvPr/>
        </p:nvSpPr>
        <p:spPr>
          <a:xfrm>
            <a:off x="3685182" y="5257381"/>
            <a:ext cx="23329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419" sz="1050" spc="-5" dirty="0">
                <a:solidFill>
                  <a:schemeClr val="bg1"/>
                </a:solidFill>
                <a:latin typeface="AvenirNext LT Pro Bold" panose="020B0804020202020204" pitchFamily="34" charset="0"/>
                <a:cs typeface="Arial"/>
              </a:rPr>
              <a:t>Negros esclavizados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B917BC-4280-473D-BD96-D894DF097BFF}"/>
              </a:ext>
            </a:extLst>
          </p:cNvPr>
          <p:cNvSpPr txBox="1"/>
          <p:nvPr/>
        </p:nvSpPr>
        <p:spPr>
          <a:xfrm>
            <a:off x="328713" y="358463"/>
            <a:ext cx="6628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Típica casa española</a:t>
            </a:r>
          </a:p>
        </p:txBody>
      </p:sp>
    </p:spTree>
    <p:extLst>
      <p:ext uri="{BB962C8B-B14F-4D97-AF65-F5344CB8AC3E}">
        <p14:creationId xmlns:p14="http://schemas.microsoft.com/office/powerpoint/2010/main" val="397662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EB1799F-0CAD-4915-94BC-DF334F86919F}"/>
              </a:ext>
            </a:extLst>
          </p:cNvPr>
          <p:cNvSpPr txBox="1"/>
          <p:nvPr/>
        </p:nvSpPr>
        <p:spPr>
          <a:xfrm>
            <a:off x="3352800" y="507404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Península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Ibérica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BA885A9-B4B5-4523-893E-BCF89056F56C}"/>
              </a:ext>
            </a:extLst>
          </p:cNvPr>
          <p:cNvGrpSpPr/>
          <p:nvPr/>
        </p:nvGrpSpPr>
        <p:grpSpPr>
          <a:xfrm>
            <a:off x="497688" y="1643796"/>
            <a:ext cx="1964793" cy="3531119"/>
            <a:chOff x="356988" y="1510749"/>
            <a:chExt cx="1964793" cy="3531119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9140871B-F500-41B7-BD7D-FEC7F40A5451}"/>
                </a:ext>
              </a:extLst>
            </p:cNvPr>
            <p:cNvSpPr/>
            <p:nvPr/>
          </p:nvSpPr>
          <p:spPr>
            <a:xfrm>
              <a:off x="356992" y="1510749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310BC5-3FC6-48E3-BC15-7ACDC1617C15}"/>
                </a:ext>
              </a:extLst>
            </p:cNvPr>
            <p:cNvSpPr/>
            <p:nvPr/>
          </p:nvSpPr>
          <p:spPr>
            <a:xfrm>
              <a:off x="356991" y="2120264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BA63876-A903-4197-9CA4-EF9B4A874CFE}"/>
                </a:ext>
              </a:extLst>
            </p:cNvPr>
            <p:cNvSpPr/>
            <p:nvPr/>
          </p:nvSpPr>
          <p:spPr>
            <a:xfrm>
              <a:off x="356988" y="2715588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F899DBCE-27F1-4C8C-A987-68DEC4BED52D}"/>
                </a:ext>
              </a:extLst>
            </p:cNvPr>
            <p:cNvSpPr/>
            <p:nvPr/>
          </p:nvSpPr>
          <p:spPr>
            <a:xfrm>
              <a:off x="356988" y="3303766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AB41AC7-D2F8-4F07-A627-5C03A92A6306}"/>
                </a:ext>
              </a:extLst>
            </p:cNvPr>
            <p:cNvSpPr/>
            <p:nvPr/>
          </p:nvSpPr>
          <p:spPr>
            <a:xfrm>
              <a:off x="356988" y="3901103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E9374B3B-77AF-496A-82FC-C9422CDF303B}"/>
                </a:ext>
              </a:extLst>
            </p:cNvPr>
            <p:cNvSpPr/>
            <p:nvPr/>
          </p:nvSpPr>
          <p:spPr>
            <a:xfrm>
              <a:off x="356989" y="4489281"/>
              <a:ext cx="1964789" cy="500932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" name="object 25">
              <a:extLst>
                <a:ext uri="{FF2B5EF4-FFF2-40B4-BE49-F238E27FC236}">
                  <a16:creationId xmlns:a16="http://schemas.microsoft.com/office/drawing/2014/main" id="{6E17B1B2-8127-423B-8AD4-B766582C7064}"/>
                </a:ext>
              </a:extLst>
            </p:cNvPr>
            <p:cNvSpPr txBox="1"/>
            <p:nvPr/>
          </p:nvSpPr>
          <p:spPr>
            <a:xfrm>
              <a:off x="559091" y="1610159"/>
              <a:ext cx="1560586" cy="34317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r>
                <a:rPr lang="es-MX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Prestamistas </a:t>
              </a: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endParaRPr lang="es-MX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r>
                <a:rPr lang="es-MX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Banqueros </a:t>
              </a: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endParaRPr lang="es-MX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r>
                <a:rPr lang="es-MX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Navegantes</a:t>
              </a: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endParaRPr lang="es-MX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r>
                <a:rPr lang="es-MX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Marineros</a:t>
              </a:r>
              <a:r>
                <a:rPr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 </a:t>
              </a:r>
              <a:endParaRPr lang="es-MX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r>
                <a:rPr lang="es-MX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Empleados</a:t>
              </a: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endParaRPr lang="es-MX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00000"/>
                </a:lnSpc>
                <a:spcAft>
                  <a:spcPts val="200"/>
                </a:spcAft>
              </a:pPr>
              <a:r>
                <a: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Artesanos</a:t>
              </a:r>
              <a:endParaRPr lang="es-419" sz="14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174BE4F-6C6D-4AF9-BA52-CF2D124E7762}"/>
              </a:ext>
            </a:extLst>
          </p:cNvPr>
          <p:cNvGrpSpPr/>
          <p:nvPr/>
        </p:nvGrpSpPr>
        <p:grpSpPr>
          <a:xfrm>
            <a:off x="2921856" y="1583382"/>
            <a:ext cx="4460117" cy="4506076"/>
            <a:chOff x="2826702" y="1121391"/>
            <a:chExt cx="4460117" cy="4506076"/>
          </a:xfrm>
        </p:grpSpPr>
        <p:sp>
          <p:nvSpPr>
            <p:cNvPr id="10" name="object 60">
              <a:extLst>
                <a:ext uri="{FF2B5EF4-FFF2-40B4-BE49-F238E27FC236}">
                  <a16:creationId xmlns:a16="http://schemas.microsoft.com/office/drawing/2014/main" id="{BC0268A1-F11C-42B2-BE45-E3CB6582667B}"/>
                </a:ext>
              </a:extLst>
            </p:cNvPr>
            <p:cNvSpPr txBox="1"/>
            <p:nvPr/>
          </p:nvSpPr>
          <p:spPr>
            <a:xfrm>
              <a:off x="2868330" y="5463637"/>
              <a:ext cx="181610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(1)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5AE1C4F-28D0-4096-9466-2DC35819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702" y="1121391"/>
              <a:ext cx="4460117" cy="4332918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998C66D-FCF7-42AA-AD82-F27723ED2991}"/>
              </a:ext>
            </a:extLst>
          </p:cNvPr>
          <p:cNvGrpSpPr/>
          <p:nvPr/>
        </p:nvGrpSpPr>
        <p:grpSpPr>
          <a:xfrm rot="14766696">
            <a:off x="5571993" y="1745033"/>
            <a:ext cx="176013" cy="4311905"/>
            <a:chOff x="4686900" y="4532883"/>
            <a:chExt cx="71682" cy="1367102"/>
          </a:xfrm>
          <a:solidFill>
            <a:schemeClr val="bg2">
              <a:lumMod val="10000"/>
            </a:schemeClr>
          </a:solidFill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439B099-3750-4574-87AA-39AB933AB063}"/>
                </a:ext>
              </a:extLst>
            </p:cNvPr>
            <p:cNvSpPr/>
            <p:nvPr/>
          </p:nvSpPr>
          <p:spPr>
            <a:xfrm>
              <a:off x="4697833" y="5849191"/>
              <a:ext cx="60749" cy="50794"/>
            </a:xfrm>
            <a:prstGeom prst="ellipse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F678B063-9013-40B9-B12A-24DDC7849C0A}"/>
                </a:ext>
              </a:extLst>
            </p:cNvPr>
            <p:cNvSpPr/>
            <p:nvPr/>
          </p:nvSpPr>
          <p:spPr>
            <a:xfrm>
              <a:off x="4686900" y="4532883"/>
              <a:ext cx="64971" cy="49988"/>
            </a:xfrm>
            <a:prstGeom prst="ellipse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3C6651B-82DD-4E66-AF0C-B6E53ADDDD20}"/>
              </a:ext>
            </a:extLst>
          </p:cNvPr>
          <p:cNvSpPr txBox="1"/>
          <p:nvPr/>
        </p:nvSpPr>
        <p:spPr>
          <a:xfrm>
            <a:off x="7111999" y="5625239"/>
            <a:ext cx="170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6520">
              <a:lnSpc>
                <a:spcPct val="100000"/>
              </a:lnSpc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000" b="1" spc="-5" dirty="0">
                <a:latin typeface="AvenirNext LT Pro Regular" panose="020B0504020202020204" pitchFamily="34" charset="0"/>
                <a:cs typeface="Arial"/>
              </a:rPr>
              <a:t> </a:t>
            </a:r>
            <a:endParaRPr lang="es-PA" sz="1000" dirty="0">
              <a:latin typeface="AvenirNext LT Pro Regular" panose="020B0504020202020204" pitchFamily="34" charset="0"/>
              <a:cs typeface="Arial"/>
            </a:endParaRPr>
          </a:p>
          <a:p>
            <a:endParaRPr lang="es-419"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A3512FB-3DC9-4D2B-8837-40D42F398201}"/>
              </a:ext>
            </a:extLst>
          </p:cNvPr>
          <p:cNvGrpSpPr/>
          <p:nvPr/>
        </p:nvGrpSpPr>
        <p:grpSpPr>
          <a:xfrm>
            <a:off x="7509551" y="1945038"/>
            <a:ext cx="3575511" cy="2278250"/>
            <a:chOff x="7572766" y="1547329"/>
            <a:chExt cx="3575511" cy="2278250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6E207FA-1895-4447-84E3-833418BB6355}"/>
                </a:ext>
              </a:extLst>
            </p:cNvPr>
            <p:cNvSpPr txBox="1"/>
            <p:nvPr/>
          </p:nvSpPr>
          <p:spPr>
            <a:xfrm>
              <a:off x="7572766" y="2363289"/>
              <a:ext cx="1442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Espacio de</a:t>
              </a:r>
              <a:r>
                <a:rPr lang="es-419" sz="1800" b="1" spc="-4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</a:p>
            <a:p>
              <a:pPr marL="12700" algn="ctr">
                <a:lnSpc>
                  <a:spcPct val="100000"/>
                </a:lnSpc>
              </a:pPr>
              <a:r>
                <a:rPr lang="es-419" sz="1800" b="1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confluencia</a:t>
              </a:r>
              <a:endParaRPr lang="es-419" sz="1800" b="1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F50D8D97-1992-4664-A1B3-BD675B792E47}"/>
                </a:ext>
              </a:extLst>
            </p:cNvPr>
            <p:cNvGrpSpPr/>
            <p:nvPr/>
          </p:nvGrpSpPr>
          <p:grpSpPr>
            <a:xfrm>
              <a:off x="9008893" y="1547329"/>
              <a:ext cx="2139384" cy="2278250"/>
              <a:chOff x="8998504" y="1547329"/>
              <a:chExt cx="2139384" cy="2278250"/>
            </a:xfrm>
          </p:grpSpPr>
          <p:sp>
            <p:nvSpPr>
              <p:cNvPr id="27" name="Abrir llave 26">
                <a:extLst>
                  <a:ext uri="{FF2B5EF4-FFF2-40B4-BE49-F238E27FC236}">
                    <a16:creationId xmlns:a16="http://schemas.microsoft.com/office/drawing/2014/main" id="{FED5EF1A-22C6-4C9D-95B0-1B20DF010D9E}"/>
                  </a:ext>
                </a:extLst>
              </p:cNvPr>
              <p:cNvSpPr/>
              <p:nvPr/>
            </p:nvSpPr>
            <p:spPr>
              <a:xfrm>
                <a:off x="8998504" y="1547329"/>
                <a:ext cx="521544" cy="2278250"/>
              </a:xfrm>
              <a:prstGeom prst="leftBrace">
                <a:avLst/>
              </a:prstGeom>
              <a:ln w="19050">
                <a:solidFill>
                  <a:srgbClr val="35060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1587D86C-FA4F-4A46-8E4F-7D680F674D1B}"/>
                  </a:ext>
                </a:extLst>
              </p:cNvPr>
              <p:cNvSpPr txBox="1"/>
              <p:nvPr/>
            </p:nvSpPr>
            <p:spPr>
              <a:xfrm>
                <a:off x="9320500" y="1622412"/>
                <a:ext cx="1605452" cy="2203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9220" indent="-96520">
                  <a:lnSpc>
                    <a:spcPct val="100000"/>
                  </a:lnSpc>
                  <a:buClr>
                    <a:srgbClr val="010000"/>
                  </a:buClr>
                  <a:buFont typeface="Arial"/>
                  <a:buChar char="•"/>
                  <a:tabLst>
                    <a:tab pos="109855" algn="l"/>
                  </a:tabLst>
                </a:pPr>
                <a:r>
                  <a:rPr lang="es-PA"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Genoveses</a:t>
                </a:r>
                <a:endParaRPr lang="es-PA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09220" indent="-96520">
                  <a:lnSpc>
                    <a:spcPct val="100000"/>
                  </a:lnSpc>
                  <a:spcBef>
                    <a:spcPts val="720"/>
                  </a:spcBef>
                  <a:buClr>
                    <a:srgbClr val="010000"/>
                  </a:buClr>
                  <a:buFont typeface="Arial"/>
                  <a:buChar char="•"/>
                  <a:tabLst>
                    <a:tab pos="109855" algn="l"/>
                  </a:tabLst>
                </a:pPr>
                <a:r>
                  <a:rPr lang="es-PA"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Venecianos</a:t>
                </a:r>
                <a:endParaRPr lang="es-PA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09220" indent="-96520">
                  <a:lnSpc>
                    <a:spcPct val="100000"/>
                  </a:lnSpc>
                  <a:spcBef>
                    <a:spcPts val="725"/>
                  </a:spcBef>
                  <a:buClr>
                    <a:srgbClr val="010000"/>
                  </a:buClr>
                  <a:buFont typeface="Arial"/>
                  <a:buChar char="•"/>
                  <a:tabLst>
                    <a:tab pos="109855" algn="l"/>
                  </a:tabLst>
                </a:pPr>
                <a:r>
                  <a:rPr lang="es-PA"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Ingleses</a:t>
                </a:r>
                <a:endParaRPr lang="es-PA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09220" indent="-96520">
                  <a:lnSpc>
                    <a:spcPct val="100000"/>
                  </a:lnSpc>
                  <a:spcBef>
                    <a:spcPts val="720"/>
                  </a:spcBef>
                  <a:buClr>
                    <a:srgbClr val="010000"/>
                  </a:buClr>
                  <a:buFont typeface="Arial"/>
                  <a:buChar char="•"/>
                  <a:tabLst>
                    <a:tab pos="109855" algn="l"/>
                  </a:tabLst>
                </a:pPr>
                <a:r>
                  <a:rPr lang="es-PA" b="1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Sirios</a:t>
                </a:r>
                <a:endParaRPr lang="es-PA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09220" indent="-96520">
                  <a:lnSpc>
                    <a:spcPct val="100000"/>
                  </a:lnSpc>
                  <a:spcBef>
                    <a:spcPts val="725"/>
                  </a:spcBef>
                  <a:buClr>
                    <a:srgbClr val="010000"/>
                  </a:buClr>
                  <a:buFont typeface="Arial"/>
                  <a:buChar char="•"/>
                  <a:tabLst>
                    <a:tab pos="109855" algn="l"/>
                  </a:tabLst>
                </a:pPr>
                <a:r>
                  <a:rPr lang="es-PA"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Egipcios</a:t>
                </a:r>
                <a:endParaRPr lang="es-PA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09220" indent="-96520">
                  <a:lnSpc>
                    <a:spcPct val="100000"/>
                  </a:lnSpc>
                  <a:spcBef>
                    <a:spcPts val="720"/>
                  </a:spcBef>
                  <a:buClr>
                    <a:srgbClr val="010000"/>
                  </a:buClr>
                  <a:buFont typeface="Arial"/>
                  <a:buChar char="•"/>
                  <a:tabLst>
                    <a:tab pos="109855" algn="l"/>
                  </a:tabLst>
                </a:pPr>
                <a:r>
                  <a:rPr lang="es-PA"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Magrebíes</a:t>
                </a:r>
                <a:endParaRPr lang="es-PA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9B8C3355-984B-4F49-8CB4-867AC2163C1C}"/>
                  </a:ext>
                </a:extLst>
              </p:cNvPr>
              <p:cNvSpPr/>
              <p:nvPr/>
            </p:nvSpPr>
            <p:spPr>
              <a:xfrm>
                <a:off x="10892030" y="1685127"/>
                <a:ext cx="245858" cy="245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D862FB67-994A-4448-ACA8-9D846212071C}"/>
                  </a:ext>
                </a:extLst>
              </p:cNvPr>
              <p:cNvSpPr/>
              <p:nvPr/>
            </p:nvSpPr>
            <p:spPr>
              <a:xfrm>
                <a:off x="10892030" y="2070795"/>
                <a:ext cx="245858" cy="245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51CE3E91-12A5-4401-87CE-4B8B781CD539}"/>
                  </a:ext>
                </a:extLst>
              </p:cNvPr>
              <p:cNvSpPr/>
              <p:nvPr/>
            </p:nvSpPr>
            <p:spPr>
              <a:xfrm>
                <a:off x="10892030" y="2451918"/>
                <a:ext cx="245858" cy="24585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0CE97985-0B41-47BE-8024-A914CD853CDD}"/>
                  </a:ext>
                </a:extLst>
              </p:cNvPr>
              <p:cNvSpPr/>
              <p:nvPr/>
            </p:nvSpPr>
            <p:spPr>
              <a:xfrm>
                <a:off x="10892030" y="2785963"/>
                <a:ext cx="245858" cy="24585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B1B1A9A7-DE36-4E45-94C1-80F6C2983D41}"/>
                  </a:ext>
                </a:extLst>
              </p:cNvPr>
              <p:cNvSpPr/>
              <p:nvPr/>
            </p:nvSpPr>
            <p:spPr>
              <a:xfrm>
                <a:off x="10892030" y="3128468"/>
                <a:ext cx="245858" cy="24585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165CC155-01E7-4C73-8427-7D0E09D09834}"/>
                  </a:ext>
                </a:extLst>
              </p:cNvPr>
              <p:cNvSpPr/>
              <p:nvPr/>
            </p:nvSpPr>
            <p:spPr>
              <a:xfrm>
                <a:off x="10892030" y="3471327"/>
                <a:ext cx="245858" cy="2458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</p:grpSp>
      </p:grpSp>
      <p:sp>
        <p:nvSpPr>
          <p:cNvPr id="40" name="Elipse 39">
            <a:extLst>
              <a:ext uri="{FF2B5EF4-FFF2-40B4-BE49-F238E27FC236}">
                <a16:creationId xmlns:a16="http://schemas.microsoft.com/office/drawing/2014/main" id="{A950CF17-1DF5-41A1-8743-BE7EA0479BFF}"/>
              </a:ext>
            </a:extLst>
          </p:cNvPr>
          <p:cNvSpPr/>
          <p:nvPr/>
        </p:nvSpPr>
        <p:spPr>
          <a:xfrm>
            <a:off x="4182725" y="4997902"/>
            <a:ext cx="157263" cy="15726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5C9F397-85FC-4FE3-AA35-D019AC97A793}"/>
              </a:ext>
            </a:extLst>
          </p:cNvPr>
          <p:cNvSpPr/>
          <p:nvPr/>
        </p:nvSpPr>
        <p:spPr>
          <a:xfrm>
            <a:off x="4689967" y="5161582"/>
            <a:ext cx="157263" cy="15726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EA4E4073-F199-4236-A6FE-76834CF77059}"/>
              </a:ext>
            </a:extLst>
          </p:cNvPr>
          <p:cNvSpPr/>
          <p:nvPr/>
        </p:nvSpPr>
        <p:spPr>
          <a:xfrm>
            <a:off x="4611335" y="4400565"/>
            <a:ext cx="157263" cy="1572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E257079-AC31-4D0E-9639-BE92FBBED668}"/>
              </a:ext>
            </a:extLst>
          </p:cNvPr>
          <p:cNvSpPr/>
          <p:nvPr/>
        </p:nvSpPr>
        <p:spPr>
          <a:xfrm>
            <a:off x="4882015" y="4250673"/>
            <a:ext cx="157263" cy="1572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2440AE5-D404-4142-B5E0-442AAB8CA31B}"/>
              </a:ext>
            </a:extLst>
          </p:cNvPr>
          <p:cNvSpPr/>
          <p:nvPr/>
        </p:nvSpPr>
        <p:spPr>
          <a:xfrm>
            <a:off x="6072814" y="5414245"/>
            <a:ext cx="157263" cy="15726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5189A8D7-6228-4064-940C-F3EAC4110BD4}"/>
              </a:ext>
            </a:extLst>
          </p:cNvPr>
          <p:cNvSpPr/>
          <p:nvPr/>
        </p:nvSpPr>
        <p:spPr>
          <a:xfrm>
            <a:off x="6536709" y="5240213"/>
            <a:ext cx="157263" cy="15726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809313E9-2F0A-4FEA-99D7-C8CD5D80E4EE}"/>
              </a:ext>
            </a:extLst>
          </p:cNvPr>
          <p:cNvSpPr/>
          <p:nvPr/>
        </p:nvSpPr>
        <p:spPr>
          <a:xfrm>
            <a:off x="3955134" y="3853425"/>
            <a:ext cx="157263" cy="157263"/>
          </a:xfrm>
          <a:prstGeom prst="ellipse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A49D9C2-BC66-47F4-9B62-22DDFEAF0C6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834459" y="3084164"/>
            <a:ext cx="3675092" cy="1635920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8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894D2-5C56-49CA-A52A-4681829B80A5}"/>
              </a:ext>
            </a:extLst>
          </p:cNvPr>
          <p:cNvSpPr txBox="1"/>
          <p:nvPr/>
        </p:nvSpPr>
        <p:spPr>
          <a:xfrm>
            <a:off x="0" y="42807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Descenso de Migración Forzada</a:t>
            </a:r>
            <a:r>
              <a:rPr lang="es-419" sz="4800" spc="-8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1630?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D16417-A27D-45E1-9BF7-60AA10860445}"/>
              </a:ext>
            </a:extLst>
          </p:cNvPr>
          <p:cNvSpPr txBox="1"/>
          <p:nvPr/>
        </p:nvSpPr>
        <p:spPr>
          <a:xfrm>
            <a:off x="2543903" y="1540088"/>
            <a:ext cx="7147875" cy="120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246379" indent="-342900" algn="just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LEY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DEL </a:t>
            </a: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VIENTRE: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« Hijo de madre esclavizada nace esclavo »  (Relaciones </a:t>
            </a: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informales 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promovidas por dueños de  </a:t>
            </a: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esclavos. </a:t>
            </a:r>
          </a:p>
          <a:p>
            <a:pPr marL="12700" marR="246379" algn="just">
              <a:lnSpc>
                <a:spcPct val="79900"/>
              </a:lnSpc>
              <a:buClr>
                <a:srgbClr val="010000"/>
              </a:buClr>
              <a:tabLst>
                <a:tab pos="354965" algn="l"/>
                <a:tab pos="355600" algn="l"/>
              </a:tabLst>
            </a:pPr>
            <a:endParaRPr lang="es-419"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5600" marR="5080" indent="-342900" algn="just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Aumento de la mezcla </a:t>
            </a: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entre 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personas esclavizadas (mulatos,  </a:t>
            </a: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zambos)</a:t>
            </a:r>
            <a:endParaRPr lang="es-419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44905AF-8D87-4AB4-8AB5-AB917BB2CDFE}"/>
              </a:ext>
            </a:extLst>
          </p:cNvPr>
          <p:cNvGrpSpPr/>
          <p:nvPr/>
        </p:nvGrpSpPr>
        <p:grpSpPr>
          <a:xfrm>
            <a:off x="4749798" y="3261085"/>
            <a:ext cx="6314473" cy="3168841"/>
            <a:chOff x="5145724" y="2761763"/>
            <a:chExt cx="6314473" cy="3168841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A6EBEFA4-F871-4F5B-8B36-D814818DBC8A}"/>
                </a:ext>
              </a:extLst>
            </p:cNvPr>
            <p:cNvGrpSpPr/>
            <p:nvPr/>
          </p:nvGrpSpPr>
          <p:grpSpPr>
            <a:xfrm>
              <a:off x="5145724" y="2761763"/>
              <a:ext cx="3170113" cy="3168841"/>
              <a:chOff x="7066368" y="2816412"/>
              <a:chExt cx="1580641" cy="1580007"/>
            </a:xfrm>
          </p:grpSpPr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DCF3E349-7613-4241-932E-5E6892AA08B9}"/>
                  </a:ext>
                </a:extLst>
              </p:cNvPr>
              <p:cNvSpPr/>
              <p:nvPr/>
            </p:nvSpPr>
            <p:spPr>
              <a:xfrm>
                <a:off x="7851989" y="2816412"/>
                <a:ext cx="795020" cy="1430655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1430654">
                    <a:moveTo>
                      <a:pt x="794766" y="789432"/>
                    </a:moveTo>
                    <a:lnTo>
                      <a:pt x="793324" y="741355"/>
                    </a:lnTo>
                    <a:lnTo>
                      <a:pt x="789055" y="694038"/>
                    </a:lnTo>
                    <a:lnTo>
                      <a:pt x="782041" y="647564"/>
                    </a:lnTo>
                    <a:lnTo>
                      <a:pt x="772365" y="602015"/>
                    </a:lnTo>
                    <a:lnTo>
                      <a:pt x="760108" y="557474"/>
                    </a:lnTo>
                    <a:lnTo>
                      <a:pt x="745354" y="514024"/>
                    </a:lnTo>
                    <a:lnTo>
                      <a:pt x="728184" y="471748"/>
                    </a:lnTo>
                    <a:lnTo>
                      <a:pt x="708681" y="430728"/>
                    </a:lnTo>
                    <a:lnTo>
                      <a:pt x="686928" y="391047"/>
                    </a:lnTo>
                    <a:lnTo>
                      <a:pt x="663008" y="352787"/>
                    </a:lnTo>
                    <a:lnTo>
                      <a:pt x="637001" y="316031"/>
                    </a:lnTo>
                    <a:lnTo>
                      <a:pt x="608992" y="280863"/>
                    </a:lnTo>
                    <a:lnTo>
                      <a:pt x="579063" y="247364"/>
                    </a:lnTo>
                    <a:lnTo>
                      <a:pt x="547295" y="215617"/>
                    </a:lnTo>
                    <a:lnTo>
                      <a:pt x="513771" y="185706"/>
                    </a:lnTo>
                    <a:lnTo>
                      <a:pt x="478575" y="157712"/>
                    </a:lnTo>
                    <a:lnTo>
                      <a:pt x="441788" y="131719"/>
                    </a:lnTo>
                    <a:lnTo>
                      <a:pt x="403493" y="107808"/>
                    </a:lnTo>
                    <a:lnTo>
                      <a:pt x="363772" y="86064"/>
                    </a:lnTo>
                    <a:lnTo>
                      <a:pt x="322707" y="66568"/>
                    </a:lnTo>
                    <a:lnTo>
                      <a:pt x="280382" y="49403"/>
                    </a:lnTo>
                    <a:lnTo>
                      <a:pt x="236879" y="34652"/>
                    </a:lnTo>
                    <a:lnTo>
                      <a:pt x="192279" y="22398"/>
                    </a:lnTo>
                    <a:lnTo>
                      <a:pt x="146666" y="12722"/>
                    </a:lnTo>
                    <a:lnTo>
                      <a:pt x="100122" y="5709"/>
                    </a:lnTo>
                    <a:lnTo>
                      <a:pt x="52730" y="1441"/>
                    </a:lnTo>
                    <a:lnTo>
                      <a:pt x="4572" y="0"/>
                    </a:lnTo>
                    <a:lnTo>
                      <a:pt x="0" y="0"/>
                    </a:lnTo>
                    <a:lnTo>
                      <a:pt x="4572" y="789432"/>
                    </a:lnTo>
                    <a:lnTo>
                      <a:pt x="466344" y="1430274"/>
                    </a:lnTo>
                    <a:lnTo>
                      <a:pt x="506372" y="1399521"/>
                    </a:lnTo>
                    <a:lnTo>
                      <a:pt x="544116" y="1366483"/>
                    </a:lnTo>
                    <a:lnTo>
                      <a:pt x="579504" y="1331293"/>
                    </a:lnTo>
                    <a:lnTo>
                      <a:pt x="612465" y="1294083"/>
                    </a:lnTo>
                    <a:lnTo>
                      <a:pt x="642930" y="1254985"/>
                    </a:lnTo>
                    <a:lnTo>
                      <a:pt x="670828" y="1214134"/>
                    </a:lnTo>
                    <a:lnTo>
                      <a:pt x="696088" y="1171661"/>
                    </a:lnTo>
                    <a:lnTo>
                      <a:pt x="718640" y="1127699"/>
                    </a:lnTo>
                    <a:lnTo>
                      <a:pt x="738414" y="1082381"/>
                    </a:lnTo>
                    <a:lnTo>
                      <a:pt x="755339" y="1035840"/>
                    </a:lnTo>
                    <a:lnTo>
                      <a:pt x="769345" y="988208"/>
                    </a:lnTo>
                    <a:lnTo>
                      <a:pt x="780361" y="939619"/>
                    </a:lnTo>
                    <a:lnTo>
                      <a:pt x="788316" y="890204"/>
                    </a:lnTo>
                    <a:lnTo>
                      <a:pt x="793141" y="840098"/>
                    </a:lnTo>
                    <a:lnTo>
                      <a:pt x="794766" y="789432"/>
                    </a:lnTo>
                    <a:close/>
                  </a:path>
                </a:pathLst>
              </a:custGeom>
              <a:solidFill>
                <a:srgbClr val="FF962E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1AC94C32-F170-41EF-A86D-21ACBBCC241E}"/>
                  </a:ext>
                </a:extLst>
              </p:cNvPr>
              <p:cNvSpPr/>
              <p:nvPr/>
            </p:nvSpPr>
            <p:spPr>
              <a:xfrm>
                <a:off x="7388694" y="3605844"/>
                <a:ext cx="929640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929640" h="790575">
                    <a:moveTo>
                      <a:pt x="929640" y="640841"/>
                    </a:moveTo>
                    <a:lnTo>
                      <a:pt x="467868" y="0"/>
                    </a:lnTo>
                    <a:lnTo>
                      <a:pt x="0" y="637031"/>
                    </a:lnTo>
                    <a:lnTo>
                      <a:pt x="41512" y="665392"/>
                    </a:lnTo>
                    <a:lnTo>
                      <a:pt x="84575" y="690999"/>
                    </a:lnTo>
                    <a:lnTo>
                      <a:pt x="129046" y="713800"/>
                    </a:lnTo>
                    <a:lnTo>
                      <a:pt x="174784" y="733738"/>
                    </a:lnTo>
                    <a:lnTo>
                      <a:pt x="221646" y="750760"/>
                    </a:lnTo>
                    <a:lnTo>
                      <a:pt x="269491" y="764810"/>
                    </a:lnTo>
                    <a:lnTo>
                      <a:pt x="318178" y="775833"/>
                    </a:lnTo>
                    <a:lnTo>
                      <a:pt x="367564" y="783774"/>
                    </a:lnTo>
                    <a:lnTo>
                      <a:pt x="417508" y="788580"/>
                    </a:lnTo>
                    <a:lnTo>
                      <a:pt x="467868" y="790193"/>
                    </a:lnTo>
                    <a:lnTo>
                      <a:pt x="517542" y="788625"/>
                    </a:lnTo>
                    <a:lnTo>
                      <a:pt x="566806" y="783951"/>
                    </a:lnTo>
                    <a:lnTo>
                      <a:pt x="615520" y="776224"/>
                    </a:lnTo>
                    <a:lnTo>
                      <a:pt x="663549" y="765493"/>
                    </a:lnTo>
                    <a:lnTo>
                      <a:pt x="710755" y="751808"/>
                    </a:lnTo>
                    <a:lnTo>
                      <a:pt x="757001" y="735220"/>
                    </a:lnTo>
                    <a:lnTo>
                      <a:pt x="802149" y="715779"/>
                    </a:lnTo>
                    <a:lnTo>
                      <a:pt x="846063" y="693535"/>
                    </a:lnTo>
                    <a:lnTo>
                      <a:pt x="888606" y="668539"/>
                    </a:lnTo>
                    <a:lnTo>
                      <a:pt x="929640" y="64084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52F06157-C18E-453D-869A-6C964F8F247C}"/>
                  </a:ext>
                </a:extLst>
              </p:cNvPr>
              <p:cNvSpPr/>
              <p:nvPr/>
            </p:nvSpPr>
            <p:spPr>
              <a:xfrm>
                <a:off x="7246962" y="3605844"/>
                <a:ext cx="609600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637539">
                    <a:moveTo>
                      <a:pt x="609600" y="0"/>
                    </a:moveTo>
                    <a:lnTo>
                      <a:pt x="0" y="502920"/>
                    </a:lnTo>
                    <a:lnTo>
                      <a:pt x="32432" y="539626"/>
                    </a:lnTo>
                    <a:lnTo>
                      <a:pt x="66865" y="574262"/>
                    </a:lnTo>
                    <a:lnTo>
                      <a:pt x="103298" y="606754"/>
                    </a:lnTo>
                    <a:lnTo>
                      <a:pt x="141732" y="637032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B67B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9E3FC2DB-9200-41AB-A474-819E58A71338}"/>
                  </a:ext>
                </a:extLst>
              </p:cNvPr>
              <p:cNvSpPr/>
              <p:nvPr/>
            </p:nvSpPr>
            <p:spPr>
              <a:xfrm>
                <a:off x="7066368" y="2816412"/>
                <a:ext cx="790575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790575" h="1292860">
                    <a:moveTo>
                      <a:pt x="790194" y="789432"/>
                    </a:moveTo>
                    <a:lnTo>
                      <a:pt x="785622" y="0"/>
                    </a:lnTo>
                    <a:lnTo>
                      <a:pt x="737717" y="1682"/>
                    </a:lnTo>
                    <a:lnTo>
                      <a:pt x="690578" y="6168"/>
                    </a:lnTo>
                    <a:lnTo>
                      <a:pt x="644286" y="13375"/>
                    </a:lnTo>
                    <a:lnTo>
                      <a:pt x="598922" y="23220"/>
                    </a:lnTo>
                    <a:lnTo>
                      <a:pt x="554570" y="35623"/>
                    </a:lnTo>
                    <a:lnTo>
                      <a:pt x="511310" y="50501"/>
                    </a:lnTo>
                    <a:lnTo>
                      <a:pt x="469224" y="67771"/>
                    </a:lnTo>
                    <a:lnTo>
                      <a:pt x="428394" y="87353"/>
                    </a:lnTo>
                    <a:lnTo>
                      <a:pt x="388902" y="109163"/>
                    </a:lnTo>
                    <a:lnTo>
                      <a:pt x="350829" y="133121"/>
                    </a:lnTo>
                    <a:lnTo>
                      <a:pt x="314257" y="159143"/>
                    </a:lnTo>
                    <a:lnTo>
                      <a:pt x="279269" y="187148"/>
                    </a:lnTo>
                    <a:lnTo>
                      <a:pt x="245945" y="217055"/>
                    </a:lnTo>
                    <a:lnTo>
                      <a:pt x="214368" y="248780"/>
                    </a:lnTo>
                    <a:lnTo>
                      <a:pt x="184619" y="282243"/>
                    </a:lnTo>
                    <a:lnTo>
                      <a:pt x="156780" y="317360"/>
                    </a:lnTo>
                    <a:lnTo>
                      <a:pt x="130933" y="354050"/>
                    </a:lnTo>
                    <a:lnTo>
                      <a:pt x="107159" y="392232"/>
                    </a:lnTo>
                    <a:lnTo>
                      <a:pt x="85541" y="431822"/>
                    </a:lnTo>
                    <a:lnTo>
                      <a:pt x="66160" y="472740"/>
                    </a:lnTo>
                    <a:lnTo>
                      <a:pt x="49098" y="514902"/>
                    </a:lnTo>
                    <a:lnTo>
                      <a:pt x="34436" y="558228"/>
                    </a:lnTo>
                    <a:lnTo>
                      <a:pt x="22257" y="602635"/>
                    </a:lnTo>
                    <a:lnTo>
                      <a:pt x="12642" y="648040"/>
                    </a:lnTo>
                    <a:lnTo>
                      <a:pt x="5673" y="694363"/>
                    </a:lnTo>
                    <a:lnTo>
                      <a:pt x="1431" y="741521"/>
                    </a:lnTo>
                    <a:lnTo>
                      <a:pt x="0" y="789432"/>
                    </a:lnTo>
                    <a:lnTo>
                      <a:pt x="1578" y="839342"/>
                    </a:lnTo>
                    <a:lnTo>
                      <a:pt x="6279" y="888817"/>
                    </a:lnTo>
                    <a:lnTo>
                      <a:pt x="14050" y="937721"/>
                    </a:lnTo>
                    <a:lnTo>
                      <a:pt x="24842" y="985921"/>
                    </a:lnTo>
                    <a:lnTo>
                      <a:pt x="38600" y="1033283"/>
                    </a:lnTo>
                    <a:lnTo>
                      <a:pt x="55276" y="1079673"/>
                    </a:lnTo>
                    <a:lnTo>
                      <a:pt x="74816" y="1124957"/>
                    </a:lnTo>
                    <a:lnTo>
                      <a:pt x="97169" y="1169000"/>
                    </a:lnTo>
                    <a:lnTo>
                      <a:pt x="122284" y="1211670"/>
                    </a:lnTo>
                    <a:lnTo>
                      <a:pt x="150109" y="1252832"/>
                    </a:lnTo>
                    <a:lnTo>
                      <a:pt x="180594" y="1292352"/>
                    </a:lnTo>
                    <a:lnTo>
                      <a:pt x="790194" y="789432"/>
                    </a:lnTo>
                    <a:close/>
                  </a:path>
                </a:pathLst>
              </a:custGeom>
              <a:solidFill>
                <a:srgbClr val="350606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4">
                <a:extLst>
                  <a:ext uri="{FF2B5EF4-FFF2-40B4-BE49-F238E27FC236}">
                    <a16:creationId xmlns:a16="http://schemas.microsoft.com/office/drawing/2014/main" id="{970C0E74-E122-4B94-98A2-5A5574ED9707}"/>
                  </a:ext>
                </a:extLst>
              </p:cNvPr>
              <p:cNvSpPr txBox="1"/>
              <p:nvPr/>
            </p:nvSpPr>
            <p:spPr>
              <a:xfrm>
                <a:off x="8246457" y="3275471"/>
                <a:ext cx="275155" cy="13811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pc="-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4</a:t>
                </a:r>
                <a:r>
                  <a:rPr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0</a:t>
                </a:r>
                <a:r>
                  <a:rPr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%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17" name="object 15">
                <a:extLst>
                  <a:ext uri="{FF2B5EF4-FFF2-40B4-BE49-F238E27FC236}">
                    <a16:creationId xmlns:a16="http://schemas.microsoft.com/office/drawing/2014/main" id="{991E7495-8E6C-4346-8E7D-AA3FD2D36B0B}"/>
                  </a:ext>
                </a:extLst>
              </p:cNvPr>
              <p:cNvSpPr txBox="1"/>
              <p:nvPr/>
            </p:nvSpPr>
            <p:spPr>
              <a:xfrm>
                <a:off x="7748484" y="4200780"/>
                <a:ext cx="275155" cy="13811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pc="-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2</a:t>
                </a:r>
                <a:r>
                  <a:rPr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0</a:t>
                </a:r>
                <a:r>
                  <a:rPr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%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10E0F3AA-DB71-4E21-B4EF-68F3759E68AA}"/>
                  </a:ext>
                </a:extLst>
              </p:cNvPr>
              <p:cNvSpPr txBox="1"/>
              <p:nvPr/>
            </p:nvSpPr>
            <p:spPr>
              <a:xfrm>
                <a:off x="7323293" y="3990361"/>
                <a:ext cx="206167" cy="13811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4%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19" name="object 17">
                <a:extLst>
                  <a:ext uri="{FF2B5EF4-FFF2-40B4-BE49-F238E27FC236}">
                    <a16:creationId xmlns:a16="http://schemas.microsoft.com/office/drawing/2014/main" id="{4A2987E4-4011-4B5B-9E99-CD8981482544}"/>
                  </a:ext>
                </a:extLst>
              </p:cNvPr>
              <p:cNvSpPr txBox="1"/>
              <p:nvPr/>
            </p:nvSpPr>
            <p:spPr>
              <a:xfrm>
                <a:off x="7193943" y="3275471"/>
                <a:ext cx="275155" cy="13811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pc="-5" dirty="0">
                    <a:solidFill>
                      <a:schemeClr val="bg1"/>
                    </a:solidFill>
                    <a:latin typeface="AvenirNext LT Pro Regular" panose="020B0504020202020204" pitchFamily="34" charset="0"/>
                    <a:cs typeface="Arial"/>
                  </a:rPr>
                  <a:t>3</a:t>
                </a:r>
                <a:r>
                  <a:rPr spc="-10" dirty="0">
                    <a:solidFill>
                      <a:schemeClr val="bg1"/>
                    </a:solidFill>
                    <a:latin typeface="AvenirNext LT Pro Regular" panose="020B0504020202020204" pitchFamily="34" charset="0"/>
                    <a:cs typeface="Arial"/>
                  </a:rPr>
                  <a:t>6</a:t>
                </a:r>
                <a:r>
                  <a:rPr spc="10" dirty="0">
                    <a:solidFill>
                      <a:schemeClr val="bg1"/>
                    </a:solidFill>
                    <a:latin typeface="AvenirNext LT Pro Regular" panose="020B0504020202020204" pitchFamily="34" charset="0"/>
                    <a:cs typeface="Arial"/>
                  </a:rPr>
                  <a:t>%</a:t>
                </a:r>
                <a:endParaRPr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92CFAB60-5DF5-4CBE-B5AB-08EA0260D117}"/>
                </a:ext>
              </a:extLst>
            </p:cNvPr>
            <p:cNvGrpSpPr/>
            <p:nvPr/>
          </p:nvGrpSpPr>
          <p:grpSpPr>
            <a:xfrm>
              <a:off x="8870085" y="3053522"/>
              <a:ext cx="2590112" cy="2585323"/>
              <a:chOff x="9363076" y="3164687"/>
              <a:chExt cx="2590112" cy="2585323"/>
            </a:xfrm>
          </p:grpSpPr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590FAAA-6C8E-4D73-A9F0-CDF7EEBAD6F7}"/>
                  </a:ext>
                </a:extLst>
              </p:cNvPr>
              <p:cNvSpPr txBox="1"/>
              <p:nvPr/>
            </p:nvSpPr>
            <p:spPr>
              <a:xfrm>
                <a:off x="9663506" y="3164687"/>
                <a:ext cx="2289682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algn="just">
                  <a:lnSpc>
                    <a:spcPct val="100000"/>
                  </a:lnSpc>
                </a:pPr>
                <a:r>
                  <a:rPr lang="es-419" spc="3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África</a:t>
                </a:r>
                <a:r>
                  <a:rPr lang="es-419" spc="-9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 </a:t>
                </a:r>
                <a:r>
                  <a:rPr lang="es-419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Occidental</a:t>
                </a:r>
              </a:p>
              <a:p>
                <a:pPr marL="12700" algn="just">
                  <a:lnSpc>
                    <a:spcPct val="100000"/>
                  </a:lnSpc>
                </a:pPr>
                <a:endPara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2700" algn="just"/>
                <a:r>
                  <a:rPr lang="es-419" spc="-2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Criollos </a:t>
                </a:r>
                <a:r>
                  <a:rPr lang="es-419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(nacidos en  </a:t>
                </a:r>
                <a:r>
                  <a:rPr lang="es-419" spc="-1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Portugal, </a:t>
                </a:r>
                <a:r>
                  <a:rPr lang="es-419" spc="-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España </a:t>
                </a:r>
                <a:r>
                  <a:rPr lang="es-419" spc="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  </a:t>
                </a:r>
                <a:r>
                  <a:rPr lang="es-419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América</a:t>
                </a:r>
              </a:p>
              <a:p>
                <a:pPr marL="12700" algn="just">
                  <a:lnSpc>
                    <a:spcPct val="100000"/>
                  </a:lnSpc>
                </a:pPr>
                <a:endPara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2700" algn="just"/>
                <a:r>
                  <a:rPr lang="es-419" spc="-2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Mulatos</a:t>
                </a:r>
                <a:endPara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</a:pPr>
                <a:endPara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</a:pPr>
                <a:r>
                  <a:rPr lang="es-419" spc="-3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</a:t>
                </a:r>
                <a:r>
                  <a:rPr lang="es-419" spc="-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t</a:t>
                </a:r>
                <a:r>
                  <a:rPr lang="es-419" spc="2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r</a:t>
                </a:r>
                <a:r>
                  <a:rPr lang="es-419" spc="-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</a:t>
                </a:r>
                <a:r>
                  <a:rPr lang="es-419" spc="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s</a:t>
                </a:r>
                <a:endPara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B789F6EA-67CC-406A-9109-15FE98E892A8}"/>
                  </a:ext>
                </a:extLst>
              </p:cNvPr>
              <p:cNvSpPr/>
              <p:nvPr/>
            </p:nvSpPr>
            <p:spPr>
              <a:xfrm>
                <a:off x="9363076" y="3228318"/>
                <a:ext cx="300430" cy="300430"/>
              </a:xfrm>
              <a:prstGeom prst="roundRect">
                <a:avLst/>
              </a:prstGeom>
              <a:solidFill>
                <a:srgbClr val="FF96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B186EE1-83C0-4D65-86D5-05D77170C6A1}"/>
                  </a:ext>
                </a:extLst>
              </p:cNvPr>
              <p:cNvSpPr/>
              <p:nvPr/>
            </p:nvSpPr>
            <p:spPr>
              <a:xfrm>
                <a:off x="9363076" y="3757804"/>
                <a:ext cx="300430" cy="300430"/>
              </a:xfrm>
              <a:prstGeom prst="roundRect">
                <a:avLst/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39" name="Rectángulo: esquinas redondeadas 38">
                <a:extLst>
                  <a:ext uri="{FF2B5EF4-FFF2-40B4-BE49-F238E27FC236}">
                    <a16:creationId xmlns:a16="http://schemas.microsoft.com/office/drawing/2014/main" id="{CFCDFF52-CC66-47AE-B3E7-B990CE5CE151}"/>
                  </a:ext>
                </a:extLst>
              </p:cNvPr>
              <p:cNvSpPr/>
              <p:nvPr/>
            </p:nvSpPr>
            <p:spPr>
              <a:xfrm>
                <a:off x="9363076" y="4837390"/>
                <a:ext cx="300430" cy="300430"/>
              </a:xfrm>
              <a:prstGeom prst="roundRect">
                <a:avLst/>
              </a:prstGeom>
              <a:solidFill>
                <a:srgbClr val="FFB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2E186D13-B813-4004-8B74-9BDBE0C07EBD}"/>
                  </a:ext>
                </a:extLst>
              </p:cNvPr>
              <p:cNvSpPr/>
              <p:nvPr/>
            </p:nvSpPr>
            <p:spPr>
              <a:xfrm>
                <a:off x="9363076" y="5376303"/>
                <a:ext cx="300430" cy="300430"/>
              </a:xfrm>
              <a:prstGeom prst="roundRect">
                <a:avLst/>
              </a:prstGeom>
              <a:solidFill>
                <a:srgbClr val="3506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411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30B538C-EF04-4CF9-BA4E-6FAA3DCDCE8C}"/>
              </a:ext>
            </a:extLst>
          </p:cNvPr>
          <p:cNvSpPr txBox="1">
            <a:spLocks/>
          </p:cNvSpPr>
          <p:nvPr/>
        </p:nvSpPr>
        <p:spPr>
          <a:xfrm>
            <a:off x="0" y="288967"/>
            <a:ext cx="12192000" cy="954107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57680">
              <a:lnSpc>
                <a:spcPct val="100000"/>
              </a:lnSpc>
            </a:pP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En Guatemala y El Salvador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8D16A05-E959-4884-99B1-829750C69335}"/>
              </a:ext>
            </a:extLst>
          </p:cNvPr>
          <p:cNvSpPr txBox="1"/>
          <p:nvPr/>
        </p:nvSpPr>
        <p:spPr>
          <a:xfrm>
            <a:off x="836134" y="1697816"/>
            <a:ext cx="446052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buClr>
                <a:srgbClr val="010000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Aumento niños manumitidos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  liberados por</a:t>
            </a:r>
            <a:r>
              <a:rPr lang="es-419" spc="-2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autocompra.</a:t>
            </a:r>
            <a:endParaRPr lang="es-MX" spc="-1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marL="354965" marR="5080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endParaRPr lang="es-419" spc="-1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marL="354965" marR="5080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Migración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al campo y a </a:t>
            </a:r>
            <a:r>
              <a:rPr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ciudad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buClr>
                <a:srgbClr val="010000"/>
              </a:buClr>
              <a:tabLst>
                <a:tab pos="354965" algn="l"/>
                <a:tab pos="355600" algn="l"/>
              </a:tabLst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4E0CC02-8D26-474B-99B4-3281B2F17E7E}"/>
              </a:ext>
            </a:extLst>
          </p:cNvPr>
          <p:cNvGrpSpPr/>
          <p:nvPr/>
        </p:nvGrpSpPr>
        <p:grpSpPr>
          <a:xfrm>
            <a:off x="1702541" y="1504950"/>
            <a:ext cx="8786917" cy="4590033"/>
            <a:chOff x="674346" y="1504950"/>
            <a:chExt cx="8786917" cy="4590033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6C3B699-98DD-4E57-BB61-6CD0A88BA24C}"/>
                </a:ext>
              </a:extLst>
            </p:cNvPr>
            <p:cNvSpPr txBox="1"/>
            <p:nvPr/>
          </p:nvSpPr>
          <p:spPr>
            <a:xfrm>
              <a:off x="875046" y="3509297"/>
              <a:ext cx="1512570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ctr">
              <a:spAutoFit/>
            </a:bodyPr>
            <a:lstStyle/>
            <a:p>
              <a:pPr marL="96520" algn="ctr">
                <a:lnSpc>
                  <a:spcPct val="100000"/>
                </a:lnSpc>
                <a:spcBef>
                  <a:spcPts val="80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6686F2F-A9A5-4423-8941-B521C9C8EBCA}"/>
                </a:ext>
              </a:extLst>
            </p:cNvPr>
            <p:cNvSpPr txBox="1"/>
            <p:nvPr/>
          </p:nvSpPr>
          <p:spPr>
            <a:xfrm>
              <a:off x="5431300" y="5086730"/>
              <a:ext cx="1513840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ctr">
              <a:spAutoFit/>
            </a:bodyPr>
            <a:lstStyle/>
            <a:p>
              <a:pPr marL="395605" algn="ctr">
                <a:lnSpc>
                  <a:spcPct val="100000"/>
                </a:lnSpc>
                <a:spcBef>
                  <a:spcPts val="80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0B50C0B-3D88-48B7-944E-D26C546E8BFD}"/>
                </a:ext>
              </a:extLst>
            </p:cNvPr>
            <p:cNvSpPr txBox="1"/>
            <p:nvPr/>
          </p:nvSpPr>
          <p:spPr>
            <a:xfrm>
              <a:off x="7444375" y="2956246"/>
              <a:ext cx="1942085" cy="422101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3505" rIns="0" bIns="0" rtlCol="0" anchor="ctr">
              <a:spAutoFit/>
            </a:bodyPr>
            <a:lstStyle/>
            <a:p>
              <a:pPr marL="490220" algn="ctr">
                <a:lnSpc>
                  <a:spcPct val="100000"/>
                </a:lnSpc>
                <a:spcBef>
                  <a:spcPts val="81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F7FB4DE-EB4D-4985-812D-75BF6D171B2C}"/>
                </a:ext>
              </a:extLst>
            </p:cNvPr>
            <p:cNvSpPr txBox="1"/>
            <p:nvPr/>
          </p:nvSpPr>
          <p:spPr>
            <a:xfrm>
              <a:off x="674346" y="4444890"/>
              <a:ext cx="1913971" cy="612934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608965" marR="5080" indent="-596900">
                <a:lnSpc>
                  <a:spcPct val="100000"/>
                </a:lnSpc>
              </a:pP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Negros </a:t>
              </a:r>
              <a:r>
                <a:rPr lang="es-419" sz="1800" dirty="0">
                  <a:latin typeface="AvenirNext LT Pro Regular" panose="020B0504020202020204" pitchFamily="34" charset="0"/>
                  <a:cs typeface="Arial"/>
                </a:rPr>
                <a:t>y </a:t>
              </a:r>
              <a:r>
                <a:rPr lang="es-419" sz="1800" spc="-5" dirty="0">
                  <a:latin typeface="AvenirNext LT Pro Regular" panose="020B0504020202020204" pitchFamily="34" charset="0"/>
                  <a:cs typeface="Arial"/>
                </a:rPr>
                <a:t>mulatos  libres</a:t>
              </a:r>
              <a:endParaRPr lang="es-419" sz="1800" dirty="0"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B9CCB06-B1F1-4A8E-ABDF-B54AEA7394FE}"/>
                </a:ext>
              </a:extLst>
            </p:cNvPr>
            <p:cNvSpPr txBox="1"/>
            <p:nvPr/>
          </p:nvSpPr>
          <p:spPr>
            <a:xfrm>
              <a:off x="3067685" y="3862959"/>
              <a:ext cx="1512570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ctr">
              <a:spAutoFit/>
            </a:bodyPr>
            <a:lstStyle/>
            <a:p>
              <a:pPr marL="134620" algn="ctr">
                <a:lnSpc>
                  <a:spcPct val="100000"/>
                </a:lnSpc>
                <a:spcBef>
                  <a:spcPts val="80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B0BE63E-CA7D-4AF7-8AEC-F70E1F6D5C28}"/>
                </a:ext>
              </a:extLst>
            </p:cNvPr>
            <p:cNvSpPr txBox="1"/>
            <p:nvPr/>
          </p:nvSpPr>
          <p:spPr>
            <a:xfrm>
              <a:off x="7519180" y="4726304"/>
              <a:ext cx="1942083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ctr">
              <a:spAutoFit/>
            </a:bodyPr>
            <a:lstStyle/>
            <a:p>
              <a:pPr marL="299720" algn="ctr">
                <a:lnSpc>
                  <a:spcPct val="100000"/>
                </a:lnSpc>
                <a:spcBef>
                  <a:spcPts val="805"/>
                </a:spcBef>
              </a:pP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6D7BF5F-D0C8-46FB-9908-B8DA98C77085}"/>
                </a:ext>
              </a:extLst>
            </p:cNvPr>
            <p:cNvSpPr txBox="1"/>
            <p:nvPr/>
          </p:nvSpPr>
          <p:spPr>
            <a:xfrm>
              <a:off x="5358911" y="2567558"/>
              <a:ext cx="1512570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80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A543887-A27F-4770-8F12-2A59845BFB51}"/>
                </a:ext>
              </a:extLst>
            </p:cNvPr>
            <p:cNvSpPr txBox="1"/>
            <p:nvPr/>
          </p:nvSpPr>
          <p:spPr>
            <a:xfrm>
              <a:off x="7444377" y="1575122"/>
              <a:ext cx="1942084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t">
              <a:spAutoFit/>
            </a:bodyPr>
            <a:lstStyle/>
            <a:p>
              <a:pPr marL="211454" algn="ctr">
                <a:lnSpc>
                  <a:spcPct val="100000"/>
                </a:lnSpc>
                <a:spcBef>
                  <a:spcPts val="80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CA0CB2F-7DC5-4F06-81BC-AC7E90F9E026}"/>
                </a:ext>
              </a:extLst>
            </p:cNvPr>
            <p:cNvSpPr/>
            <p:nvPr/>
          </p:nvSpPr>
          <p:spPr>
            <a:xfrm>
              <a:off x="7441330" y="3537554"/>
              <a:ext cx="1942084" cy="616481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B9088D55-E8C6-4B3E-94E6-28A8D129D567}"/>
                </a:ext>
              </a:extLst>
            </p:cNvPr>
            <p:cNvSpPr txBox="1"/>
            <p:nvPr/>
          </p:nvSpPr>
          <p:spPr>
            <a:xfrm>
              <a:off x="7425962" y="2180557"/>
              <a:ext cx="1960499" cy="616481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175" rIns="0" bIns="0" rtlCol="0" anchor="ctr">
              <a:spAutoFit/>
            </a:bodyPr>
            <a:lstStyle/>
            <a:p>
              <a:pPr marL="242570" marR="236854" indent="-6350" algn="ctr">
                <a:lnSpc>
                  <a:spcPct val="100000"/>
                </a:lnSpc>
                <a:spcBef>
                  <a:spcPts val="25"/>
                </a:spcBef>
              </a:pPr>
              <a:r>
                <a:rPr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Hacienda  azucarera</a:t>
              </a: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44F3B988-E863-4F3B-B6D8-9B752E0C98BA}"/>
                </a:ext>
              </a:extLst>
            </p:cNvPr>
            <p:cNvSpPr txBox="1"/>
            <p:nvPr/>
          </p:nvSpPr>
          <p:spPr>
            <a:xfrm>
              <a:off x="7527307" y="5447157"/>
              <a:ext cx="1933955" cy="420683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02235" rIns="0" bIns="0" rtlCol="0" anchor="ctr">
              <a:spAutoFit/>
            </a:bodyPr>
            <a:lstStyle/>
            <a:p>
              <a:pPr marL="280670" algn="ctr">
                <a:lnSpc>
                  <a:spcPct val="100000"/>
                </a:lnSpc>
                <a:spcBef>
                  <a:spcPts val="805"/>
                </a:spcBef>
              </a:pP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A2F5CA33-F9D1-47E3-99C8-9667848E0B1F}"/>
                </a:ext>
              </a:extLst>
            </p:cNvPr>
            <p:cNvSpPr/>
            <p:nvPr/>
          </p:nvSpPr>
          <p:spPr>
            <a:xfrm>
              <a:off x="4992135" y="2402958"/>
              <a:ext cx="288925" cy="3260099"/>
            </a:xfrm>
            <a:custGeom>
              <a:avLst/>
              <a:gdLst/>
              <a:ahLst/>
              <a:cxnLst/>
              <a:rect l="l" t="t" r="r" b="b"/>
              <a:pathLst>
                <a:path w="288925" h="3168650">
                  <a:moveTo>
                    <a:pt x="288798" y="0"/>
                  </a:moveTo>
                  <a:lnTo>
                    <a:pt x="225105" y="26809"/>
                  </a:lnTo>
                  <a:lnTo>
                    <a:pt x="198224" y="57943"/>
                  </a:lnTo>
                  <a:lnTo>
                    <a:pt x="175808" y="98780"/>
                  </a:lnTo>
                  <a:lnTo>
                    <a:pt x="158724" y="147734"/>
                  </a:lnTo>
                  <a:lnTo>
                    <a:pt x="147839" y="203220"/>
                  </a:lnTo>
                  <a:lnTo>
                    <a:pt x="144018" y="263652"/>
                  </a:lnTo>
                  <a:lnTo>
                    <a:pt x="144018" y="1319784"/>
                  </a:lnTo>
                  <a:lnTo>
                    <a:pt x="140199" y="1380497"/>
                  </a:lnTo>
                  <a:lnTo>
                    <a:pt x="129328" y="1436185"/>
                  </a:lnTo>
                  <a:lnTo>
                    <a:pt x="112287" y="1485275"/>
                  </a:lnTo>
                  <a:lnTo>
                    <a:pt x="89953" y="1526194"/>
                  </a:lnTo>
                  <a:lnTo>
                    <a:pt x="63208" y="1557370"/>
                  </a:lnTo>
                  <a:lnTo>
                    <a:pt x="0" y="1584198"/>
                  </a:lnTo>
                  <a:lnTo>
                    <a:pt x="32930" y="1591164"/>
                  </a:lnTo>
                  <a:lnTo>
                    <a:pt x="89953" y="1642141"/>
                  </a:lnTo>
                  <a:lnTo>
                    <a:pt x="112287" y="1682978"/>
                  </a:lnTo>
                  <a:lnTo>
                    <a:pt x="129328" y="1731932"/>
                  </a:lnTo>
                  <a:lnTo>
                    <a:pt x="140199" y="1787418"/>
                  </a:lnTo>
                  <a:lnTo>
                    <a:pt x="144018" y="1847850"/>
                  </a:lnTo>
                  <a:lnTo>
                    <a:pt x="144018" y="2904744"/>
                  </a:lnTo>
                  <a:lnTo>
                    <a:pt x="147839" y="2965175"/>
                  </a:lnTo>
                  <a:lnTo>
                    <a:pt x="158724" y="3020661"/>
                  </a:lnTo>
                  <a:lnTo>
                    <a:pt x="175808" y="3069615"/>
                  </a:lnTo>
                  <a:lnTo>
                    <a:pt x="198224" y="3110452"/>
                  </a:lnTo>
                  <a:lnTo>
                    <a:pt x="225105" y="3141586"/>
                  </a:lnTo>
                  <a:lnTo>
                    <a:pt x="255585" y="3161429"/>
                  </a:lnTo>
                  <a:lnTo>
                    <a:pt x="288798" y="3168396"/>
                  </a:lnTo>
                </a:path>
              </a:pathLst>
            </a:custGeom>
            <a:ln w="19050">
              <a:solidFill>
                <a:srgbClr val="35060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A2D68EF1-B28A-4C62-93CB-7681FEFAAA63}"/>
                </a:ext>
              </a:extLst>
            </p:cNvPr>
            <p:cNvSpPr/>
            <p:nvPr/>
          </p:nvSpPr>
          <p:spPr>
            <a:xfrm>
              <a:off x="7080777" y="1504950"/>
              <a:ext cx="289560" cy="2708038"/>
            </a:xfrm>
            <a:custGeom>
              <a:avLst/>
              <a:gdLst/>
              <a:ahLst/>
              <a:cxnLst/>
              <a:rect l="l" t="t" r="r" b="b"/>
              <a:pathLst>
                <a:path w="289559" h="3168650">
                  <a:moveTo>
                    <a:pt x="289559" y="0"/>
                  </a:moveTo>
                  <a:lnTo>
                    <a:pt x="225867" y="26809"/>
                  </a:lnTo>
                  <a:lnTo>
                    <a:pt x="198986" y="57943"/>
                  </a:lnTo>
                  <a:lnTo>
                    <a:pt x="176570" y="98780"/>
                  </a:lnTo>
                  <a:lnTo>
                    <a:pt x="159486" y="147734"/>
                  </a:lnTo>
                  <a:lnTo>
                    <a:pt x="148601" y="203220"/>
                  </a:lnTo>
                  <a:lnTo>
                    <a:pt x="144779" y="263652"/>
                  </a:lnTo>
                  <a:lnTo>
                    <a:pt x="144779" y="1319784"/>
                  </a:lnTo>
                  <a:lnTo>
                    <a:pt x="140958" y="1380497"/>
                  </a:lnTo>
                  <a:lnTo>
                    <a:pt x="130073" y="1436185"/>
                  </a:lnTo>
                  <a:lnTo>
                    <a:pt x="112989" y="1485275"/>
                  </a:lnTo>
                  <a:lnTo>
                    <a:pt x="90573" y="1526194"/>
                  </a:lnTo>
                  <a:lnTo>
                    <a:pt x="63692" y="1557370"/>
                  </a:lnTo>
                  <a:lnTo>
                    <a:pt x="0" y="1584198"/>
                  </a:lnTo>
                  <a:lnTo>
                    <a:pt x="33212" y="1591164"/>
                  </a:lnTo>
                  <a:lnTo>
                    <a:pt x="90573" y="1642141"/>
                  </a:lnTo>
                  <a:lnTo>
                    <a:pt x="112989" y="1682978"/>
                  </a:lnTo>
                  <a:lnTo>
                    <a:pt x="130073" y="1731932"/>
                  </a:lnTo>
                  <a:lnTo>
                    <a:pt x="140958" y="1787418"/>
                  </a:lnTo>
                  <a:lnTo>
                    <a:pt x="144779" y="1847850"/>
                  </a:lnTo>
                  <a:lnTo>
                    <a:pt x="144779" y="2904744"/>
                  </a:lnTo>
                  <a:lnTo>
                    <a:pt x="148601" y="2965175"/>
                  </a:lnTo>
                  <a:lnTo>
                    <a:pt x="159486" y="3020661"/>
                  </a:lnTo>
                  <a:lnTo>
                    <a:pt x="176570" y="3069615"/>
                  </a:lnTo>
                  <a:lnTo>
                    <a:pt x="198986" y="3110452"/>
                  </a:lnTo>
                  <a:lnTo>
                    <a:pt x="225867" y="3141586"/>
                  </a:lnTo>
                  <a:lnTo>
                    <a:pt x="256347" y="3161429"/>
                  </a:lnTo>
                  <a:lnTo>
                    <a:pt x="289559" y="3168396"/>
                  </a:lnTo>
                </a:path>
              </a:pathLst>
            </a:custGeom>
            <a:ln w="19050">
              <a:solidFill>
                <a:srgbClr val="35060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92ADCC2-2C4F-4C1C-80FE-F31F7AD4AAA3}"/>
                </a:ext>
              </a:extLst>
            </p:cNvPr>
            <p:cNvSpPr/>
            <p:nvPr/>
          </p:nvSpPr>
          <p:spPr>
            <a:xfrm>
              <a:off x="7151771" y="4583048"/>
              <a:ext cx="289559" cy="1511935"/>
            </a:xfrm>
            <a:custGeom>
              <a:avLst/>
              <a:gdLst/>
              <a:ahLst/>
              <a:cxnLst/>
              <a:rect l="l" t="t" r="r" b="b"/>
              <a:pathLst>
                <a:path w="288925" h="1511935">
                  <a:moveTo>
                    <a:pt x="288798" y="0"/>
                  </a:moveTo>
                  <a:lnTo>
                    <a:pt x="243388" y="6425"/>
                  </a:lnTo>
                  <a:lnTo>
                    <a:pt x="203868" y="24335"/>
                  </a:lnTo>
                  <a:lnTo>
                    <a:pt x="172650" y="51681"/>
                  </a:lnTo>
                  <a:lnTo>
                    <a:pt x="152150" y="86416"/>
                  </a:lnTo>
                  <a:lnTo>
                    <a:pt x="144780" y="126492"/>
                  </a:lnTo>
                  <a:lnTo>
                    <a:pt x="144780" y="630174"/>
                  </a:lnTo>
                  <a:lnTo>
                    <a:pt x="137403" y="669877"/>
                  </a:lnTo>
                  <a:lnTo>
                    <a:pt x="116860" y="704386"/>
                  </a:lnTo>
                  <a:lnTo>
                    <a:pt x="85526" y="731617"/>
                  </a:lnTo>
                  <a:lnTo>
                    <a:pt x="45780" y="749484"/>
                  </a:lnTo>
                  <a:lnTo>
                    <a:pt x="0" y="755904"/>
                  </a:lnTo>
                  <a:lnTo>
                    <a:pt x="45780" y="762323"/>
                  </a:lnTo>
                  <a:lnTo>
                    <a:pt x="85526" y="780190"/>
                  </a:lnTo>
                  <a:lnTo>
                    <a:pt x="116860" y="807421"/>
                  </a:lnTo>
                  <a:lnTo>
                    <a:pt x="137403" y="841930"/>
                  </a:lnTo>
                  <a:lnTo>
                    <a:pt x="144780" y="881634"/>
                  </a:lnTo>
                  <a:lnTo>
                    <a:pt x="144780" y="1386078"/>
                  </a:lnTo>
                  <a:lnTo>
                    <a:pt x="152150" y="1425781"/>
                  </a:lnTo>
                  <a:lnTo>
                    <a:pt x="172650" y="1460290"/>
                  </a:lnTo>
                  <a:lnTo>
                    <a:pt x="203868" y="1487521"/>
                  </a:lnTo>
                  <a:lnTo>
                    <a:pt x="243388" y="1505388"/>
                  </a:lnTo>
                  <a:lnTo>
                    <a:pt x="288798" y="1511808"/>
                  </a:lnTo>
                </a:path>
              </a:pathLst>
            </a:custGeom>
            <a:ln w="19050">
              <a:solidFill>
                <a:srgbClr val="35060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7BD8E03-CE52-4A5C-BD4A-FBF05ED48E94}"/>
                </a:ext>
              </a:extLst>
            </p:cNvPr>
            <p:cNvSpPr txBox="1"/>
            <p:nvPr/>
          </p:nvSpPr>
          <p:spPr>
            <a:xfrm>
              <a:off x="7779401" y="1600797"/>
              <a:ext cx="12720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Ganadería</a:t>
              </a:r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4AB20F4-1128-4A98-9F07-0621A7866862}"/>
                </a:ext>
              </a:extLst>
            </p:cNvPr>
            <p:cNvSpPr txBox="1"/>
            <p:nvPr/>
          </p:nvSpPr>
          <p:spPr>
            <a:xfrm>
              <a:off x="7779401" y="2980377"/>
              <a:ext cx="12720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Trigo</a:t>
              </a:r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35D30E6-3916-40B8-A171-0CAE7CE88BBA}"/>
                </a:ext>
              </a:extLst>
            </p:cNvPr>
            <p:cNvSpPr txBox="1"/>
            <p:nvPr/>
          </p:nvSpPr>
          <p:spPr>
            <a:xfrm>
              <a:off x="7695204" y="3566657"/>
              <a:ext cx="14472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065" marR="5080" indent="-254000">
                <a:lnSpc>
                  <a:spcPct val="100000"/>
                </a:lnSpc>
              </a:pPr>
              <a:r>
                <a:rPr lang="es-419"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Producción de</a:t>
              </a:r>
              <a:r>
                <a:rPr lang="es-419" sz="1800" spc="-8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añil</a:t>
              </a: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A2D568C-3D41-4D8D-8BEB-F68D2CD256EF}"/>
                </a:ext>
              </a:extLst>
            </p:cNvPr>
            <p:cNvSpPr txBox="1"/>
            <p:nvPr/>
          </p:nvSpPr>
          <p:spPr>
            <a:xfrm>
              <a:off x="7559946" y="4747272"/>
              <a:ext cx="1447293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299720" algn="ctr">
                <a:lnSpc>
                  <a:spcPct val="100000"/>
                </a:lnSpc>
                <a:spcBef>
                  <a:spcPts val="805"/>
                </a:spcBef>
              </a:pPr>
              <a:r>
                <a:rPr lang="es-419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Santiago</a:t>
              </a: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EFD5C24-22AF-4089-B32B-14EE26E5738D}"/>
                </a:ext>
              </a:extLst>
            </p:cNvPr>
            <p:cNvSpPr txBox="1"/>
            <p:nvPr/>
          </p:nvSpPr>
          <p:spPr>
            <a:xfrm>
              <a:off x="7519180" y="5465865"/>
              <a:ext cx="1512570" cy="368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0670" algn="ctr">
                <a:lnSpc>
                  <a:spcPct val="100000"/>
                </a:lnSpc>
                <a:spcBef>
                  <a:spcPts val="805"/>
                </a:spcBef>
              </a:pPr>
              <a:r>
                <a:rPr lang="es-419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Asunción</a:t>
              </a: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50C5B758-7362-45EF-A080-B863D32D5E5B}"/>
                </a:ext>
              </a:extLst>
            </p:cNvPr>
            <p:cNvSpPr txBox="1"/>
            <p:nvPr/>
          </p:nvSpPr>
          <p:spPr>
            <a:xfrm>
              <a:off x="5693555" y="5086730"/>
              <a:ext cx="9893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Urbana</a:t>
              </a:r>
              <a:endParaRPr lang="es-419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91D0BAD-D50D-44E9-8483-F382EB2266E4}"/>
                </a:ext>
              </a:extLst>
            </p:cNvPr>
            <p:cNvSpPr txBox="1"/>
            <p:nvPr/>
          </p:nvSpPr>
          <p:spPr>
            <a:xfrm>
              <a:off x="5620531" y="2586608"/>
              <a:ext cx="9893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Rural</a:t>
              </a:r>
              <a:endParaRPr lang="es-419" dirty="0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BCE58E3-11A9-4A16-8B02-C2BC4109355B}"/>
                </a:ext>
              </a:extLst>
            </p:cNvPr>
            <p:cNvSpPr txBox="1"/>
            <p:nvPr/>
          </p:nvSpPr>
          <p:spPr>
            <a:xfrm>
              <a:off x="786966" y="3539651"/>
              <a:ext cx="16887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6520" algn="ctr">
                <a:lnSpc>
                  <a:spcPct val="100000"/>
                </a:lnSpc>
                <a:spcBef>
                  <a:spcPts val="805"/>
                </a:spcBef>
              </a:pPr>
              <a:r>
                <a:rPr lang="es-419"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Participación</a:t>
              </a: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52C743D4-39E8-43B5-9130-B6F9100A4D41}"/>
                </a:ext>
              </a:extLst>
            </p:cNvPr>
            <p:cNvSpPr txBox="1"/>
            <p:nvPr/>
          </p:nvSpPr>
          <p:spPr>
            <a:xfrm>
              <a:off x="2966747" y="3879448"/>
              <a:ext cx="1597533" cy="374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4620" algn="ctr">
                <a:lnSpc>
                  <a:spcPct val="100000"/>
                </a:lnSpc>
                <a:spcBef>
                  <a:spcPts val="805"/>
                </a:spcBef>
              </a:pPr>
              <a:r>
                <a:rPr lang="es-419"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en</a:t>
              </a:r>
              <a:r>
                <a:rPr lang="es-419" sz="1800" spc="-6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dinámica</a:t>
              </a: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17696937-A2CF-4CDF-B299-920223767385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>
            <a:xfrm>
              <a:off x="1631331" y="3929980"/>
              <a:ext cx="1" cy="514910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F7124C3F-CCF1-4961-8134-9BF2277DD9C6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2588317" y="4026195"/>
              <a:ext cx="479368" cy="725162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79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0EB9F6-1D71-43CE-AC90-D1C016D2E414}"/>
              </a:ext>
            </a:extLst>
          </p:cNvPr>
          <p:cNvSpPr txBox="1"/>
          <p:nvPr/>
        </p:nvSpPr>
        <p:spPr>
          <a:xfrm>
            <a:off x="68343" y="418648"/>
            <a:ext cx="8415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4800" dirty="0">
                <a:solidFill>
                  <a:srgbClr val="350606"/>
                </a:solidFill>
                <a:latin typeface="AvenirNext LT Pro Bold" panose="020B0804020202020204" pitchFamily="34" charset="0"/>
                <a:cs typeface="Arial"/>
              </a:rPr>
              <a:t>Caso de Don Basilio</a:t>
            </a:r>
            <a:r>
              <a:rPr lang="it-IT" sz="4800" spc="-85" dirty="0">
                <a:solidFill>
                  <a:srgbClr val="350606"/>
                </a:solidFill>
                <a:latin typeface="AvenirNext LT Pro Bold" panose="020B0804020202020204" pitchFamily="34" charset="0"/>
                <a:cs typeface="Arial"/>
              </a:rPr>
              <a:t> </a:t>
            </a:r>
            <a:r>
              <a:rPr lang="it-IT" sz="4800" dirty="0">
                <a:solidFill>
                  <a:srgbClr val="350606"/>
                </a:solidFill>
                <a:latin typeface="AvenirNext LT Pro Bold" panose="020B0804020202020204" pitchFamily="34" charset="0"/>
                <a:cs typeface="Arial"/>
              </a:rPr>
              <a:t>Urrutia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929DFDB-2F2A-44A3-BEF0-4040F67F77C8}"/>
              </a:ext>
            </a:extLst>
          </p:cNvPr>
          <p:cNvGrpSpPr/>
          <p:nvPr/>
        </p:nvGrpSpPr>
        <p:grpSpPr>
          <a:xfrm>
            <a:off x="115476" y="1274464"/>
            <a:ext cx="3017929" cy="4944847"/>
            <a:chOff x="199631" y="1249646"/>
            <a:chExt cx="3017929" cy="4944847"/>
          </a:xfrm>
        </p:grpSpPr>
        <p:sp>
          <p:nvSpPr>
            <p:cNvPr id="4" name="object 26">
              <a:extLst>
                <a:ext uri="{FF2B5EF4-FFF2-40B4-BE49-F238E27FC236}">
                  <a16:creationId xmlns:a16="http://schemas.microsoft.com/office/drawing/2014/main" id="{00D59A32-8DDC-4FF7-9E8E-9E8F63FEBAA6}"/>
                </a:ext>
              </a:extLst>
            </p:cNvPr>
            <p:cNvSpPr/>
            <p:nvPr/>
          </p:nvSpPr>
          <p:spPr>
            <a:xfrm>
              <a:off x="482524" y="1249646"/>
              <a:ext cx="1810188" cy="2410252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64">
              <a:extLst>
                <a:ext uri="{FF2B5EF4-FFF2-40B4-BE49-F238E27FC236}">
                  <a16:creationId xmlns:a16="http://schemas.microsoft.com/office/drawing/2014/main" id="{0EED510E-46EE-4C16-A831-4F6639434C3B}"/>
                </a:ext>
              </a:extLst>
            </p:cNvPr>
            <p:cNvSpPr txBox="1"/>
            <p:nvPr/>
          </p:nvSpPr>
          <p:spPr>
            <a:xfrm>
              <a:off x="199631" y="3496067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6)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6" name="object 156">
              <a:extLst>
                <a:ext uri="{FF2B5EF4-FFF2-40B4-BE49-F238E27FC236}">
                  <a16:creationId xmlns:a16="http://schemas.microsoft.com/office/drawing/2014/main" id="{1F8875B4-1E2D-4203-87E8-E441D44EA07A}"/>
                </a:ext>
              </a:extLst>
            </p:cNvPr>
            <p:cNvSpPr txBox="1"/>
            <p:nvPr/>
          </p:nvSpPr>
          <p:spPr>
            <a:xfrm>
              <a:off x="482523" y="3874205"/>
              <a:ext cx="2735037" cy="690969"/>
            </a:xfrm>
            <a:prstGeom prst="roundRect">
              <a:avLst/>
            </a:prstGeom>
            <a:solidFill>
              <a:srgbClr val="FFD638"/>
            </a:solidFill>
            <a:ln w="9524">
              <a:noFill/>
            </a:ln>
          </p:spPr>
          <p:txBody>
            <a:bodyPr vert="horz" wrap="square" lIns="0" tIns="69850" rIns="0" bIns="0" rtlCol="0">
              <a:spAutoFit/>
            </a:bodyPr>
            <a:lstStyle/>
            <a:p>
              <a:pPr marL="135255" marR="128270" indent="-22860" algn="ctr">
                <a:lnSpc>
                  <a:spcPct val="100000"/>
                </a:lnSpc>
                <a:spcBef>
                  <a:spcPts val="550"/>
                </a:spcBef>
              </a:pP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Iglesia de los Dolores  Finalizada por</a:t>
              </a:r>
              <a:r>
                <a:rPr spc="-7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pardos</a:t>
              </a:r>
              <a:endPara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1" name="object 162">
              <a:extLst>
                <a:ext uri="{FF2B5EF4-FFF2-40B4-BE49-F238E27FC236}">
                  <a16:creationId xmlns:a16="http://schemas.microsoft.com/office/drawing/2014/main" id="{6ABD2AC9-8F3C-49CD-AECB-E8162EE21012}"/>
                </a:ext>
              </a:extLst>
            </p:cNvPr>
            <p:cNvSpPr txBox="1"/>
            <p:nvPr/>
          </p:nvSpPr>
          <p:spPr>
            <a:xfrm>
              <a:off x="470580" y="4699048"/>
              <a:ext cx="2746980" cy="1495445"/>
            </a:xfrm>
            <a:prstGeom prst="roundRect">
              <a:avLst/>
            </a:prstGeom>
            <a:solidFill>
              <a:srgbClr val="FFD638"/>
            </a:solidFill>
            <a:ln w="9524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R="49530" algn="ctr">
                <a:lnSpc>
                  <a:spcPts val="1860"/>
                </a:lnSpc>
              </a:pP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Fines de la</a:t>
              </a:r>
              <a:r>
                <a:rPr spc="-8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Colonia</a:t>
              </a:r>
              <a:endPara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  <a:p>
              <a:pPr marL="71120" marR="119380" indent="-2540" algn="ctr">
                <a:lnSpc>
                  <a:spcPct val="100000"/>
                </a:lnSpc>
                <a:spcBef>
                  <a:spcPts val="5"/>
                </a:spcBef>
              </a:pP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(SXVIII), población  de Tegucigalpa  compuesta por 80%  de</a:t>
              </a:r>
              <a:r>
                <a:rPr spc="-9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mulatos</a:t>
              </a:r>
              <a:endPara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</p:grpSp>
      <p:sp>
        <p:nvSpPr>
          <p:cNvPr id="12" name="object 163">
            <a:extLst>
              <a:ext uri="{FF2B5EF4-FFF2-40B4-BE49-F238E27FC236}">
                <a16:creationId xmlns:a16="http://schemas.microsoft.com/office/drawing/2014/main" id="{FD90DEB8-ABC0-4C39-9F63-EC6C581BF6E5}"/>
              </a:ext>
            </a:extLst>
          </p:cNvPr>
          <p:cNvSpPr txBox="1"/>
          <p:nvPr/>
        </p:nvSpPr>
        <p:spPr>
          <a:xfrm>
            <a:off x="7984502" y="4288361"/>
            <a:ext cx="4064023" cy="2192089"/>
          </a:xfrm>
          <a:prstGeom prst="roundRect">
            <a:avLst/>
          </a:prstGeom>
          <a:solidFill>
            <a:srgbClr val="FFB67B"/>
          </a:solidFill>
          <a:ln w="57150">
            <a:noFill/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92710" algn="ctr">
              <a:lnSpc>
                <a:spcPct val="100000"/>
              </a:lnSpc>
              <a:spcBef>
                <a:spcPts val="330"/>
              </a:spcBef>
            </a:pP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« El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odio racial contra la  negritud con frecuencia es más  profundo entre a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q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u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llos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 cuyo origen racial  esconde una herencia africana  neutralizada en el olvido y/o en  la ignorancia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»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(Euraque, en  Cáceres, 2008,</a:t>
            </a:r>
            <a:r>
              <a:rPr spc="-7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p.38)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155EC38-0D6D-422B-9CCB-6EFF028875A5}"/>
              </a:ext>
            </a:extLst>
          </p:cNvPr>
          <p:cNvGrpSpPr/>
          <p:nvPr/>
        </p:nvGrpSpPr>
        <p:grpSpPr>
          <a:xfrm>
            <a:off x="6416759" y="1274464"/>
            <a:ext cx="2397796" cy="2831822"/>
            <a:chOff x="6960290" y="1604642"/>
            <a:chExt cx="2397796" cy="2831822"/>
          </a:xfrm>
        </p:grpSpPr>
        <p:sp>
          <p:nvSpPr>
            <p:cNvPr id="9" name="object 159">
              <a:extLst>
                <a:ext uri="{FF2B5EF4-FFF2-40B4-BE49-F238E27FC236}">
                  <a16:creationId xmlns:a16="http://schemas.microsoft.com/office/drawing/2014/main" id="{ABB57784-4184-43D3-B09E-AC6B5E9A7783}"/>
                </a:ext>
              </a:extLst>
            </p:cNvPr>
            <p:cNvSpPr/>
            <p:nvPr/>
          </p:nvSpPr>
          <p:spPr>
            <a:xfrm>
              <a:off x="6960290" y="1604642"/>
              <a:ext cx="2397796" cy="1231856"/>
            </a:xfrm>
            <a:prstGeom prst="roundRect">
              <a:avLst/>
            </a:prstGeom>
            <a:solidFill>
              <a:srgbClr val="FFD638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algn="ctr">
                <a:lnSpc>
                  <a:spcPct val="100000"/>
                </a:lnSpc>
              </a:pPr>
              <a:r>
                <a:rPr lang="es-419" spc="-5" dirty="0">
                  <a:latin typeface="AvenirNext LT Pro Regular" panose="020B0504020202020204" pitchFamily="34" charset="0"/>
                  <a:cs typeface="Arial"/>
                </a:rPr>
                <a:t>Vecinos del Barrio</a:t>
              </a:r>
              <a:r>
                <a:rPr lang="es-419" spc="-75" dirty="0"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dirty="0">
                  <a:latin typeface="AvenirNext LT Pro Regular" panose="020B0504020202020204" pitchFamily="34" charset="0"/>
                  <a:cs typeface="Arial"/>
                </a:rPr>
                <a:t>=</a:t>
              </a:r>
            </a:p>
            <a:p>
              <a:pPr marL="375920" marR="310515" algn="ctr">
                <a:lnSpc>
                  <a:spcPct val="100000"/>
                </a:lnSpc>
              </a:pPr>
              <a:r>
                <a:rPr lang="es-419" dirty="0">
                  <a:latin typeface="AvenirNext LT Pro Regular" panose="020B0504020202020204" pitchFamily="34" charset="0"/>
                  <a:cs typeface="Arial"/>
                </a:rPr>
                <a:t>« </a:t>
              </a:r>
              <a:r>
                <a:rPr lang="es-419" spc="-5" dirty="0">
                  <a:latin typeface="AvenirNext LT Pro Regular" panose="020B0504020202020204" pitchFamily="34" charset="0"/>
                  <a:cs typeface="Arial"/>
                </a:rPr>
                <a:t>Nosotros</a:t>
              </a:r>
              <a:r>
                <a:rPr lang="es-419" spc="-85" dirty="0"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dirty="0">
                  <a:latin typeface="AvenirNext LT Pro Regular" panose="020B0504020202020204" pitchFamily="34" charset="0"/>
                  <a:cs typeface="Arial"/>
                </a:rPr>
                <a:t>»  </a:t>
              </a:r>
              <a:r>
                <a:rPr lang="es-419" spc="-5" dirty="0">
                  <a:latin typeface="AvenirNext LT Pro Regular" panose="020B0504020202020204" pitchFamily="34" charset="0"/>
                  <a:cs typeface="Arial"/>
                </a:rPr>
                <a:t>persiguen </a:t>
              </a:r>
              <a:r>
                <a:rPr lang="es-419" dirty="0">
                  <a:latin typeface="AvenirNext LT Pro Regular" panose="020B0504020202020204" pitchFamily="34" charset="0"/>
                  <a:cs typeface="Arial"/>
                </a:rPr>
                <a:t>a  </a:t>
              </a:r>
              <a:r>
                <a:rPr lang="es-419" spc="-5" dirty="0">
                  <a:latin typeface="AvenirNext LT Pro Regular" panose="020B0504020202020204" pitchFamily="34" charset="0"/>
                  <a:cs typeface="Arial"/>
                </a:rPr>
                <a:t>Don</a:t>
              </a:r>
              <a:r>
                <a:rPr lang="es-419" spc="-95" dirty="0"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pc="-5" dirty="0">
                  <a:latin typeface="AvenirNext LT Pro Regular" panose="020B0504020202020204" pitchFamily="34" charset="0"/>
                  <a:cs typeface="Arial"/>
                </a:rPr>
                <a:t>Basilio</a:t>
              </a:r>
              <a:endParaRPr lang="es-419" dirty="0">
                <a:latin typeface="AvenirNext LT Pro Regular" panose="020B0504020202020204" pitchFamily="34" charset="0"/>
                <a:cs typeface="Arial"/>
              </a:endParaRPr>
            </a:p>
          </p:txBody>
        </p:sp>
        <p:pic>
          <p:nvPicPr>
            <p:cNvPr id="14" name="Imagen 13" descr="Imagen que contiene flor&#10;&#10;Descripción generada automáticamente">
              <a:extLst>
                <a:ext uri="{FF2B5EF4-FFF2-40B4-BE49-F238E27FC236}">
                  <a16:creationId xmlns:a16="http://schemas.microsoft.com/office/drawing/2014/main" id="{68140CDC-51D0-48DF-BC9F-2E01BE4E5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8" t="31245" r="40967" b="21850"/>
            <a:stretch/>
          </p:blipFill>
          <p:spPr>
            <a:xfrm>
              <a:off x="7334265" y="3016727"/>
              <a:ext cx="1649846" cy="1419737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8234FED-1575-4068-9515-6F9D806F8476}"/>
              </a:ext>
            </a:extLst>
          </p:cNvPr>
          <p:cNvGrpSpPr/>
          <p:nvPr/>
        </p:nvGrpSpPr>
        <p:grpSpPr>
          <a:xfrm>
            <a:off x="3262009" y="1249645"/>
            <a:ext cx="2879471" cy="4477504"/>
            <a:chOff x="3308412" y="1615968"/>
            <a:chExt cx="2879471" cy="4477504"/>
          </a:xfrm>
        </p:grpSpPr>
        <p:sp>
          <p:nvSpPr>
            <p:cNvPr id="7" name="object 157">
              <a:extLst>
                <a:ext uri="{FF2B5EF4-FFF2-40B4-BE49-F238E27FC236}">
                  <a16:creationId xmlns:a16="http://schemas.microsoft.com/office/drawing/2014/main" id="{3782A584-82A4-4859-9DBF-98C5E728082D}"/>
                </a:ext>
              </a:extLst>
            </p:cNvPr>
            <p:cNvSpPr txBox="1"/>
            <p:nvPr/>
          </p:nvSpPr>
          <p:spPr>
            <a:xfrm>
              <a:off x="3308412" y="1615968"/>
              <a:ext cx="2879471" cy="400819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84455" rIns="0" bIns="0" rtlCol="0">
              <a:spAutoFit/>
            </a:bodyPr>
            <a:lstStyle/>
            <a:p>
              <a:pPr marL="151765" algn="ctr">
                <a:lnSpc>
                  <a:spcPct val="100000"/>
                </a:lnSpc>
                <a:spcBef>
                  <a:spcPts val="665"/>
                </a:spcBef>
              </a:pP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Barrio Abajo</a:t>
              </a:r>
              <a:r>
                <a:rPr spc="-8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Tegucigalpa</a:t>
              </a:r>
              <a:endPara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8" name="object 158">
              <a:extLst>
                <a:ext uri="{FF2B5EF4-FFF2-40B4-BE49-F238E27FC236}">
                  <a16:creationId xmlns:a16="http://schemas.microsoft.com/office/drawing/2014/main" id="{5BACB9D1-62B0-4B28-B987-F074E6661CE9}"/>
                </a:ext>
              </a:extLst>
            </p:cNvPr>
            <p:cNvSpPr txBox="1"/>
            <p:nvPr/>
          </p:nvSpPr>
          <p:spPr>
            <a:xfrm>
              <a:off x="3524417" y="4598027"/>
              <a:ext cx="2464525" cy="1495445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R="52705" algn="ctr">
                <a:lnSpc>
                  <a:spcPts val="1860"/>
                </a:lnSpc>
              </a:pP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Don</a:t>
              </a:r>
              <a:r>
                <a:rPr spc="-9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Basilio,</a:t>
              </a:r>
              <a:endPara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  <a:p>
              <a:pPr marL="90170" marR="139065" indent="-2540" algn="ctr">
                <a:lnSpc>
                  <a:spcPct val="100000"/>
                </a:lnSpc>
                <a:spcBef>
                  <a:spcPts val="5"/>
                </a:spcBef>
              </a:pP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Llega de la  Costa </a:t>
              </a:r>
              <a:r>
                <a: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Norte 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de Honduras</a:t>
              </a:r>
              <a:r>
                <a:rPr spc="-8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=</a:t>
              </a:r>
            </a:p>
            <a:p>
              <a:pPr marL="53340" algn="ctr">
                <a:lnSpc>
                  <a:spcPct val="100000"/>
                </a:lnSpc>
                <a:spcBef>
                  <a:spcPts val="5"/>
                </a:spcBef>
              </a:pPr>
              <a:r>
                <a: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« 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El</a:t>
              </a:r>
              <a:r>
                <a:rPr spc="-10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pc="9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Otro»</a:t>
              </a:r>
              <a:r>
                <a:rPr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endPara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pic>
          <p:nvPicPr>
            <p:cNvPr id="16" name="Imagen 15" descr="Imagen en blanco y negr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26F879EE-7D96-4C1C-9761-E1B596C36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" t="4087" r="5979" b="8310"/>
            <a:stretch/>
          </p:blipFill>
          <p:spPr>
            <a:xfrm>
              <a:off x="4020452" y="2299773"/>
              <a:ext cx="1423787" cy="214479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96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290028-285C-4048-81A6-C4AA3C85516F}"/>
              </a:ext>
            </a:extLst>
          </p:cNvPr>
          <p:cNvSpPr/>
          <p:nvPr/>
        </p:nvSpPr>
        <p:spPr>
          <a:xfrm>
            <a:off x="6222120" y="1379982"/>
            <a:ext cx="5822395" cy="5350006"/>
          </a:xfrm>
          <a:prstGeom prst="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CFE1A1-B121-4AA0-B6F3-5F57554A749A}"/>
              </a:ext>
            </a:extLst>
          </p:cNvPr>
          <p:cNvSpPr txBox="1"/>
          <p:nvPr/>
        </p:nvSpPr>
        <p:spPr>
          <a:xfrm>
            <a:off x="0" y="33882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Invención de 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Raza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50BBEB3-58AA-46D5-8EA9-24CB36DC3E07}"/>
              </a:ext>
            </a:extLst>
          </p:cNvPr>
          <p:cNvGrpSpPr/>
          <p:nvPr/>
        </p:nvGrpSpPr>
        <p:grpSpPr>
          <a:xfrm>
            <a:off x="323351" y="1559444"/>
            <a:ext cx="2615726" cy="4282258"/>
            <a:chOff x="401123" y="1323774"/>
            <a:chExt cx="2615726" cy="4282258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011894D-063A-4E6B-8441-24D6598EECCE}"/>
                </a:ext>
              </a:extLst>
            </p:cNvPr>
            <p:cNvSpPr txBox="1"/>
            <p:nvPr/>
          </p:nvSpPr>
          <p:spPr>
            <a:xfrm>
              <a:off x="401124" y="1323774"/>
              <a:ext cx="2615725" cy="656917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92075" marR="320040" algn="ctr">
                <a:lnSpc>
                  <a:spcPct val="100000"/>
                </a:lnSpc>
                <a:spcBef>
                  <a:spcPts val="310"/>
                </a:spcBef>
              </a:pP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Relatos</a:t>
              </a:r>
              <a:r>
                <a:rPr sz="1800" spc="-6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de  </a:t>
              </a:r>
              <a:r>
                <a:rPr sz="1800" spc="-10" dirty="0" err="1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viajeros</a:t>
              </a:r>
              <a:r>
                <a:rPr lang="es-MX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1800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e</a:t>
              </a:r>
              <a:r>
                <a:rPr sz="1800" spc="-10" dirty="0" err="1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uropeos</a:t>
              </a:r>
              <a:endParaRPr sz="1800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9C41587-2B07-4B6C-8244-BB778D205EDF}"/>
                </a:ext>
              </a:extLst>
            </p:cNvPr>
            <p:cNvSpPr txBox="1"/>
            <p:nvPr/>
          </p:nvSpPr>
          <p:spPr>
            <a:xfrm>
              <a:off x="401123" y="2111786"/>
              <a:ext cx="2615726" cy="656208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92075" marR="393065" algn="ctr">
                <a:lnSpc>
                  <a:spcPct val="100000"/>
                </a:lnSpc>
                <a:spcBef>
                  <a:spcPts val="305"/>
                </a:spcBef>
              </a:pP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creciente</a:t>
              </a:r>
              <a:r>
                <a:rPr sz="1800" spc="-2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mestizaje  de</a:t>
              </a:r>
              <a:r>
                <a:rPr sz="1800" spc="-5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sociedades</a:t>
              </a:r>
              <a:endParaRPr sz="1800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C5B28D9-BE2C-4D26-BB69-6A27C9021E4E}"/>
                </a:ext>
              </a:extLst>
            </p:cNvPr>
            <p:cNvSpPr txBox="1"/>
            <p:nvPr/>
          </p:nvSpPr>
          <p:spPr>
            <a:xfrm>
              <a:off x="401123" y="4949115"/>
              <a:ext cx="2615726" cy="656917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90805" marR="207645" algn="ctr">
                <a:lnSpc>
                  <a:spcPct val="100000"/>
                </a:lnSpc>
                <a:spcBef>
                  <a:spcPts val="310"/>
                </a:spcBef>
              </a:pP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«</a:t>
              </a:r>
              <a:r>
                <a:rPr sz="1800" spc="-9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retrogradas, </a:t>
              </a:r>
              <a:r>
                <a:rPr sz="1800" spc="-5" dirty="0" err="1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raza</a:t>
              </a:r>
              <a:r>
                <a:rPr sz="1800" spc="-10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 err="1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mixta</a:t>
              </a: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»</a:t>
              </a:r>
              <a:endParaRPr sz="1800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C81CD51-04D3-4AAE-A0F1-89DAE547C865}"/>
                </a:ext>
              </a:extLst>
            </p:cNvPr>
            <p:cNvSpPr txBox="1"/>
            <p:nvPr/>
          </p:nvSpPr>
          <p:spPr>
            <a:xfrm>
              <a:off x="401124" y="3374508"/>
              <a:ext cx="2615725" cy="656208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92075" marR="99695" algn="ctr">
                <a:lnSpc>
                  <a:spcPct val="100000"/>
                </a:lnSpc>
                <a:spcBef>
                  <a:spcPts val="305"/>
                </a:spcBef>
              </a:pPr>
              <a:r>
                <a:rPr sz="1800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élites  </a:t>
              </a:r>
              <a:r>
                <a:rPr sz="1800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centroamericanas</a:t>
              </a:r>
              <a:endParaRPr sz="1800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9220D49-4879-42F3-B71E-9F7919EF4C40}"/>
                </a:ext>
              </a:extLst>
            </p:cNvPr>
            <p:cNvSpPr txBox="1"/>
            <p:nvPr/>
          </p:nvSpPr>
          <p:spPr>
            <a:xfrm>
              <a:off x="1564206" y="2899089"/>
              <a:ext cx="289560" cy="344324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310"/>
                </a:spcBef>
              </a:pPr>
              <a:r>
                <a:rPr sz="180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y</a:t>
              </a:r>
              <a:endParaRPr sz="180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5D458E7-4F0D-47C8-8252-3317B6E0EE29}"/>
                </a:ext>
              </a:extLst>
            </p:cNvPr>
            <p:cNvSpPr/>
            <p:nvPr/>
          </p:nvSpPr>
          <p:spPr>
            <a:xfrm>
              <a:off x="1606756" y="4161811"/>
              <a:ext cx="204461" cy="656208"/>
            </a:xfrm>
            <a:custGeom>
              <a:avLst/>
              <a:gdLst/>
              <a:ahLst/>
              <a:cxnLst/>
              <a:rect l="l" t="t" r="r" b="b"/>
              <a:pathLst>
                <a:path w="218440" h="505460">
                  <a:moveTo>
                    <a:pt x="217932" y="378713"/>
                  </a:moveTo>
                  <a:lnTo>
                    <a:pt x="163068" y="378713"/>
                  </a:lnTo>
                  <a:lnTo>
                    <a:pt x="163067" y="0"/>
                  </a:lnTo>
                  <a:lnTo>
                    <a:pt x="54863" y="0"/>
                  </a:lnTo>
                  <a:lnTo>
                    <a:pt x="54864" y="378713"/>
                  </a:lnTo>
                  <a:lnTo>
                    <a:pt x="0" y="378713"/>
                  </a:lnTo>
                  <a:lnTo>
                    <a:pt x="108966" y="505205"/>
                  </a:lnTo>
                  <a:lnTo>
                    <a:pt x="217932" y="378713"/>
                  </a:lnTo>
                  <a:close/>
                </a:path>
              </a:pathLst>
            </a:custGeom>
            <a:solidFill>
              <a:srgbClr val="35060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4A6E58A-973E-4FDB-97E3-79A63EE9E059}"/>
              </a:ext>
            </a:extLst>
          </p:cNvPr>
          <p:cNvGrpSpPr/>
          <p:nvPr/>
        </p:nvGrpSpPr>
        <p:grpSpPr>
          <a:xfrm>
            <a:off x="3167365" y="1379982"/>
            <a:ext cx="8701555" cy="5350006"/>
            <a:chOff x="3490445" y="1219726"/>
            <a:chExt cx="8701555" cy="5350006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9C6A1508-4CE3-494C-B9CE-1D24FA85479A}"/>
                </a:ext>
              </a:extLst>
            </p:cNvPr>
            <p:cNvSpPr txBox="1">
              <a:spLocks/>
            </p:cNvSpPr>
            <p:nvPr/>
          </p:nvSpPr>
          <p:spPr>
            <a:xfrm>
              <a:off x="6759019" y="1317544"/>
              <a:ext cx="5432981" cy="51576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4965" indent="-342265">
                <a:lnSpc>
                  <a:spcPct val="100000"/>
                </a:lnSpc>
                <a:buClr>
                  <a:srgbClr val="010000"/>
                </a:buClr>
                <a:tabLst>
                  <a:tab pos="354965" algn="l"/>
                  <a:tab pos="355600" algn="l"/>
                </a:tabLst>
              </a:pPr>
              <a:r>
                <a:rPr lang="es-419" sz="1800" b="1" spc="-5" dirty="0">
                  <a:latin typeface="AvenirNext LT Pro Regular" panose="020B0504020202020204" pitchFamily="34" charset="0"/>
                </a:rPr>
                <a:t>Idealizar pasado ibérico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e</a:t>
              </a:r>
              <a:r>
                <a:rPr lang="es-419" sz="1800" b="1" spc="-70" dirty="0">
                  <a:latin typeface="AvenirNext LT Pro Regular" panose="020B0504020202020204" pitchFamily="34" charset="0"/>
                </a:rPr>
                <a:t>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indígena.</a:t>
              </a:r>
            </a:p>
            <a:p>
              <a:pPr>
                <a:lnSpc>
                  <a:spcPct val="100000"/>
                </a:lnSpc>
                <a:buClr>
                  <a:srgbClr val="010000"/>
                </a:buClr>
                <a:buFont typeface="Arial"/>
                <a:buChar char="•"/>
              </a:pPr>
              <a:endParaRPr lang="es-419" sz="1800" b="1" dirty="0">
                <a:latin typeface="AvenirNext LT Pro Regular" panose="020B0504020202020204" pitchFamily="34" charset="0"/>
                <a:cs typeface="Times New Roman"/>
              </a:endParaRPr>
            </a:p>
            <a:p>
              <a:pPr marL="354965" marR="392430" indent="-342265">
                <a:lnSpc>
                  <a:spcPts val="1540"/>
                </a:lnSpc>
                <a:buClr>
                  <a:srgbClr val="010000"/>
                </a:buClr>
                <a:tabLst>
                  <a:tab pos="354965" algn="l"/>
                  <a:tab pos="355600" algn="l"/>
                </a:tabLst>
              </a:pPr>
              <a:r>
                <a:rPr lang="es-419" sz="1800" b="1" spc="-5" dirty="0">
                  <a:latin typeface="AvenirNext LT Pro Regular" panose="020B0504020202020204" pitchFamily="34" charset="0"/>
                </a:rPr>
                <a:t>Dejar de hablar estructura tripartita  (desuso término mulato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y</a:t>
              </a:r>
              <a:r>
                <a:rPr lang="es-419" sz="1800" b="1" spc="-40" dirty="0">
                  <a:latin typeface="AvenirNext LT Pro Regular" panose="020B0504020202020204" pitchFamily="34" charset="0"/>
                </a:rPr>
                <a:t>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pardo).</a:t>
              </a:r>
            </a:p>
            <a:p>
              <a:pPr>
                <a:lnSpc>
                  <a:spcPct val="100000"/>
                </a:lnSpc>
                <a:spcBef>
                  <a:spcPts val="25"/>
                </a:spcBef>
                <a:buClr>
                  <a:srgbClr val="010000"/>
                </a:buClr>
                <a:buFont typeface="Arial"/>
                <a:buChar char="•"/>
              </a:pPr>
              <a:endParaRPr lang="es-419" sz="1800" b="1" dirty="0">
                <a:latin typeface="AvenirNext LT Pro Regular" panose="020B0504020202020204" pitchFamily="34" charset="0"/>
                <a:cs typeface="Times New Roman"/>
              </a:endParaRPr>
            </a:p>
            <a:p>
              <a:pPr marL="354965" marR="317500" indent="-342265">
                <a:lnSpc>
                  <a:spcPct val="80100"/>
                </a:lnSpc>
                <a:buClr>
                  <a:srgbClr val="010000"/>
                </a:buClr>
                <a:tabLst>
                  <a:tab pos="354965" algn="l"/>
                  <a:tab pos="355600" algn="l"/>
                </a:tabLst>
              </a:pPr>
              <a:r>
                <a:rPr lang="es-419" sz="1800" b="1" spc="-5" dirty="0">
                  <a:latin typeface="AvenirNext LT Pro Regular" panose="020B0504020202020204" pitchFamily="34" charset="0"/>
                </a:rPr>
                <a:t>Supresión de cualquier mención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a 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herencia africana, movimiento  ideológico en formación de  Estados  nacionales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a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fines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Sigl</a:t>
              </a:r>
              <a:r>
                <a:rPr lang="es-419" sz="1800" b="1" spc="-80" dirty="0">
                  <a:latin typeface="AvenirNext LT Pro Regular" panose="020B0504020202020204" pitchFamily="34" charset="0"/>
                </a:rPr>
                <a:t>o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XIX.</a:t>
              </a:r>
            </a:p>
            <a:p>
              <a:pPr>
                <a:lnSpc>
                  <a:spcPct val="100000"/>
                </a:lnSpc>
                <a:spcBef>
                  <a:spcPts val="5"/>
                </a:spcBef>
                <a:buClr>
                  <a:srgbClr val="010000"/>
                </a:buClr>
              </a:pPr>
              <a:endParaRPr lang="es-419" sz="1800" b="1" dirty="0">
                <a:latin typeface="AvenirNext LT Pro Regular" panose="020B0504020202020204" pitchFamily="34" charset="0"/>
                <a:cs typeface="Times New Roman"/>
              </a:endParaRPr>
            </a:p>
            <a:p>
              <a:pPr marL="354965" marR="132715" indent="-342265">
                <a:lnSpc>
                  <a:spcPct val="80100"/>
                </a:lnSpc>
                <a:buClr>
                  <a:srgbClr val="010000"/>
                </a:buClr>
                <a:tabLst>
                  <a:tab pos="354965" algn="l"/>
                  <a:tab pos="355600" algn="l"/>
                </a:tabLst>
              </a:pPr>
              <a:r>
                <a:rPr lang="es-419" sz="1800" b="1" spc="-5" dirty="0">
                  <a:latin typeface="AvenirNext LT Pro Regular" panose="020B0504020202020204" pitchFamily="34" charset="0"/>
                </a:rPr>
                <a:t>Influencia en </a:t>
              </a:r>
              <a:r>
                <a:rPr lang="es-419" sz="1800" b="1" spc="-5" dirty="0" err="1">
                  <a:latin typeface="AvenirNext LT Pro Regular" panose="020B0504020202020204" pitchFamily="34" charset="0"/>
                </a:rPr>
                <a:t>Sist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. Educativo, fomento  llegada europeos, leyes migratorias  (limitaciones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a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llegada de población  Asia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y</a:t>
              </a:r>
              <a:r>
                <a:rPr lang="es-419" sz="1800" b="1" spc="-65" dirty="0">
                  <a:latin typeface="AvenirNext LT Pro Regular" panose="020B0504020202020204" pitchFamily="34" charset="0"/>
                </a:rPr>
                <a:t> </a:t>
              </a:r>
              <a:r>
                <a:rPr lang="es-419" sz="1800" b="1" spc="-5" dirty="0" err="1">
                  <a:latin typeface="AvenirNext LT Pro Regular" panose="020B0504020202020204" pitchFamily="34" charset="0"/>
                </a:rPr>
                <a:t>Africa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).</a:t>
              </a:r>
            </a:p>
            <a:p>
              <a:pPr>
                <a:lnSpc>
                  <a:spcPct val="100000"/>
                </a:lnSpc>
                <a:spcBef>
                  <a:spcPts val="55"/>
                </a:spcBef>
                <a:buClr>
                  <a:srgbClr val="010000"/>
                </a:buClr>
                <a:buFont typeface="Arial"/>
                <a:buChar char="•"/>
              </a:pPr>
              <a:endParaRPr lang="es-419" sz="1800" b="1" dirty="0">
                <a:latin typeface="AvenirNext LT Pro Regular" panose="020B0504020202020204" pitchFamily="34" charset="0"/>
                <a:cs typeface="Times New Roman"/>
              </a:endParaRPr>
            </a:p>
            <a:p>
              <a:pPr marL="354965" marR="180975" indent="-342265">
                <a:lnSpc>
                  <a:spcPts val="1540"/>
                </a:lnSpc>
                <a:buClr>
                  <a:srgbClr val="010000"/>
                </a:buClr>
                <a:tabLst>
                  <a:tab pos="354965" algn="l"/>
                  <a:tab pos="355600" algn="l"/>
                </a:tabLst>
              </a:pPr>
              <a:r>
                <a:rPr lang="es-419" sz="1800" b="1" spc="-5" dirty="0">
                  <a:latin typeface="AvenirNext LT Pro Regular" panose="020B0504020202020204" pitchFamily="34" charset="0"/>
                </a:rPr>
                <a:t>Políticas de control social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y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limitación  de derechos de afrodescendientes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y 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migrantes</a:t>
              </a:r>
              <a:r>
                <a:rPr lang="es-419" sz="1800" b="1" spc="-90" dirty="0">
                  <a:latin typeface="AvenirNext LT Pro Regular" panose="020B0504020202020204" pitchFamily="34" charset="0"/>
                </a:rPr>
                <a:t>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chinos.</a:t>
              </a:r>
            </a:p>
            <a:p>
              <a:pPr>
                <a:lnSpc>
                  <a:spcPct val="100000"/>
                </a:lnSpc>
                <a:spcBef>
                  <a:spcPts val="10"/>
                </a:spcBef>
                <a:buClr>
                  <a:srgbClr val="010000"/>
                </a:buClr>
                <a:buFont typeface="Arial"/>
                <a:buChar char="•"/>
              </a:pPr>
              <a:endParaRPr lang="es-419" sz="1800" b="1" dirty="0">
                <a:latin typeface="AvenirNext LT Pro Regular" panose="020B0504020202020204" pitchFamily="34" charset="0"/>
                <a:cs typeface="Times New Roman"/>
              </a:endParaRPr>
            </a:p>
            <a:p>
              <a:pPr marL="354965" marR="5080" indent="-342265">
                <a:lnSpc>
                  <a:spcPts val="1540"/>
                </a:lnSpc>
                <a:buClr>
                  <a:srgbClr val="010000"/>
                </a:buClr>
                <a:tabLst>
                  <a:tab pos="354965" algn="l"/>
                  <a:tab pos="355600" algn="l"/>
                </a:tabLst>
              </a:pPr>
              <a:r>
                <a:rPr lang="es-419" sz="1800" b="1" spc="-5" dirty="0">
                  <a:latin typeface="AvenirNext LT Pro Regular" panose="020B0504020202020204" pitchFamily="34" charset="0"/>
                </a:rPr>
                <a:t>Negación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+ </a:t>
              </a:r>
              <a:r>
                <a:rPr lang="es-419" sz="1800" b="1" spc="-5" dirty="0" err="1">
                  <a:latin typeface="AvenirNext LT Pro Regular" panose="020B0504020202020204" pitchFamily="34" charset="0"/>
                </a:rPr>
                <a:t>invisibilización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+</a:t>
              </a:r>
              <a:r>
                <a:rPr lang="es-419" sz="1800" b="1" spc="-45" dirty="0">
                  <a:latin typeface="AvenirNext LT Pro Regular" panose="020B0504020202020204" pitchFamily="34" charset="0"/>
                </a:rPr>
                <a:t> </a:t>
              </a:r>
              <a:r>
                <a:rPr lang="es-419" sz="1800" b="1" dirty="0">
                  <a:latin typeface="AvenirNext LT Pro Regular" panose="020B0504020202020204" pitchFamily="34" charset="0"/>
                </a:rPr>
                <a:t>valoración  </a:t>
              </a:r>
              <a:r>
                <a:rPr lang="es-419" sz="1800" b="1" spc="-5" dirty="0">
                  <a:latin typeface="AvenirNext LT Pro Regular" panose="020B0504020202020204" pitchFamily="34" charset="0"/>
                </a:rPr>
                <a:t>racista.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26FE764-0390-4B50-B7BB-49984B8AEE63}"/>
                </a:ext>
              </a:extLst>
            </p:cNvPr>
            <p:cNvGrpSpPr/>
            <p:nvPr/>
          </p:nvGrpSpPr>
          <p:grpSpPr>
            <a:xfrm>
              <a:off x="3490445" y="3174297"/>
              <a:ext cx="2605555" cy="1189879"/>
              <a:chOff x="3490445" y="3174297"/>
              <a:chExt cx="2605555" cy="1189879"/>
            </a:xfrm>
          </p:grpSpPr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68135D4A-3B3C-4D09-A047-2C18DEE68CB9}"/>
                  </a:ext>
                </a:extLst>
              </p:cNvPr>
              <p:cNvSpPr txBox="1"/>
              <p:nvPr/>
            </p:nvSpPr>
            <p:spPr>
              <a:xfrm>
                <a:off x="3939645" y="3301046"/>
                <a:ext cx="2156355" cy="963384"/>
              </a:xfrm>
              <a:prstGeom prst="roundRect">
                <a:avLst/>
              </a:prstGeom>
              <a:solidFill>
                <a:srgbClr val="FFB67B"/>
              </a:solidFill>
              <a:ln>
                <a:noFill/>
              </a:ln>
            </p:spPr>
            <p:txBody>
              <a:bodyPr vert="horz" wrap="square" lIns="0" tIns="39370" rIns="0" bIns="0" rtlCol="0" anchor="ctr">
                <a:spAutoFit/>
              </a:bodyPr>
              <a:lstStyle/>
              <a:p>
                <a:pPr marL="92075" marR="250190" algn="ctr">
                  <a:lnSpc>
                    <a:spcPct val="100000"/>
                  </a:lnSpc>
                  <a:spcBef>
                    <a:spcPts val="310"/>
                  </a:spcBef>
                </a:pPr>
                <a:r>
                  <a:rPr sz="1800" spc="-5" dirty="0">
                    <a:latin typeface="Arial"/>
                    <a:cs typeface="Arial"/>
                  </a:rPr>
                  <a:t>Responden,  inventando  </a:t>
                </a:r>
                <a:r>
                  <a:rPr sz="1800" dirty="0">
                    <a:latin typeface="Arial"/>
                    <a:cs typeface="Arial"/>
                  </a:rPr>
                  <a:t>vías </a:t>
                </a:r>
                <a:r>
                  <a:rPr sz="1800" spc="-5" dirty="0">
                    <a:latin typeface="Arial"/>
                    <a:cs typeface="Arial"/>
                  </a:rPr>
                  <a:t>de  conciliación</a:t>
                </a:r>
                <a:endParaRPr sz="1800" dirty="0">
                  <a:latin typeface="Arial"/>
                  <a:cs typeface="Arial"/>
                </a:endParaRPr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F8735A1-2460-4473-BE90-FE222E4BD0AA}"/>
                  </a:ext>
                </a:extLst>
              </p:cNvPr>
              <p:cNvSpPr/>
              <p:nvPr/>
            </p:nvSpPr>
            <p:spPr>
              <a:xfrm>
                <a:off x="3490445" y="3174297"/>
                <a:ext cx="502920" cy="1189879"/>
              </a:xfrm>
              <a:custGeom>
                <a:avLst/>
                <a:gdLst/>
                <a:ahLst/>
                <a:cxnLst/>
                <a:rect l="l" t="t" r="r" b="b"/>
                <a:pathLst>
                  <a:path w="360680" h="1367154">
                    <a:moveTo>
                      <a:pt x="360425" y="0"/>
                    </a:moveTo>
                    <a:lnTo>
                      <a:pt x="303391" y="5809"/>
                    </a:lnTo>
                    <a:lnTo>
                      <a:pt x="254002" y="21969"/>
                    </a:lnTo>
                    <a:lnTo>
                      <a:pt x="215146" y="46579"/>
                    </a:lnTo>
                    <a:lnTo>
                      <a:pt x="189713" y="77736"/>
                    </a:lnTo>
                    <a:lnTo>
                      <a:pt x="180593" y="113538"/>
                    </a:lnTo>
                    <a:lnTo>
                      <a:pt x="180594" y="569214"/>
                    </a:lnTo>
                    <a:lnTo>
                      <a:pt x="171395" y="605387"/>
                    </a:lnTo>
                    <a:lnTo>
                      <a:pt x="145773" y="636769"/>
                    </a:lnTo>
                    <a:lnTo>
                      <a:pt x="106692" y="661495"/>
                    </a:lnTo>
                    <a:lnTo>
                      <a:pt x="57113" y="677698"/>
                    </a:lnTo>
                    <a:lnTo>
                      <a:pt x="0" y="683514"/>
                    </a:lnTo>
                    <a:lnTo>
                      <a:pt x="57113" y="689323"/>
                    </a:lnTo>
                    <a:lnTo>
                      <a:pt x="106692" y="705483"/>
                    </a:lnTo>
                    <a:lnTo>
                      <a:pt x="145773" y="730093"/>
                    </a:lnTo>
                    <a:lnTo>
                      <a:pt x="171395" y="761250"/>
                    </a:lnTo>
                    <a:lnTo>
                      <a:pt x="180594" y="1252728"/>
                    </a:lnTo>
                    <a:lnTo>
                      <a:pt x="189713" y="1288901"/>
                    </a:lnTo>
                    <a:lnTo>
                      <a:pt x="215146" y="1320283"/>
                    </a:lnTo>
                    <a:lnTo>
                      <a:pt x="254002" y="1345009"/>
                    </a:lnTo>
                    <a:lnTo>
                      <a:pt x="303391" y="1361212"/>
                    </a:lnTo>
                    <a:lnTo>
                      <a:pt x="360426" y="1367028"/>
                    </a:lnTo>
                  </a:path>
                </a:pathLst>
              </a:custGeom>
              <a:noFill/>
              <a:ln w="28575">
                <a:solidFill>
                  <a:srgbClr val="350606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4E24719-CFD2-4380-9E57-12D6071C0D45}"/>
                </a:ext>
              </a:extLst>
            </p:cNvPr>
            <p:cNvSpPr/>
            <p:nvPr/>
          </p:nvSpPr>
          <p:spPr>
            <a:xfrm>
              <a:off x="6255225" y="1219726"/>
              <a:ext cx="502920" cy="5350006"/>
            </a:xfrm>
            <a:custGeom>
              <a:avLst/>
              <a:gdLst/>
              <a:ahLst/>
              <a:cxnLst/>
              <a:rect l="l" t="t" r="r" b="b"/>
              <a:pathLst>
                <a:path w="502920" h="4895850">
                  <a:moveTo>
                    <a:pt x="502919" y="0"/>
                  </a:moveTo>
                  <a:lnTo>
                    <a:pt x="430365" y="17294"/>
                  </a:lnTo>
                  <a:lnTo>
                    <a:pt x="396994" y="37963"/>
                  </a:lnTo>
                  <a:lnTo>
                    <a:pt x="366082" y="65805"/>
                  </a:lnTo>
                  <a:lnTo>
                    <a:pt x="338022" y="100187"/>
                  </a:lnTo>
                  <a:lnTo>
                    <a:pt x="313204" y="140478"/>
                  </a:lnTo>
                  <a:lnTo>
                    <a:pt x="292020" y="186044"/>
                  </a:lnTo>
                  <a:lnTo>
                    <a:pt x="274862" y="236255"/>
                  </a:lnTo>
                  <a:lnTo>
                    <a:pt x="262122" y="290478"/>
                  </a:lnTo>
                  <a:lnTo>
                    <a:pt x="254190" y="348081"/>
                  </a:lnTo>
                  <a:lnTo>
                    <a:pt x="251459" y="408431"/>
                  </a:lnTo>
                  <a:lnTo>
                    <a:pt x="251459" y="2039874"/>
                  </a:lnTo>
                  <a:lnTo>
                    <a:pt x="248729" y="2100224"/>
                  </a:lnTo>
                  <a:lnTo>
                    <a:pt x="240797" y="2157827"/>
                  </a:lnTo>
                  <a:lnTo>
                    <a:pt x="228057" y="2212050"/>
                  </a:lnTo>
                  <a:lnTo>
                    <a:pt x="210899" y="2262261"/>
                  </a:lnTo>
                  <a:lnTo>
                    <a:pt x="189715" y="2307827"/>
                  </a:lnTo>
                  <a:lnTo>
                    <a:pt x="164897" y="2348118"/>
                  </a:lnTo>
                  <a:lnTo>
                    <a:pt x="136837" y="2382500"/>
                  </a:lnTo>
                  <a:lnTo>
                    <a:pt x="105925" y="2410342"/>
                  </a:lnTo>
                  <a:lnTo>
                    <a:pt x="72554" y="2431011"/>
                  </a:lnTo>
                  <a:lnTo>
                    <a:pt x="0" y="2448306"/>
                  </a:lnTo>
                  <a:lnTo>
                    <a:pt x="37115" y="2452734"/>
                  </a:lnTo>
                  <a:lnTo>
                    <a:pt x="105925" y="2486254"/>
                  </a:lnTo>
                  <a:lnTo>
                    <a:pt x="136837" y="2514075"/>
                  </a:lnTo>
                  <a:lnTo>
                    <a:pt x="164897" y="2548422"/>
                  </a:lnTo>
                  <a:lnTo>
                    <a:pt x="189715" y="2588660"/>
                  </a:lnTo>
                  <a:lnTo>
                    <a:pt x="210899" y="2634154"/>
                  </a:lnTo>
                  <a:lnTo>
                    <a:pt x="228057" y="2684268"/>
                  </a:lnTo>
                  <a:lnTo>
                    <a:pt x="240797" y="2738366"/>
                  </a:lnTo>
                  <a:lnTo>
                    <a:pt x="248729" y="2795814"/>
                  </a:lnTo>
                  <a:lnTo>
                    <a:pt x="251459" y="2855976"/>
                  </a:lnTo>
                  <a:lnTo>
                    <a:pt x="251459" y="4488180"/>
                  </a:lnTo>
                  <a:lnTo>
                    <a:pt x="254190" y="4548513"/>
                  </a:lnTo>
                  <a:lnTo>
                    <a:pt x="262122" y="4606067"/>
                  </a:lnTo>
                  <a:lnTo>
                    <a:pt x="274862" y="4660217"/>
                  </a:lnTo>
                  <a:lnTo>
                    <a:pt x="292020" y="4710338"/>
                  </a:lnTo>
                  <a:lnTo>
                    <a:pt x="313204" y="4755804"/>
                  </a:lnTo>
                  <a:lnTo>
                    <a:pt x="338022" y="4795991"/>
                  </a:lnTo>
                  <a:lnTo>
                    <a:pt x="366082" y="4830273"/>
                  </a:lnTo>
                  <a:lnTo>
                    <a:pt x="396994" y="4858025"/>
                  </a:lnTo>
                  <a:lnTo>
                    <a:pt x="430365" y="4878622"/>
                  </a:lnTo>
                  <a:lnTo>
                    <a:pt x="465804" y="4891438"/>
                  </a:lnTo>
                  <a:lnTo>
                    <a:pt x="502919" y="4895850"/>
                  </a:lnTo>
                </a:path>
              </a:pathLst>
            </a:custGeom>
            <a:ln w="28575">
              <a:solidFill>
                <a:srgbClr val="35060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919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F013BF82-FB5F-4B0F-B5BC-D1061EC946C4}"/>
              </a:ext>
            </a:extLst>
          </p:cNvPr>
          <p:cNvGrpSpPr/>
          <p:nvPr/>
        </p:nvGrpSpPr>
        <p:grpSpPr>
          <a:xfrm>
            <a:off x="1371722" y="1225985"/>
            <a:ext cx="9881175" cy="5084340"/>
            <a:chOff x="1459270" y="924327"/>
            <a:chExt cx="9881175" cy="508434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7B867E29-3050-4902-A91F-1562F2342871}"/>
                </a:ext>
              </a:extLst>
            </p:cNvPr>
            <p:cNvGrpSpPr/>
            <p:nvPr/>
          </p:nvGrpSpPr>
          <p:grpSpPr>
            <a:xfrm>
              <a:off x="1459270" y="924327"/>
              <a:ext cx="2164332" cy="2504673"/>
              <a:chOff x="1459270" y="924327"/>
              <a:chExt cx="2164332" cy="2504673"/>
            </a:xfrm>
          </p:grpSpPr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77DD45B6-BFB0-4D12-A0CE-E996F546BBFF}"/>
                  </a:ext>
                </a:extLst>
              </p:cNvPr>
              <p:cNvSpPr/>
              <p:nvPr/>
            </p:nvSpPr>
            <p:spPr>
              <a:xfrm>
                <a:off x="1459270" y="1242823"/>
                <a:ext cx="1787651" cy="2186177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18">
                <a:extLst>
                  <a:ext uri="{FF2B5EF4-FFF2-40B4-BE49-F238E27FC236}">
                    <a16:creationId xmlns:a16="http://schemas.microsoft.com/office/drawing/2014/main" id="{C777B9F7-C670-46C3-9943-C20093DC5D28}"/>
                  </a:ext>
                </a:extLst>
              </p:cNvPr>
              <p:cNvSpPr txBox="1"/>
              <p:nvPr/>
            </p:nvSpPr>
            <p:spPr>
              <a:xfrm>
                <a:off x="1459270" y="924327"/>
                <a:ext cx="1955800" cy="2851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800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Francisco</a:t>
                </a:r>
                <a:r>
                  <a:rPr sz="1800" spc="-7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 </a:t>
                </a:r>
                <a:r>
                  <a:rPr sz="1800" spc="-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Ferrara</a:t>
                </a:r>
                <a:endPara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9" name="object 19">
                <a:extLst>
                  <a:ext uri="{FF2B5EF4-FFF2-40B4-BE49-F238E27FC236}">
                    <a16:creationId xmlns:a16="http://schemas.microsoft.com/office/drawing/2014/main" id="{1805CC41-4641-4888-BA5F-6C855270EA7F}"/>
                  </a:ext>
                </a:extLst>
              </p:cNvPr>
              <p:cNvSpPr txBox="1"/>
              <p:nvPr/>
            </p:nvSpPr>
            <p:spPr>
              <a:xfrm>
                <a:off x="3371507" y="3122626"/>
                <a:ext cx="252095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1</a:t>
                </a:r>
                <a:r>
                  <a:rPr sz="1000" dirty="0">
                    <a:latin typeface="Arial"/>
                    <a:cs typeface="Arial"/>
                  </a:rPr>
                  <a:t>7)</a:t>
                </a: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F2FD0527-80DA-41A6-AE08-780B9C506D06}"/>
                </a:ext>
              </a:extLst>
            </p:cNvPr>
            <p:cNvGrpSpPr/>
            <p:nvPr/>
          </p:nvGrpSpPr>
          <p:grpSpPr>
            <a:xfrm>
              <a:off x="2946967" y="3509141"/>
              <a:ext cx="2207895" cy="2499526"/>
              <a:chOff x="3522002" y="3509141"/>
              <a:chExt cx="2207895" cy="2499526"/>
            </a:xfrm>
          </p:grpSpPr>
          <p:sp>
            <p:nvSpPr>
              <p:cNvPr id="4" name="object 14">
                <a:extLst>
                  <a:ext uri="{FF2B5EF4-FFF2-40B4-BE49-F238E27FC236}">
                    <a16:creationId xmlns:a16="http://schemas.microsoft.com/office/drawing/2014/main" id="{109E7B66-A163-4C15-865E-7C075D8D90B4}"/>
                  </a:ext>
                </a:extLst>
              </p:cNvPr>
              <p:cNvSpPr/>
              <p:nvPr/>
            </p:nvSpPr>
            <p:spPr>
              <a:xfrm>
                <a:off x="3623602" y="3832415"/>
                <a:ext cx="1752600" cy="2160270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20">
                <a:extLst>
                  <a:ext uri="{FF2B5EF4-FFF2-40B4-BE49-F238E27FC236}">
                    <a16:creationId xmlns:a16="http://schemas.microsoft.com/office/drawing/2014/main" id="{8FED9AA1-A2E7-4A80-A87C-D035897D9DBE}"/>
                  </a:ext>
                </a:extLst>
              </p:cNvPr>
              <p:cNvSpPr txBox="1"/>
              <p:nvPr/>
            </p:nvSpPr>
            <p:spPr>
              <a:xfrm>
                <a:off x="3522002" y="3509141"/>
                <a:ext cx="1955800" cy="2851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s-MX" sz="180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</a:t>
                </a:r>
                <a:r>
                  <a:rPr sz="1800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anuel</a:t>
                </a:r>
                <a:r>
                  <a:rPr sz="1800" spc="-10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 </a:t>
                </a:r>
                <a:r>
                  <a:rPr sz="180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Bonilla</a:t>
                </a:r>
              </a:p>
            </p:txBody>
          </p:sp>
          <p:sp>
            <p:nvSpPr>
              <p:cNvPr id="15" name="object 19">
                <a:extLst>
                  <a:ext uri="{FF2B5EF4-FFF2-40B4-BE49-F238E27FC236}">
                    <a16:creationId xmlns:a16="http://schemas.microsoft.com/office/drawing/2014/main" id="{FCD50952-C7AE-4CAF-96CF-DE672C3B2BE6}"/>
                  </a:ext>
                </a:extLst>
              </p:cNvPr>
              <p:cNvSpPr txBox="1"/>
              <p:nvPr/>
            </p:nvSpPr>
            <p:spPr>
              <a:xfrm>
                <a:off x="5477802" y="5854779"/>
                <a:ext cx="252095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1</a:t>
                </a:r>
                <a:r>
                  <a:rPr lang="es-MX" sz="1000" spc="-10" dirty="0">
                    <a:latin typeface="Arial"/>
                    <a:cs typeface="Arial"/>
                  </a:rPr>
                  <a:t>8</a:t>
                </a:r>
                <a:r>
                  <a:rPr sz="1000" dirty="0">
                    <a:latin typeface="Arial"/>
                    <a:cs typeface="Arial"/>
                  </a:rPr>
                  <a:t>)</a:t>
                </a:r>
              </a:p>
            </p:txBody>
          </p:sp>
        </p:grp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88EBFAE-CB24-4569-B3CC-F1CE40922F59}"/>
                </a:ext>
              </a:extLst>
            </p:cNvPr>
            <p:cNvSpPr txBox="1"/>
            <p:nvPr/>
          </p:nvSpPr>
          <p:spPr>
            <a:xfrm>
              <a:off x="5381105" y="1166842"/>
              <a:ext cx="595934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just"/>
              <a:r>
                <a: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En 1842: « verdadera negritud » adjudicada sólo a caribes negros arribados al país desde  1797.</a:t>
              </a:r>
            </a:p>
            <a:p>
              <a:pPr algn="just">
                <a:spcBef>
                  <a:spcPts val="10"/>
                </a:spcBef>
              </a:pPr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marL="12700" marR="31115" algn="just"/>
              <a:r>
                <a: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Esclavitud colonial de Tegucigalpa se invisibiliza  con la llegada al poder de un pardo libre.</a:t>
              </a:r>
            </a:p>
            <a:p>
              <a:pPr marL="12700" marR="31115" algn="just"/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marL="12700" marR="31115" algn="just"/>
              <a:r>
                <a: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Con ascendencia de Ferrara: importantes sectores mulatos y pardos, convertidos en « trigueños », asumiendo plena libertad ciudadana.</a:t>
              </a:r>
            </a:p>
            <a:p>
              <a:pPr marL="12700" marR="31115" algn="just"/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marL="12700" marR="31115" algn="just"/>
              <a:r>
                <a: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En 1849-1913 gobierna Manuel Bonilla: Fue un  presidente mulato o negro</a:t>
              </a:r>
            </a:p>
            <a:p>
              <a:pPr>
                <a:spcBef>
                  <a:spcPts val="10"/>
                </a:spcBef>
              </a:pPr>
              <a:endParaRPr lang="es-419" dirty="0">
                <a:solidFill>
                  <a:srgbClr val="350606"/>
                </a:solidFill>
                <a:latin typeface="AvenirNext LT Pro Regular" panose="020B0504020202020204" pitchFamily="34" charset="0"/>
              </a:endParaRPr>
            </a:p>
            <a:p>
              <a:pPr marL="12700" marR="5080" algn="just"/>
              <a:r>
                <a:rPr lang="es-419" dirty="0">
                  <a:solidFill>
                    <a:srgbClr val="350606"/>
                  </a:solidFill>
                  <a:latin typeface="AvenirNext LT Pro Regular" panose="020B0504020202020204" pitchFamily="34" charset="0"/>
                </a:rPr>
                <a:t>Respuesta: Herencia africana de Ferrara y  Bonilla marginada por llegada de Garífunas y blanqueamiento sutil por parte del Estado.</a:t>
              </a:r>
              <a:endParaRPr lang="es-419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1FF2D1-C4B8-41F8-8AC2-38C7511E5573}"/>
              </a:ext>
            </a:extLst>
          </p:cNvPr>
          <p:cNvSpPr txBox="1"/>
          <p:nvPr/>
        </p:nvSpPr>
        <p:spPr>
          <a:xfrm>
            <a:off x="0" y="3949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Caso</a:t>
            </a:r>
            <a:r>
              <a:rPr lang="es-419" sz="4800" spc="-9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Honduras</a:t>
            </a:r>
          </a:p>
        </p:txBody>
      </p:sp>
    </p:spTree>
    <p:extLst>
      <p:ext uri="{BB962C8B-B14F-4D97-AF65-F5344CB8AC3E}">
        <p14:creationId xmlns:p14="http://schemas.microsoft.com/office/powerpoint/2010/main" val="55819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4CA5E9-1A17-4679-9BAF-38BB55787BB6}"/>
              </a:ext>
            </a:extLst>
          </p:cNvPr>
          <p:cNvSpPr txBox="1"/>
          <p:nvPr/>
        </p:nvSpPr>
        <p:spPr>
          <a:xfrm>
            <a:off x="351541" y="3275592"/>
            <a:ext cx="8472340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612775" indent="-342900" algn="just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Siglo XVII informes españoles distinguen españoles, mestizos, mulatos </a:t>
            </a: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negros; en Siglo XVIII mestizos, mulatos </a:t>
            </a: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negros </a:t>
            </a: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ladinos </a:t>
            </a: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(borrando 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heterogeneidad a</a:t>
            </a:r>
            <a:r>
              <a:rPr lang="es-419" spc="-1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castas).</a:t>
            </a:r>
            <a:endParaRPr lang="es-419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lr>
                <a:srgbClr val="010000"/>
              </a:buClr>
              <a:buFont typeface="Arial"/>
              <a:buChar char="•"/>
            </a:pPr>
            <a:endParaRPr lang="es-419"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5600" marR="5080" indent="-342900" algn="just">
              <a:lnSpc>
                <a:spcPct val="797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Censo 1930 vincula la herencia africana en Honduras con la historia de </a:t>
            </a:r>
            <a:r>
              <a:rPr lang="es-419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los  </a:t>
            </a:r>
            <a:r>
              <a:rPr lang="es-419"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Garifunas</a:t>
            </a:r>
            <a:r>
              <a:rPr lang="es-419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.</a:t>
            </a:r>
            <a:endParaRPr lang="es-419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512BBA-2521-413A-894A-B88B79C67F70}"/>
              </a:ext>
            </a:extLst>
          </p:cNvPr>
          <p:cNvSpPr txBox="1"/>
          <p:nvPr/>
        </p:nvSpPr>
        <p:spPr>
          <a:xfrm>
            <a:off x="0" y="1823242"/>
            <a:ext cx="7541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Conclusiones</a:t>
            </a:r>
            <a:r>
              <a:rPr lang="es-419" sz="4800" spc="-8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Honduras</a:t>
            </a:r>
          </a:p>
        </p:txBody>
      </p:sp>
    </p:spTree>
    <p:extLst>
      <p:ext uri="{BB962C8B-B14F-4D97-AF65-F5344CB8AC3E}">
        <p14:creationId xmlns:p14="http://schemas.microsoft.com/office/powerpoint/2010/main" val="167780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C74966-EC2A-4014-BD24-8180B08B9F06}"/>
              </a:ext>
            </a:extLst>
          </p:cNvPr>
          <p:cNvSpPr txBox="1">
            <a:spLocks/>
          </p:cNvSpPr>
          <p:nvPr/>
        </p:nvSpPr>
        <p:spPr>
          <a:xfrm>
            <a:off x="0" y="239131"/>
            <a:ext cx="10893287" cy="1724062"/>
          </a:xfrm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8560" algn="ctr">
              <a:lnSpc>
                <a:spcPct val="100000"/>
              </a:lnSpc>
            </a:pPr>
            <a:r>
              <a:rPr lang="es-419" sz="4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Africanos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Negros y </a:t>
            </a:r>
            <a:r>
              <a:rPr lang="es-419" sz="4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mulatos en</a:t>
            </a:r>
            <a:r>
              <a:rPr lang="es-419" sz="4800" spc="3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Nicaragua</a:t>
            </a:r>
            <a:endParaRPr lang="es-419" sz="48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D1245A5-0CD6-4EF6-9C6C-0F053562999C}"/>
              </a:ext>
            </a:extLst>
          </p:cNvPr>
          <p:cNvGrpSpPr/>
          <p:nvPr/>
        </p:nvGrpSpPr>
        <p:grpSpPr>
          <a:xfrm>
            <a:off x="2285365" y="3289848"/>
            <a:ext cx="4160187" cy="2556167"/>
            <a:chOff x="2530462" y="3309349"/>
            <a:chExt cx="4160187" cy="2556167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0A7C3211-DE6A-4E52-A780-5B5B21D88F10}"/>
                </a:ext>
              </a:extLst>
            </p:cNvPr>
            <p:cNvGrpSpPr/>
            <p:nvPr/>
          </p:nvGrpSpPr>
          <p:grpSpPr>
            <a:xfrm>
              <a:off x="2530462" y="3309349"/>
              <a:ext cx="2552208" cy="2556167"/>
              <a:chOff x="1861892" y="3561829"/>
              <a:chExt cx="1945795" cy="1948814"/>
            </a:xfrm>
          </p:grpSpPr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6BB5D6F6-18C8-4C7E-9A56-BF35D96A33B1}"/>
                  </a:ext>
                </a:extLst>
              </p:cNvPr>
              <p:cNvSpPr/>
              <p:nvPr/>
            </p:nvSpPr>
            <p:spPr>
              <a:xfrm>
                <a:off x="2829633" y="3561829"/>
                <a:ext cx="188595" cy="974725"/>
              </a:xfrm>
              <a:custGeom>
                <a:avLst/>
                <a:gdLst/>
                <a:ahLst/>
                <a:cxnLst/>
                <a:rect l="l" t="t" r="r" b="b"/>
                <a:pathLst>
                  <a:path w="188594" h="974725">
                    <a:moveTo>
                      <a:pt x="188213" y="18287"/>
                    </a:moveTo>
                    <a:lnTo>
                      <a:pt x="142351" y="10286"/>
                    </a:lnTo>
                    <a:lnTo>
                      <a:pt x="96202" y="4571"/>
                    </a:lnTo>
                    <a:lnTo>
                      <a:pt x="49768" y="1142"/>
                    </a:lnTo>
                    <a:lnTo>
                      <a:pt x="3047" y="0"/>
                    </a:lnTo>
                    <a:lnTo>
                      <a:pt x="0" y="0"/>
                    </a:lnTo>
                    <a:lnTo>
                      <a:pt x="3047" y="974597"/>
                    </a:lnTo>
                    <a:lnTo>
                      <a:pt x="188213" y="18287"/>
                    </a:lnTo>
                    <a:close/>
                  </a:path>
                </a:pathLst>
              </a:custGeom>
              <a:solidFill>
                <a:srgbClr val="BBE0E3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DCB470CA-B6E0-48C6-903A-B4D32E0C1D44}"/>
                  </a:ext>
                </a:extLst>
              </p:cNvPr>
              <p:cNvSpPr/>
              <p:nvPr/>
            </p:nvSpPr>
            <p:spPr>
              <a:xfrm>
                <a:off x="2832962" y="3580116"/>
                <a:ext cx="974725" cy="1715770"/>
              </a:xfrm>
              <a:custGeom>
                <a:avLst/>
                <a:gdLst/>
                <a:ahLst/>
                <a:cxnLst/>
                <a:rect l="l" t="t" r="r" b="b"/>
                <a:pathLst>
                  <a:path w="974725" h="1715770">
                    <a:moveTo>
                      <a:pt x="974598" y="956310"/>
                    </a:moveTo>
                    <a:lnTo>
                      <a:pt x="973423" y="908232"/>
                    </a:lnTo>
                    <a:lnTo>
                      <a:pt x="969935" y="860683"/>
                    </a:lnTo>
                    <a:lnTo>
                      <a:pt x="964183" y="813724"/>
                    </a:lnTo>
                    <a:lnTo>
                      <a:pt x="956217" y="767416"/>
                    </a:lnTo>
                    <a:lnTo>
                      <a:pt x="946088" y="721820"/>
                    </a:lnTo>
                    <a:lnTo>
                      <a:pt x="933846" y="676997"/>
                    </a:lnTo>
                    <a:lnTo>
                      <a:pt x="919542" y="633008"/>
                    </a:lnTo>
                    <a:lnTo>
                      <a:pt x="903226" y="589915"/>
                    </a:lnTo>
                    <a:lnTo>
                      <a:pt x="884949" y="547778"/>
                    </a:lnTo>
                    <a:lnTo>
                      <a:pt x="864761" y="506658"/>
                    </a:lnTo>
                    <a:lnTo>
                      <a:pt x="842712" y="466617"/>
                    </a:lnTo>
                    <a:lnTo>
                      <a:pt x="818853" y="427716"/>
                    </a:lnTo>
                    <a:lnTo>
                      <a:pt x="793234" y="390016"/>
                    </a:lnTo>
                    <a:lnTo>
                      <a:pt x="765906" y="353578"/>
                    </a:lnTo>
                    <a:lnTo>
                      <a:pt x="736920" y="318463"/>
                    </a:lnTo>
                    <a:lnTo>
                      <a:pt x="706325" y="284732"/>
                    </a:lnTo>
                    <a:lnTo>
                      <a:pt x="674171" y="252446"/>
                    </a:lnTo>
                    <a:lnTo>
                      <a:pt x="640511" y="221667"/>
                    </a:lnTo>
                    <a:lnTo>
                      <a:pt x="605393" y="192455"/>
                    </a:lnTo>
                    <a:lnTo>
                      <a:pt x="568868" y="164872"/>
                    </a:lnTo>
                    <a:lnTo>
                      <a:pt x="530987" y="138979"/>
                    </a:lnTo>
                    <a:lnTo>
                      <a:pt x="491801" y="114837"/>
                    </a:lnTo>
                    <a:lnTo>
                      <a:pt x="451358" y="92507"/>
                    </a:lnTo>
                    <a:lnTo>
                      <a:pt x="409711" y="72050"/>
                    </a:lnTo>
                    <a:lnTo>
                      <a:pt x="366910" y="53527"/>
                    </a:lnTo>
                    <a:lnTo>
                      <a:pt x="323004" y="36999"/>
                    </a:lnTo>
                    <a:lnTo>
                      <a:pt x="278044" y="22528"/>
                    </a:lnTo>
                    <a:lnTo>
                      <a:pt x="232081" y="10174"/>
                    </a:lnTo>
                    <a:lnTo>
                      <a:pt x="185165" y="0"/>
                    </a:lnTo>
                    <a:lnTo>
                      <a:pt x="0" y="956310"/>
                    </a:lnTo>
                    <a:lnTo>
                      <a:pt x="611124" y="1715262"/>
                    </a:lnTo>
                    <a:lnTo>
                      <a:pt x="648462" y="1683546"/>
                    </a:lnTo>
                    <a:lnTo>
                      <a:pt x="683996" y="1650175"/>
                    </a:lnTo>
                    <a:lnTo>
                      <a:pt x="717687" y="1615228"/>
                    </a:lnTo>
                    <a:lnTo>
                      <a:pt x="749494" y="1578785"/>
                    </a:lnTo>
                    <a:lnTo>
                      <a:pt x="779377" y="1540927"/>
                    </a:lnTo>
                    <a:lnTo>
                      <a:pt x="807296" y="1501732"/>
                    </a:lnTo>
                    <a:lnTo>
                      <a:pt x="833212" y="1461282"/>
                    </a:lnTo>
                    <a:lnTo>
                      <a:pt x="857083" y="1419656"/>
                    </a:lnTo>
                    <a:lnTo>
                      <a:pt x="878871" y="1376934"/>
                    </a:lnTo>
                    <a:lnTo>
                      <a:pt x="898535" y="1333195"/>
                    </a:lnTo>
                    <a:lnTo>
                      <a:pt x="916036" y="1288521"/>
                    </a:lnTo>
                    <a:lnTo>
                      <a:pt x="931333" y="1242991"/>
                    </a:lnTo>
                    <a:lnTo>
                      <a:pt x="944386" y="1196684"/>
                    </a:lnTo>
                    <a:lnTo>
                      <a:pt x="955156" y="1149682"/>
                    </a:lnTo>
                    <a:lnTo>
                      <a:pt x="963601" y="1102063"/>
                    </a:lnTo>
                    <a:lnTo>
                      <a:pt x="969684" y="1053908"/>
                    </a:lnTo>
                    <a:lnTo>
                      <a:pt x="973362" y="1005297"/>
                    </a:lnTo>
                    <a:lnTo>
                      <a:pt x="974598" y="956310"/>
                    </a:lnTo>
                    <a:close/>
                  </a:path>
                </a:pathLst>
              </a:custGeom>
              <a:solidFill>
                <a:srgbClr val="33339A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2C59CDCA-8024-4F2C-AF35-9EC8A62CB8BB}"/>
                  </a:ext>
                </a:extLst>
              </p:cNvPr>
              <p:cNvSpPr/>
              <p:nvPr/>
            </p:nvSpPr>
            <p:spPr>
              <a:xfrm>
                <a:off x="1861892" y="3561829"/>
                <a:ext cx="1584960" cy="1948814"/>
              </a:xfrm>
              <a:custGeom>
                <a:avLst/>
                <a:gdLst/>
                <a:ahLst/>
                <a:cxnLst/>
                <a:rect l="l" t="t" r="r" b="b"/>
                <a:pathLst>
                  <a:path w="1584960" h="1948814">
                    <a:moveTo>
                      <a:pt x="1584960" y="1733550"/>
                    </a:moveTo>
                    <a:lnTo>
                      <a:pt x="973836" y="974597"/>
                    </a:lnTo>
                    <a:lnTo>
                      <a:pt x="970788" y="0"/>
                    </a:lnTo>
                    <a:lnTo>
                      <a:pt x="922310" y="1390"/>
                    </a:lnTo>
                    <a:lnTo>
                      <a:pt x="874451" y="5111"/>
                    </a:lnTo>
                    <a:lnTo>
                      <a:pt x="827265" y="11105"/>
                    </a:lnTo>
                    <a:lnTo>
                      <a:pt x="780808" y="19319"/>
                    </a:lnTo>
                    <a:lnTo>
                      <a:pt x="735135" y="29697"/>
                    </a:lnTo>
                    <a:lnTo>
                      <a:pt x="690303" y="42183"/>
                    </a:lnTo>
                    <a:lnTo>
                      <a:pt x="646366" y="56722"/>
                    </a:lnTo>
                    <a:lnTo>
                      <a:pt x="603379" y="73260"/>
                    </a:lnTo>
                    <a:lnTo>
                      <a:pt x="561399" y="91740"/>
                    </a:lnTo>
                    <a:lnTo>
                      <a:pt x="520481" y="112108"/>
                    </a:lnTo>
                    <a:lnTo>
                      <a:pt x="480680" y="134309"/>
                    </a:lnTo>
                    <a:lnTo>
                      <a:pt x="442052" y="158287"/>
                    </a:lnTo>
                    <a:lnTo>
                      <a:pt x="404652" y="183987"/>
                    </a:lnTo>
                    <a:lnTo>
                      <a:pt x="368536" y="211354"/>
                    </a:lnTo>
                    <a:lnTo>
                      <a:pt x="333759" y="240333"/>
                    </a:lnTo>
                    <a:lnTo>
                      <a:pt x="300376" y="270868"/>
                    </a:lnTo>
                    <a:lnTo>
                      <a:pt x="268444" y="302904"/>
                    </a:lnTo>
                    <a:lnTo>
                      <a:pt x="238017" y="336387"/>
                    </a:lnTo>
                    <a:lnTo>
                      <a:pt x="209151" y="371260"/>
                    </a:lnTo>
                    <a:lnTo>
                      <a:pt x="181902" y="407469"/>
                    </a:lnTo>
                    <a:lnTo>
                      <a:pt x="156325" y="444958"/>
                    </a:lnTo>
                    <a:lnTo>
                      <a:pt x="132475" y="483672"/>
                    </a:lnTo>
                    <a:lnTo>
                      <a:pt x="110408" y="523556"/>
                    </a:lnTo>
                    <a:lnTo>
                      <a:pt x="90179" y="564555"/>
                    </a:lnTo>
                    <a:lnTo>
                      <a:pt x="71844" y="606613"/>
                    </a:lnTo>
                    <a:lnTo>
                      <a:pt x="55458" y="649676"/>
                    </a:lnTo>
                    <a:lnTo>
                      <a:pt x="41078" y="693688"/>
                    </a:lnTo>
                    <a:lnTo>
                      <a:pt x="28757" y="738594"/>
                    </a:lnTo>
                    <a:lnTo>
                      <a:pt x="18552" y="784338"/>
                    </a:lnTo>
                    <a:lnTo>
                      <a:pt x="10519" y="830866"/>
                    </a:lnTo>
                    <a:lnTo>
                      <a:pt x="4712" y="878122"/>
                    </a:lnTo>
                    <a:lnTo>
                      <a:pt x="1187" y="926051"/>
                    </a:lnTo>
                    <a:lnTo>
                      <a:pt x="0" y="974597"/>
                    </a:lnTo>
                    <a:lnTo>
                      <a:pt x="1191" y="1023213"/>
                    </a:lnTo>
                    <a:lnTo>
                      <a:pt x="4728" y="1071211"/>
                    </a:lnTo>
                    <a:lnTo>
                      <a:pt x="10555" y="1118535"/>
                    </a:lnTo>
                    <a:lnTo>
                      <a:pt x="18617" y="1165129"/>
                    </a:lnTo>
                    <a:lnTo>
                      <a:pt x="28857" y="1210937"/>
                    </a:lnTo>
                    <a:lnTo>
                      <a:pt x="41220" y="1255904"/>
                    </a:lnTo>
                    <a:lnTo>
                      <a:pt x="55650" y="1299975"/>
                    </a:lnTo>
                    <a:lnTo>
                      <a:pt x="72091" y="1343092"/>
                    </a:lnTo>
                    <a:lnTo>
                      <a:pt x="90488" y="1385202"/>
                    </a:lnTo>
                    <a:lnTo>
                      <a:pt x="110785" y="1426247"/>
                    </a:lnTo>
                    <a:lnTo>
                      <a:pt x="132926" y="1466172"/>
                    </a:lnTo>
                    <a:lnTo>
                      <a:pt x="156856" y="1504922"/>
                    </a:lnTo>
                    <a:lnTo>
                      <a:pt x="182518" y="1542441"/>
                    </a:lnTo>
                    <a:lnTo>
                      <a:pt x="209858" y="1578672"/>
                    </a:lnTo>
                    <a:lnTo>
                      <a:pt x="238819" y="1613561"/>
                    </a:lnTo>
                    <a:lnTo>
                      <a:pt x="269345" y="1647052"/>
                    </a:lnTo>
                    <a:lnTo>
                      <a:pt x="301381" y="1679088"/>
                    </a:lnTo>
                    <a:lnTo>
                      <a:pt x="334872" y="1709614"/>
                    </a:lnTo>
                    <a:lnTo>
                      <a:pt x="369761" y="1738575"/>
                    </a:lnTo>
                    <a:lnTo>
                      <a:pt x="405992" y="1765915"/>
                    </a:lnTo>
                    <a:lnTo>
                      <a:pt x="443511" y="1791577"/>
                    </a:lnTo>
                    <a:lnTo>
                      <a:pt x="482261" y="1815507"/>
                    </a:lnTo>
                    <a:lnTo>
                      <a:pt x="522186" y="1837648"/>
                    </a:lnTo>
                    <a:lnTo>
                      <a:pt x="563231" y="1857945"/>
                    </a:lnTo>
                    <a:lnTo>
                      <a:pt x="605341" y="1876342"/>
                    </a:lnTo>
                    <a:lnTo>
                      <a:pt x="648458" y="1892783"/>
                    </a:lnTo>
                    <a:lnTo>
                      <a:pt x="692529" y="1907213"/>
                    </a:lnTo>
                    <a:lnTo>
                      <a:pt x="737496" y="1919576"/>
                    </a:lnTo>
                    <a:lnTo>
                      <a:pt x="783304" y="1929816"/>
                    </a:lnTo>
                    <a:lnTo>
                      <a:pt x="829898" y="1937878"/>
                    </a:lnTo>
                    <a:lnTo>
                      <a:pt x="877222" y="1943705"/>
                    </a:lnTo>
                    <a:lnTo>
                      <a:pt x="925220" y="1947242"/>
                    </a:lnTo>
                    <a:lnTo>
                      <a:pt x="973836" y="1948433"/>
                    </a:lnTo>
                    <a:lnTo>
                      <a:pt x="1025045" y="1947100"/>
                    </a:lnTo>
                    <a:lnTo>
                      <a:pt x="1075912" y="1943119"/>
                    </a:lnTo>
                    <a:lnTo>
                      <a:pt x="1126341" y="1936522"/>
                    </a:lnTo>
                    <a:lnTo>
                      <a:pt x="1176233" y="1927340"/>
                    </a:lnTo>
                    <a:lnTo>
                      <a:pt x="1225490" y="1915605"/>
                    </a:lnTo>
                    <a:lnTo>
                      <a:pt x="1274014" y="1901348"/>
                    </a:lnTo>
                    <a:lnTo>
                      <a:pt x="1321708" y="1884600"/>
                    </a:lnTo>
                    <a:lnTo>
                      <a:pt x="1368475" y="1865392"/>
                    </a:lnTo>
                    <a:lnTo>
                      <a:pt x="1414215" y="1843756"/>
                    </a:lnTo>
                    <a:lnTo>
                      <a:pt x="1458831" y="1819722"/>
                    </a:lnTo>
                    <a:lnTo>
                      <a:pt x="1502226" y="1793323"/>
                    </a:lnTo>
                    <a:lnTo>
                      <a:pt x="1544301" y="1764588"/>
                    </a:lnTo>
                    <a:lnTo>
                      <a:pt x="1584960" y="1733550"/>
                    </a:lnTo>
                    <a:close/>
                  </a:path>
                </a:pathLst>
              </a:custGeom>
              <a:solidFill>
                <a:srgbClr val="009A9A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3724FDB6-8A79-4881-8D53-547726859B45}"/>
                </a:ext>
              </a:extLst>
            </p:cNvPr>
            <p:cNvGrpSpPr/>
            <p:nvPr/>
          </p:nvGrpSpPr>
          <p:grpSpPr>
            <a:xfrm>
              <a:off x="5047530" y="4663905"/>
              <a:ext cx="1643119" cy="1201611"/>
              <a:chOff x="4097962" y="3027078"/>
              <a:chExt cx="1643119" cy="1201611"/>
            </a:xfrm>
          </p:grpSpPr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9E2A4A32-F952-441B-A1D0-56ACB7121114}"/>
                  </a:ext>
                </a:extLst>
              </p:cNvPr>
              <p:cNvSpPr txBox="1"/>
              <p:nvPr/>
            </p:nvSpPr>
            <p:spPr>
              <a:xfrm>
                <a:off x="4097962" y="3027078"/>
                <a:ext cx="1643119" cy="1201611"/>
              </a:xfrm>
              <a:prstGeom prst="rect">
                <a:avLst/>
              </a:prstGeom>
              <a:ln w="6692">
                <a:noFill/>
              </a:ln>
            </p:spPr>
            <p:txBody>
              <a:bodyPr vert="horz" wrap="square" lIns="0" tIns="92710" rIns="0" bIns="0" rtlCol="0">
                <a:spAutoFit/>
              </a:bodyPr>
              <a:lstStyle/>
              <a:p>
                <a:pPr marL="490220" indent="-285750" algn="just">
                  <a:spcBef>
                    <a:spcPts val="730"/>
                  </a:spcBef>
                  <a:buFont typeface="Arial" panose="020B0604020202020204" pitchFamily="34" charset="0"/>
                  <a:buChar char="•"/>
                </a:pPr>
                <a:r>
                  <a:rPr b="1" spc="5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Espa</a:t>
                </a:r>
                <a:r>
                  <a:rPr lang="es-PA" b="1" spc="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ñ</a:t>
                </a:r>
                <a:r>
                  <a:rPr b="1" spc="5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oles</a:t>
                </a:r>
                <a:endParaRPr lang="es-MX" b="1" spc="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490220" marR="200025" indent="-285750" algn="just">
                  <a:spcBef>
                    <a:spcPts val="40"/>
                  </a:spcBef>
                  <a:buFont typeface="Arial" panose="020B0604020202020204" pitchFamily="34" charset="0"/>
                  <a:buChar char="•"/>
                </a:pPr>
                <a:r>
                  <a:rPr b="1" spc="20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Indios</a:t>
                </a:r>
                <a:r>
                  <a:rPr b="1" spc="2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 </a:t>
                </a:r>
                <a:endParaRPr lang="es-MX" b="1" spc="2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490220" marR="200025" indent="-285750" algn="just">
                  <a:spcBef>
                    <a:spcPts val="40"/>
                  </a:spcBef>
                  <a:buFont typeface="Arial" panose="020B0604020202020204" pitchFamily="34" charset="0"/>
                  <a:buChar char="•"/>
                </a:pPr>
                <a:r>
                  <a:rPr b="1" spc="65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</a:t>
                </a:r>
                <a:r>
                  <a:rPr b="1" spc="20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u</a:t>
                </a:r>
                <a:r>
                  <a:rPr b="1" spc="10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l</a:t>
                </a:r>
                <a:r>
                  <a:rPr b="1" spc="-10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a</a:t>
                </a:r>
                <a:r>
                  <a:rPr b="1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t</a:t>
                </a:r>
                <a:r>
                  <a:rPr b="1" spc="20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</a:t>
                </a:r>
                <a:r>
                  <a:rPr b="1" spc="5" dirty="0" err="1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s</a:t>
                </a:r>
                <a:endParaRPr lang="es-MX" b="1" spc="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490220" indent="-285750" algn="just">
                  <a:buFont typeface="Arial" panose="020B0604020202020204" pitchFamily="34" charset="0"/>
                  <a:buChar char="•"/>
                </a:pPr>
                <a:r>
                  <a:rPr b="1"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Mestizos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9AAF8810-D877-464C-B669-43FD5A7B7733}"/>
                  </a:ext>
                </a:extLst>
              </p:cNvPr>
              <p:cNvGrpSpPr/>
              <p:nvPr/>
            </p:nvGrpSpPr>
            <p:grpSpPr>
              <a:xfrm>
                <a:off x="4244652" y="3146882"/>
                <a:ext cx="200774" cy="1079354"/>
                <a:chOff x="4244652" y="3146882"/>
                <a:chExt cx="200774" cy="1079354"/>
              </a:xfrm>
            </p:grpSpPr>
            <p:sp>
              <p:nvSpPr>
                <p:cNvPr id="11" name="object 11">
                  <a:extLst>
                    <a:ext uri="{FF2B5EF4-FFF2-40B4-BE49-F238E27FC236}">
                      <a16:creationId xmlns:a16="http://schemas.microsoft.com/office/drawing/2014/main" id="{04BA2B22-A279-4DF0-836A-4E427089B4D5}"/>
                    </a:ext>
                  </a:extLst>
                </p:cNvPr>
                <p:cNvSpPr/>
                <p:nvPr/>
              </p:nvSpPr>
              <p:spPr>
                <a:xfrm>
                  <a:off x="4246058" y="3146882"/>
                  <a:ext cx="199368" cy="199368"/>
                </a:xfrm>
                <a:prstGeom prst="roundRect">
                  <a:avLst/>
                </a:prstGeom>
                <a:solidFill>
                  <a:srgbClr val="BBE0E3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3" name="object 13">
                  <a:extLst>
                    <a:ext uri="{FF2B5EF4-FFF2-40B4-BE49-F238E27FC236}">
                      <a16:creationId xmlns:a16="http://schemas.microsoft.com/office/drawing/2014/main" id="{B9892B1E-1691-4BB8-88D8-08B15E27C27D}"/>
                    </a:ext>
                  </a:extLst>
                </p:cNvPr>
                <p:cNvSpPr/>
                <p:nvPr/>
              </p:nvSpPr>
              <p:spPr>
                <a:xfrm>
                  <a:off x="4248943" y="3466054"/>
                  <a:ext cx="193598" cy="194826"/>
                </a:xfrm>
                <a:prstGeom prst="roundRect">
                  <a:avLst/>
                </a:prstGeom>
                <a:solidFill>
                  <a:srgbClr val="33339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15">
                  <a:extLst>
                    <a:ext uri="{FF2B5EF4-FFF2-40B4-BE49-F238E27FC236}">
                      <a16:creationId xmlns:a16="http://schemas.microsoft.com/office/drawing/2014/main" id="{A2720458-52E5-4758-ADD2-F7E3F2C99C5F}"/>
                    </a:ext>
                  </a:extLst>
                </p:cNvPr>
                <p:cNvSpPr/>
                <p:nvPr/>
              </p:nvSpPr>
              <p:spPr>
                <a:xfrm>
                  <a:off x="4244652" y="3749958"/>
                  <a:ext cx="193598" cy="194826"/>
                </a:xfrm>
                <a:prstGeom prst="roundRect">
                  <a:avLst/>
                </a:prstGeom>
                <a:solidFill>
                  <a:srgbClr val="009A9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7">
                  <a:extLst>
                    <a:ext uri="{FF2B5EF4-FFF2-40B4-BE49-F238E27FC236}">
                      <a16:creationId xmlns:a16="http://schemas.microsoft.com/office/drawing/2014/main" id="{05CDCE05-E410-478F-838F-EEB67F25778C}"/>
                    </a:ext>
                  </a:extLst>
                </p:cNvPr>
                <p:cNvSpPr/>
                <p:nvPr/>
              </p:nvSpPr>
              <p:spPr>
                <a:xfrm>
                  <a:off x="4248943" y="4031410"/>
                  <a:ext cx="193598" cy="194826"/>
                </a:xfrm>
                <a:prstGeom prst="roundRect">
                  <a:avLst/>
                </a:prstGeom>
                <a:solidFill>
                  <a:srgbClr val="9AC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6" name="object 46">
            <a:extLst>
              <a:ext uri="{FF2B5EF4-FFF2-40B4-BE49-F238E27FC236}">
                <a16:creationId xmlns:a16="http://schemas.microsoft.com/office/drawing/2014/main" id="{45FEFD1D-B1E1-443A-AC94-00DCE1F9B322}"/>
              </a:ext>
            </a:extLst>
          </p:cNvPr>
          <p:cNvSpPr txBox="1"/>
          <p:nvPr/>
        </p:nvSpPr>
        <p:spPr>
          <a:xfrm>
            <a:off x="8535342" y="2489070"/>
            <a:ext cx="21723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 marR="5080" indent="-63500" algn="ctr">
              <a:lnSpc>
                <a:spcPct val="100000"/>
              </a:lnSpc>
            </a:pP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Bautizos en </a:t>
            </a:r>
            <a:r>
              <a:rPr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Acoyapa  </a:t>
            </a: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(entre 1785 </a:t>
            </a:r>
            <a:r>
              <a: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</a:t>
            </a:r>
            <a:r>
              <a:rPr sz="1800" spc="-3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1791)</a:t>
            </a:r>
            <a:endParaRPr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32F1BFA0-4C7A-455A-A4E7-BAA3D51D4EBE}"/>
              </a:ext>
            </a:extLst>
          </p:cNvPr>
          <p:cNvSpPr txBox="1"/>
          <p:nvPr/>
        </p:nvSpPr>
        <p:spPr>
          <a:xfrm>
            <a:off x="3433046" y="2494507"/>
            <a:ext cx="23550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Bautizos en </a:t>
            </a:r>
            <a:r>
              <a:rPr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Rivas  </a:t>
            </a: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(entre 1811 </a:t>
            </a:r>
            <a:r>
              <a: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</a:t>
            </a:r>
            <a:r>
              <a:rPr sz="1800" spc="-3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1821)</a:t>
            </a:r>
            <a:endParaRPr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23A1DDD9-77AD-48BA-842B-93FD38FC9D11}"/>
              </a:ext>
            </a:extLst>
          </p:cNvPr>
          <p:cNvGrpSpPr/>
          <p:nvPr/>
        </p:nvGrpSpPr>
        <p:grpSpPr>
          <a:xfrm>
            <a:off x="7110574" y="3289848"/>
            <a:ext cx="4201859" cy="3116082"/>
            <a:chOff x="7355671" y="3211936"/>
            <a:chExt cx="4201859" cy="3116082"/>
          </a:xfrm>
        </p:grpSpPr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C1689D55-0033-448D-8F41-5833293F3DE1}"/>
                </a:ext>
              </a:extLst>
            </p:cNvPr>
            <p:cNvGrpSpPr/>
            <p:nvPr/>
          </p:nvGrpSpPr>
          <p:grpSpPr>
            <a:xfrm>
              <a:off x="9995766" y="4640377"/>
              <a:ext cx="1561764" cy="1687641"/>
              <a:chOff x="9393528" y="3914826"/>
              <a:chExt cx="1561764" cy="1687641"/>
            </a:xfrm>
          </p:grpSpPr>
          <p:sp>
            <p:nvSpPr>
              <p:cNvPr id="45" name="object 45">
                <a:extLst>
                  <a:ext uri="{FF2B5EF4-FFF2-40B4-BE49-F238E27FC236}">
                    <a16:creationId xmlns:a16="http://schemas.microsoft.com/office/drawing/2014/main" id="{57744F49-5773-4F85-8FAC-823DFD05AF16}"/>
                  </a:ext>
                </a:extLst>
              </p:cNvPr>
              <p:cNvSpPr txBox="1"/>
              <p:nvPr/>
            </p:nvSpPr>
            <p:spPr>
              <a:xfrm>
                <a:off x="9546029" y="3914826"/>
                <a:ext cx="1409263" cy="1687641"/>
              </a:xfrm>
              <a:prstGeom prst="rect">
                <a:avLst/>
              </a:prstGeom>
              <a:ln w="5740">
                <a:noFill/>
              </a:ln>
            </p:spPr>
            <p:txBody>
              <a:bodyPr vert="horz" wrap="square" lIns="0" tIns="25400" rIns="0" bIns="0" rtlCol="0">
                <a:spAutoFit/>
              </a:bodyPr>
              <a:lstStyle/>
              <a:p>
                <a:pPr marL="169545">
                  <a:spcBef>
                    <a:spcPts val="200"/>
                  </a:spcBef>
                </a:pPr>
                <a:r>
                  <a:rPr b="1" spc="2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Españoles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69545" marR="175895">
                  <a:spcBef>
                    <a:spcPts val="5"/>
                  </a:spcBef>
                </a:pPr>
                <a:r>
                  <a:rPr b="1" spc="3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Indios  </a:t>
                </a:r>
                <a:r>
                  <a:rPr b="1" spc="7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</a:t>
                </a:r>
                <a:r>
                  <a:rPr b="1" spc="3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u</a:t>
                </a:r>
                <a:r>
                  <a:rPr b="1" spc="2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l</a:t>
                </a:r>
                <a:r>
                  <a:rPr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a</a:t>
                </a:r>
                <a:r>
                  <a:rPr b="1"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t</a:t>
                </a:r>
                <a:r>
                  <a:rPr b="1" spc="3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</a:t>
                </a:r>
                <a:r>
                  <a:rPr b="1" spc="1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s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  <a:p>
                <a:pPr marL="169545" marR="118745"/>
                <a:r>
                  <a:rPr b="1" spc="6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M</a:t>
                </a:r>
                <a:r>
                  <a:rPr b="1" spc="-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es</a:t>
                </a:r>
                <a:r>
                  <a:rPr b="1"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t</a:t>
                </a:r>
                <a:r>
                  <a:rPr b="1" spc="2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i</a:t>
                </a:r>
                <a:r>
                  <a:rPr b="1"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z</a:t>
                </a:r>
                <a:r>
                  <a:rPr b="1" spc="25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o</a:t>
                </a:r>
                <a:r>
                  <a:rPr b="1" spc="1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s  </a:t>
                </a:r>
                <a:r>
                  <a:rPr b="1" spc="20" dirty="0">
                    <a:solidFill>
                      <a:srgbClr val="350606"/>
                    </a:solidFill>
                    <a:latin typeface="AvenirNext LT Pro Regular" panose="020B0504020202020204" pitchFamily="34" charset="0"/>
                    <a:cs typeface="Arial"/>
                  </a:rPr>
                  <a:t>zambos  negros</a:t>
                </a:r>
                <a:endParaRPr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52" name="object 11">
                <a:extLst>
                  <a:ext uri="{FF2B5EF4-FFF2-40B4-BE49-F238E27FC236}">
                    <a16:creationId xmlns:a16="http://schemas.microsoft.com/office/drawing/2014/main" id="{258ED8FB-61A6-4A3E-83DB-AD5B9BAED26A}"/>
                  </a:ext>
                </a:extLst>
              </p:cNvPr>
              <p:cNvSpPr/>
              <p:nvPr/>
            </p:nvSpPr>
            <p:spPr>
              <a:xfrm>
                <a:off x="9393528" y="3960744"/>
                <a:ext cx="199368" cy="199368"/>
              </a:xfrm>
              <a:prstGeom prst="roundRect">
                <a:avLst/>
              </a:prstGeom>
              <a:solidFill>
                <a:srgbClr val="BBE0E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id="{0A1A43F7-C3AA-4843-9937-7181BA161DF5}"/>
                  </a:ext>
                </a:extLst>
              </p:cNvPr>
              <p:cNvSpPr/>
              <p:nvPr/>
            </p:nvSpPr>
            <p:spPr>
              <a:xfrm>
                <a:off x="9396413" y="4563820"/>
                <a:ext cx="193598" cy="194826"/>
              </a:xfrm>
              <a:prstGeom prst="roundRect">
                <a:avLst/>
              </a:prstGeom>
              <a:solidFill>
                <a:srgbClr val="009A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7">
                <a:extLst>
                  <a:ext uri="{FF2B5EF4-FFF2-40B4-BE49-F238E27FC236}">
                    <a16:creationId xmlns:a16="http://schemas.microsoft.com/office/drawing/2014/main" id="{5581096A-3DD7-4C25-B9FF-6218D2B3EA57}"/>
                  </a:ext>
                </a:extLst>
              </p:cNvPr>
              <p:cNvSpPr/>
              <p:nvPr/>
            </p:nvSpPr>
            <p:spPr>
              <a:xfrm>
                <a:off x="9396413" y="4845272"/>
                <a:ext cx="193598" cy="194826"/>
              </a:xfrm>
              <a:prstGeom prst="roundRect">
                <a:avLst/>
              </a:prstGeom>
              <a:solidFill>
                <a:srgbClr val="9A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1">
                <a:extLst>
                  <a:ext uri="{FF2B5EF4-FFF2-40B4-BE49-F238E27FC236}">
                    <a16:creationId xmlns:a16="http://schemas.microsoft.com/office/drawing/2014/main" id="{04A1905D-0B38-4B20-B875-16E843E5C9C5}"/>
                  </a:ext>
                </a:extLst>
              </p:cNvPr>
              <p:cNvSpPr/>
              <p:nvPr/>
            </p:nvSpPr>
            <p:spPr>
              <a:xfrm>
                <a:off x="9393528" y="4246738"/>
                <a:ext cx="199368" cy="199368"/>
              </a:xfrm>
              <a:prstGeom prst="roundRect">
                <a:avLst/>
              </a:prstGeom>
              <a:solidFill>
                <a:srgbClr val="33339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1">
                <a:extLst>
                  <a:ext uri="{FF2B5EF4-FFF2-40B4-BE49-F238E27FC236}">
                    <a16:creationId xmlns:a16="http://schemas.microsoft.com/office/drawing/2014/main" id="{1897E173-BFDD-4F9C-AD30-91AB8934171B}"/>
                  </a:ext>
                </a:extLst>
              </p:cNvPr>
              <p:cNvSpPr/>
              <p:nvPr/>
            </p:nvSpPr>
            <p:spPr>
              <a:xfrm>
                <a:off x="9393528" y="5126724"/>
                <a:ext cx="199368" cy="199368"/>
              </a:xfrm>
              <a:prstGeom prst="roundRect">
                <a:avLst/>
              </a:pr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7" name="object 11">
                <a:extLst>
                  <a:ext uri="{FF2B5EF4-FFF2-40B4-BE49-F238E27FC236}">
                    <a16:creationId xmlns:a16="http://schemas.microsoft.com/office/drawing/2014/main" id="{D0A561BC-E5D8-42BF-90CF-895A3D38DB7E}"/>
                  </a:ext>
                </a:extLst>
              </p:cNvPr>
              <p:cNvSpPr/>
              <p:nvPr/>
            </p:nvSpPr>
            <p:spPr>
              <a:xfrm>
                <a:off x="9393528" y="5394005"/>
                <a:ext cx="199368" cy="199368"/>
              </a:xfrm>
              <a:prstGeom prst="round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030A4830-EC16-456C-8AAF-4F731D169D21}"/>
                </a:ext>
              </a:extLst>
            </p:cNvPr>
            <p:cNvGrpSpPr/>
            <p:nvPr/>
          </p:nvGrpSpPr>
          <p:grpSpPr>
            <a:xfrm>
              <a:off x="7355671" y="3211936"/>
              <a:ext cx="2510936" cy="2511094"/>
              <a:chOff x="6281121" y="3270552"/>
              <a:chExt cx="1999869" cy="1999996"/>
            </a:xfrm>
          </p:grpSpPr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id="{7D39F42F-25FF-4DB8-A593-534B280097DA}"/>
                  </a:ext>
                </a:extLst>
              </p:cNvPr>
              <p:cNvSpPr/>
              <p:nvPr/>
            </p:nvSpPr>
            <p:spPr>
              <a:xfrm>
                <a:off x="7280865" y="3270552"/>
                <a:ext cx="1000125" cy="1499235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1499235">
                    <a:moveTo>
                      <a:pt x="999743" y="999743"/>
                    </a:moveTo>
                    <a:lnTo>
                      <a:pt x="998589" y="951280"/>
                    </a:lnTo>
                    <a:lnTo>
                      <a:pt x="995163" y="903414"/>
                    </a:lnTo>
                    <a:lnTo>
                      <a:pt x="989515" y="856198"/>
                    </a:lnTo>
                    <a:lnTo>
                      <a:pt x="981700" y="809685"/>
                    </a:lnTo>
                    <a:lnTo>
                      <a:pt x="971770" y="763926"/>
                    </a:lnTo>
                    <a:lnTo>
                      <a:pt x="959776" y="718974"/>
                    </a:lnTo>
                    <a:lnTo>
                      <a:pt x="945773" y="674882"/>
                    </a:lnTo>
                    <a:lnTo>
                      <a:pt x="929813" y="631701"/>
                    </a:lnTo>
                    <a:lnTo>
                      <a:pt x="911947" y="589484"/>
                    </a:lnTo>
                    <a:lnTo>
                      <a:pt x="892229" y="548282"/>
                    </a:lnTo>
                    <a:lnTo>
                      <a:pt x="870711" y="508149"/>
                    </a:lnTo>
                    <a:lnTo>
                      <a:pt x="847446" y="469136"/>
                    </a:lnTo>
                    <a:lnTo>
                      <a:pt x="822487" y="431295"/>
                    </a:lnTo>
                    <a:lnTo>
                      <a:pt x="795885" y="394679"/>
                    </a:lnTo>
                    <a:lnTo>
                      <a:pt x="767694" y="359340"/>
                    </a:lnTo>
                    <a:lnTo>
                      <a:pt x="737967" y="325331"/>
                    </a:lnTo>
                    <a:lnTo>
                      <a:pt x="706754" y="292703"/>
                    </a:lnTo>
                    <a:lnTo>
                      <a:pt x="674111" y="261508"/>
                    </a:lnTo>
                    <a:lnTo>
                      <a:pt x="640088" y="231800"/>
                    </a:lnTo>
                    <a:lnTo>
                      <a:pt x="604738" y="203630"/>
                    </a:lnTo>
                    <a:lnTo>
                      <a:pt x="568115" y="177050"/>
                    </a:lnTo>
                    <a:lnTo>
                      <a:pt x="530270" y="152112"/>
                    </a:lnTo>
                    <a:lnTo>
                      <a:pt x="491256" y="128870"/>
                    </a:lnTo>
                    <a:lnTo>
                      <a:pt x="451126" y="107374"/>
                    </a:lnTo>
                    <a:lnTo>
                      <a:pt x="409932" y="87678"/>
                    </a:lnTo>
                    <a:lnTo>
                      <a:pt x="367727" y="69834"/>
                    </a:lnTo>
                    <a:lnTo>
                      <a:pt x="324564" y="53893"/>
                    </a:lnTo>
                    <a:lnTo>
                      <a:pt x="280495" y="39908"/>
                    </a:lnTo>
                    <a:lnTo>
                      <a:pt x="235572" y="27931"/>
                    </a:lnTo>
                    <a:lnTo>
                      <a:pt x="189849" y="18015"/>
                    </a:lnTo>
                    <a:lnTo>
                      <a:pt x="143377" y="10212"/>
                    </a:lnTo>
                    <a:lnTo>
                      <a:pt x="96210" y="4573"/>
                    </a:lnTo>
                    <a:lnTo>
                      <a:pt x="48400" y="1152"/>
                    </a:lnTo>
                    <a:lnTo>
                      <a:pt x="0" y="0"/>
                    </a:lnTo>
                    <a:lnTo>
                      <a:pt x="0" y="999744"/>
                    </a:lnTo>
                    <a:lnTo>
                      <a:pt x="865631" y="1498853"/>
                    </a:lnTo>
                    <a:lnTo>
                      <a:pt x="890681" y="1452762"/>
                    </a:lnTo>
                    <a:lnTo>
                      <a:pt x="913229" y="1405542"/>
                    </a:lnTo>
                    <a:lnTo>
                      <a:pt x="933245" y="1357298"/>
                    </a:lnTo>
                    <a:lnTo>
                      <a:pt x="950695" y="1308134"/>
                    </a:lnTo>
                    <a:lnTo>
                      <a:pt x="965549" y="1258157"/>
                    </a:lnTo>
                    <a:lnTo>
                      <a:pt x="977774" y="1207471"/>
                    </a:lnTo>
                    <a:lnTo>
                      <a:pt x="987337" y="1156181"/>
                    </a:lnTo>
                    <a:lnTo>
                      <a:pt x="994208" y="1104394"/>
                    </a:lnTo>
                    <a:lnTo>
                      <a:pt x="998354" y="1052213"/>
                    </a:lnTo>
                    <a:lnTo>
                      <a:pt x="999743" y="999743"/>
                    </a:lnTo>
                    <a:close/>
                  </a:path>
                </a:pathLst>
              </a:custGeom>
              <a:solidFill>
                <a:srgbClr val="BBE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id="{D5242B67-5994-4AA1-8AC4-E0CF4E4674AA}"/>
                  </a:ext>
                </a:extLst>
              </p:cNvPr>
              <p:cNvSpPr/>
              <p:nvPr/>
            </p:nvSpPr>
            <p:spPr>
              <a:xfrm>
                <a:off x="7280865" y="4270295"/>
                <a:ext cx="866140" cy="994410"/>
              </a:xfrm>
              <a:custGeom>
                <a:avLst/>
                <a:gdLst/>
                <a:ahLst/>
                <a:cxnLst/>
                <a:rect l="l" t="t" r="r" b="b"/>
                <a:pathLst>
                  <a:path w="866140" h="994410">
                    <a:moveTo>
                      <a:pt x="865632" y="499110"/>
                    </a:moveTo>
                    <a:lnTo>
                      <a:pt x="0" y="0"/>
                    </a:lnTo>
                    <a:lnTo>
                      <a:pt x="102870" y="994410"/>
                    </a:lnTo>
                    <a:lnTo>
                      <a:pt x="152977" y="987870"/>
                    </a:lnTo>
                    <a:lnTo>
                      <a:pt x="202424" y="978874"/>
                    </a:lnTo>
                    <a:lnTo>
                      <a:pt x="251131" y="967471"/>
                    </a:lnTo>
                    <a:lnTo>
                      <a:pt x="299019" y="953713"/>
                    </a:lnTo>
                    <a:lnTo>
                      <a:pt x="346010" y="937650"/>
                    </a:lnTo>
                    <a:lnTo>
                      <a:pt x="392025" y="919332"/>
                    </a:lnTo>
                    <a:lnTo>
                      <a:pt x="436986" y="898811"/>
                    </a:lnTo>
                    <a:lnTo>
                      <a:pt x="480814" y="876137"/>
                    </a:lnTo>
                    <a:lnTo>
                      <a:pt x="523429" y="851360"/>
                    </a:lnTo>
                    <a:lnTo>
                      <a:pt x="564754" y="824532"/>
                    </a:lnTo>
                    <a:lnTo>
                      <a:pt x="604710" y="795703"/>
                    </a:lnTo>
                    <a:lnTo>
                      <a:pt x="643219" y="764923"/>
                    </a:lnTo>
                    <a:lnTo>
                      <a:pt x="680201" y="732244"/>
                    </a:lnTo>
                    <a:lnTo>
                      <a:pt x="715577" y="697715"/>
                    </a:lnTo>
                    <a:lnTo>
                      <a:pt x="749270" y="661388"/>
                    </a:lnTo>
                    <a:lnTo>
                      <a:pt x="781201" y="623313"/>
                    </a:lnTo>
                    <a:lnTo>
                      <a:pt x="811290" y="583542"/>
                    </a:lnTo>
                    <a:lnTo>
                      <a:pt x="839460" y="542123"/>
                    </a:lnTo>
                    <a:lnTo>
                      <a:pt x="865632" y="499110"/>
                    </a:lnTo>
                    <a:close/>
                  </a:path>
                </a:pathLst>
              </a:custGeom>
              <a:solidFill>
                <a:srgbClr val="3333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25">
                <a:extLst>
                  <a:ext uri="{FF2B5EF4-FFF2-40B4-BE49-F238E27FC236}">
                    <a16:creationId xmlns:a16="http://schemas.microsoft.com/office/drawing/2014/main" id="{3149B973-23E4-4CF7-8945-DDDC1D634498}"/>
                  </a:ext>
                </a:extLst>
              </p:cNvPr>
              <p:cNvSpPr/>
              <p:nvPr/>
            </p:nvSpPr>
            <p:spPr>
              <a:xfrm>
                <a:off x="6281121" y="3943398"/>
                <a:ext cx="1102995" cy="1327150"/>
              </a:xfrm>
              <a:custGeom>
                <a:avLst/>
                <a:gdLst/>
                <a:ahLst/>
                <a:cxnLst/>
                <a:rect l="l" t="t" r="r" b="b"/>
                <a:pathLst>
                  <a:path w="1102995" h="1327150">
                    <a:moveTo>
                      <a:pt x="1102614" y="1321308"/>
                    </a:moveTo>
                    <a:lnTo>
                      <a:pt x="999744" y="326897"/>
                    </a:lnTo>
                    <a:lnTo>
                      <a:pt x="54863" y="0"/>
                    </a:lnTo>
                    <a:lnTo>
                      <a:pt x="40308" y="45340"/>
                    </a:lnTo>
                    <a:lnTo>
                      <a:pt x="27991" y="91200"/>
                    </a:lnTo>
                    <a:lnTo>
                      <a:pt x="17914" y="137539"/>
                    </a:lnTo>
                    <a:lnTo>
                      <a:pt x="10077" y="184319"/>
                    </a:lnTo>
                    <a:lnTo>
                      <a:pt x="4478" y="231499"/>
                    </a:lnTo>
                    <a:lnTo>
                      <a:pt x="1119" y="279038"/>
                    </a:lnTo>
                    <a:lnTo>
                      <a:pt x="0" y="326898"/>
                    </a:lnTo>
                    <a:lnTo>
                      <a:pt x="1152" y="375298"/>
                    </a:lnTo>
                    <a:lnTo>
                      <a:pt x="4573" y="423108"/>
                    </a:lnTo>
                    <a:lnTo>
                      <a:pt x="10212" y="470275"/>
                    </a:lnTo>
                    <a:lnTo>
                      <a:pt x="18015" y="516747"/>
                    </a:lnTo>
                    <a:lnTo>
                      <a:pt x="27931" y="562470"/>
                    </a:lnTo>
                    <a:lnTo>
                      <a:pt x="39908" y="607393"/>
                    </a:lnTo>
                    <a:lnTo>
                      <a:pt x="53893" y="651462"/>
                    </a:lnTo>
                    <a:lnTo>
                      <a:pt x="69834" y="694625"/>
                    </a:lnTo>
                    <a:lnTo>
                      <a:pt x="87678" y="736830"/>
                    </a:lnTo>
                    <a:lnTo>
                      <a:pt x="107374" y="778024"/>
                    </a:lnTo>
                    <a:lnTo>
                      <a:pt x="128870" y="818154"/>
                    </a:lnTo>
                    <a:lnTo>
                      <a:pt x="152112" y="857168"/>
                    </a:lnTo>
                    <a:lnTo>
                      <a:pt x="177050" y="895013"/>
                    </a:lnTo>
                    <a:lnTo>
                      <a:pt x="203630" y="931636"/>
                    </a:lnTo>
                    <a:lnTo>
                      <a:pt x="231800" y="966986"/>
                    </a:lnTo>
                    <a:lnTo>
                      <a:pt x="261508" y="1001009"/>
                    </a:lnTo>
                    <a:lnTo>
                      <a:pt x="292703" y="1033653"/>
                    </a:lnTo>
                    <a:lnTo>
                      <a:pt x="325331" y="1064865"/>
                    </a:lnTo>
                    <a:lnTo>
                      <a:pt x="359340" y="1094592"/>
                    </a:lnTo>
                    <a:lnTo>
                      <a:pt x="394679" y="1122783"/>
                    </a:lnTo>
                    <a:lnTo>
                      <a:pt x="431295" y="1149385"/>
                    </a:lnTo>
                    <a:lnTo>
                      <a:pt x="469136" y="1174344"/>
                    </a:lnTo>
                    <a:lnTo>
                      <a:pt x="508149" y="1197609"/>
                    </a:lnTo>
                    <a:lnTo>
                      <a:pt x="548282" y="1219127"/>
                    </a:lnTo>
                    <a:lnTo>
                      <a:pt x="589484" y="1238845"/>
                    </a:lnTo>
                    <a:lnTo>
                      <a:pt x="631701" y="1256711"/>
                    </a:lnTo>
                    <a:lnTo>
                      <a:pt x="674882" y="1272671"/>
                    </a:lnTo>
                    <a:lnTo>
                      <a:pt x="718974" y="1286674"/>
                    </a:lnTo>
                    <a:lnTo>
                      <a:pt x="763926" y="1298668"/>
                    </a:lnTo>
                    <a:lnTo>
                      <a:pt x="809685" y="1308598"/>
                    </a:lnTo>
                    <a:lnTo>
                      <a:pt x="856198" y="1316413"/>
                    </a:lnTo>
                    <a:lnTo>
                      <a:pt x="903414" y="1322061"/>
                    </a:lnTo>
                    <a:lnTo>
                      <a:pt x="951280" y="1325487"/>
                    </a:lnTo>
                    <a:lnTo>
                      <a:pt x="999744" y="1326642"/>
                    </a:lnTo>
                    <a:lnTo>
                      <a:pt x="1025890" y="1326344"/>
                    </a:lnTo>
                    <a:lnTo>
                      <a:pt x="1051750" y="1325403"/>
                    </a:lnTo>
                    <a:lnTo>
                      <a:pt x="1077325" y="1323748"/>
                    </a:lnTo>
                    <a:lnTo>
                      <a:pt x="1102614" y="1321308"/>
                    </a:lnTo>
                    <a:close/>
                  </a:path>
                </a:pathLst>
              </a:custGeom>
              <a:solidFill>
                <a:srgbClr val="009A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7">
                <a:extLst>
                  <a:ext uri="{FF2B5EF4-FFF2-40B4-BE49-F238E27FC236}">
                    <a16:creationId xmlns:a16="http://schemas.microsoft.com/office/drawing/2014/main" id="{B0DA6B00-FB4F-4CC3-B63D-418A3C869057}"/>
                  </a:ext>
                </a:extLst>
              </p:cNvPr>
              <p:cNvSpPr/>
              <p:nvPr/>
            </p:nvSpPr>
            <p:spPr>
              <a:xfrm>
                <a:off x="6335985" y="3371136"/>
                <a:ext cx="944880" cy="899160"/>
              </a:xfrm>
              <a:custGeom>
                <a:avLst/>
                <a:gdLst/>
                <a:ahLst/>
                <a:cxnLst/>
                <a:rect l="l" t="t" r="r" b="b"/>
                <a:pathLst>
                  <a:path w="944879" h="899160">
                    <a:moveTo>
                      <a:pt x="944879" y="899160"/>
                    </a:moveTo>
                    <a:lnTo>
                      <a:pt x="506729" y="0"/>
                    </a:lnTo>
                    <a:lnTo>
                      <a:pt x="462680" y="22768"/>
                    </a:lnTo>
                    <a:lnTo>
                      <a:pt x="420010" y="47592"/>
                    </a:lnTo>
                    <a:lnTo>
                      <a:pt x="378778" y="74403"/>
                    </a:lnTo>
                    <a:lnTo>
                      <a:pt x="339042" y="103131"/>
                    </a:lnTo>
                    <a:lnTo>
                      <a:pt x="300859" y="133709"/>
                    </a:lnTo>
                    <a:lnTo>
                      <a:pt x="264288" y="166065"/>
                    </a:lnTo>
                    <a:lnTo>
                      <a:pt x="229388" y="200131"/>
                    </a:lnTo>
                    <a:lnTo>
                      <a:pt x="196214" y="235839"/>
                    </a:lnTo>
                    <a:lnTo>
                      <a:pt x="164827" y="273117"/>
                    </a:lnTo>
                    <a:lnTo>
                      <a:pt x="135284" y="311899"/>
                    </a:lnTo>
                    <a:lnTo>
                      <a:pt x="107643" y="352113"/>
                    </a:lnTo>
                    <a:lnTo>
                      <a:pt x="81962" y="393692"/>
                    </a:lnTo>
                    <a:lnTo>
                      <a:pt x="58299" y="436565"/>
                    </a:lnTo>
                    <a:lnTo>
                      <a:pt x="36712" y="480664"/>
                    </a:lnTo>
                    <a:lnTo>
                      <a:pt x="17260" y="525919"/>
                    </a:lnTo>
                    <a:lnTo>
                      <a:pt x="0" y="572262"/>
                    </a:lnTo>
                    <a:lnTo>
                      <a:pt x="944879" y="899160"/>
                    </a:lnTo>
                    <a:close/>
                  </a:path>
                </a:pathLst>
              </a:custGeom>
              <a:solidFill>
                <a:srgbClr val="9A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id="{1008C878-67DE-476D-B312-F8B8012ED938}"/>
                  </a:ext>
                </a:extLst>
              </p:cNvPr>
              <p:cNvSpPr/>
              <p:nvPr/>
            </p:nvSpPr>
            <p:spPr>
              <a:xfrm>
                <a:off x="6842715" y="3271314"/>
                <a:ext cx="438150" cy="999490"/>
              </a:xfrm>
              <a:custGeom>
                <a:avLst/>
                <a:gdLst/>
                <a:ahLst/>
                <a:cxnLst/>
                <a:rect l="l" t="t" r="r" b="b"/>
                <a:pathLst>
                  <a:path w="438150" h="999489">
                    <a:moveTo>
                      <a:pt x="438150" y="998982"/>
                    </a:moveTo>
                    <a:lnTo>
                      <a:pt x="386334" y="0"/>
                    </a:lnTo>
                    <a:lnTo>
                      <a:pt x="336167" y="4070"/>
                    </a:lnTo>
                    <a:lnTo>
                      <a:pt x="286321" y="10560"/>
                    </a:lnTo>
                    <a:lnTo>
                      <a:pt x="236904" y="19462"/>
                    </a:lnTo>
                    <a:lnTo>
                      <a:pt x="188023" y="30765"/>
                    </a:lnTo>
                    <a:lnTo>
                      <a:pt x="139785" y="44462"/>
                    </a:lnTo>
                    <a:lnTo>
                      <a:pt x="92297" y="60543"/>
                    </a:lnTo>
                    <a:lnTo>
                      <a:pt x="45666" y="78999"/>
                    </a:lnTo>
                    <a:lnTo>
                      <a:pt x="0" y="99822"/>
                    </a:lnTo>
                    <a:lnTo>
                      <a:pt x="438150" y="998982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2">
                <a:extLst>
                  <a:ext uri="{FF2B5EF4-FFF2-40B4-BE49-F238E27FC236}">
                    <a16:creationId xmlns:a16="http://schemas.microsoft.com/office/drawing/2014/main" id="{FA3CC7C6-A328-4E66-AF09-7E96CA653531}"/>
                  </a:ext>
                </a:extLst>
              </p:cNvPr>
              <p:cNvSpPr/>
              <p:nvPr/>
            </p:nvSpPr>
            <p:spPr>
              <a:xfrm>
                <a:off x="7228796" y="3273541"/>
                <a:ext cx="52069" cy="1000125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1000125">
                    <a:moveTo>
                      <a:pt x="51815" y="0"/>
                    </a:moveTo>
                    <a:lnTo>
                      <a:pt x="38790" y="11"/>
                    </a:lnTo>
                    <a:lnTo>
                      <a:pt x="25907" y="95"/>
                    </a:lnTo>
                    <a:lnTo>
                      <a:pt x="13025" y="321"/>
                    </a:lnTo>
                    <a:lnTo>
                      <a:pt x="0" y="762"/>
                    </a:lnTo>
                    <a:lnTo>
                      <a:pt x="51815" y="999744"/>
                    </a:lnTo>
                    <a:lnTo>
                      <a:pt x="51815" y="0"/>
                    </a:lnTo>
                    <a:close/>
                  </a:path>
                </a:pathLst>
              </a:custGeom>
              <a:solidFill>
                <a:schemeClr val="tx1"/>
              </a:solidFill>
              <a:ln w="574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025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C75100-71AB-40EF-BE3B-F58289EA5DD3}"/>
              </a:ext>
            </a:extLst>
          </p:cNvPr>
          <p:cNvSpPr txBox="1">
            <a:spLocks/>
          </p:cNvSpPr>
          <p:nvPr/>
        </p:nvSpPr>
        <p:spPr>
          <a:xfrm>
            <a:off x="1226511" y="285503"/>
            <a:ext cx="1056510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algn="ctr">
              <a:lnSpc>
                <a:spcPct val="100000"/>
              </a:lnSpc>
            </a:pP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Presencia de Milicias de negros y mulatos durante  la</a:t>
            </a:r>
            <a:r>
              <a:rPr lang="es-419" sz="4800" spc="-9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Colonia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8AE8145-5203-47EA-936D-D316010CCDEE}"/>
              </a:ext>
            </a:extLst>
          </p:cNvPr>
          <p:cNvSpPr/>
          <p:nvPr/>
        </p:nvSpPr>
        <p:spPr>
          <a:xfrm>
            <a:off x="3835970" y="1912945"/>
            <a:ext cx="3912864" cy="465955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1F22197-BF04-4073-B02D-493DDFEEA4D7}"/>
              </a:ext>
            </a:extLst>
          </p:cNvPr>
          <p:cNvSpPr txBox="1"/>
          <p:nvPr/>
        </p:nvSpPr>
        <p:spPr>
          <a:xfrm>
            <a:off x="2384982" y="1979094"/>
            <a:ext cx="1382331" cy="380246"/>
          </a:xfrm>
          <a:prstGeom prst="roundRect">
            <a:avLst/>
          </a:prstGeom>
          <a:solidFill>
            <a:srgbClr val="FFD638"/>
          </a:solidFill>
          <a:ln w="9525">
            <a:noFill/>
          </a:ln>
        </p:spPr>
        <p:txBody>
          <a:bodyPr vert="horz" wrap="square" lIns="0" tIns="66040" rIns="0" bIns="0" rtlCol="0" anchor="ctr">
            <a:spAutoFit/>
          </a:bodyPr>
          <a:lstStyle/>
          <a:p>
            <a:pPr marL="172720" algn="ctr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venirNext LT Pro Regular" panose="020B0504020202020204" pitchFamily="34" charset="0"/>
                <a:cs typeface="Arial"/>
              </a:rPr>
              <a:t>México</a:t>
            </a:r>
            <a:endParaRPr sz="1800"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AD6927B-4F4B-412B-912F-DE7C4E8B792A}"/>
              </a:ext>
            </a:extLst>
          </p:cNvPr>
          <p:cNvSpPr txBox="1"/>
          <p:nvPr/>
        </p:nvSpPr>
        <p:spPr>
          <a:xfrm>
            <a:off x="7912368" y="2032474"/>
            <a:ext cx="1577809" cy="380246"/>
          </a:xfrm>
          <a:prstGeom prst="roundRect">
            <a:avLst/>
          </a:prstGeom>
          <a:solidFill>
            <a:srgbClr val="FFD638"/>
          </a:solidFill>
          <a:ln w="9524">
            <a:noFill/>
          </a:ln>
        </p:spPr>
        <p:txBody>
          <a:bodyPr vert="horz" wrap="square" lIns="0" tIns="6604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Guatemala</a:t>
            </a:r>
            <a:endParaRPr sz="180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5CA7705-2DD0-42D7-9DF0-FB8BC09A5E73}"/>
              </a:ext>
            </a:extLst>
          </p:cNvPr>
          <p:cNvSpPr txBox="1"/>
          <p:nvPr/>
        </p:nvSpPr>
        <p:spPr>
          <a:xfrm>
            <a:off x="2384982" y="2987219"/>
            <a:ext cx="1382331" cy="380246"/>
          </a:xfrm>
          <a:prstGeom prst="roundRect">
            <a:avLst/>
          </a:prstGeom>
          <a:solidFill>
            <a:srgbClr val="FFD638"/>
          </a:solidFill>
          <a:ln w="9525">
            <a:noFill/>
          </a:ln>
        </p:spPr>
        <p:txBody>
          <a:bodyPr vert="horz" wrap="square" lIns="0" tIns="66040" rIns="0" bIns="0" rtlCol="0" anchor="ctr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venirNext LT Pro Regular" panose="020B0504020202020204" pitchFamily="34" charset="0"/>
                <a:cs typeface="Arial"/>
              </a:rPr>
              <a:t>Nicaragua</a:t>
            </a:r>
            <a:endParaRPr sz="1800"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D1EF632-9C63-4699-886C-A78F434826D2}"/>
              </a:ext>
            </a:extLst>
          </p:cNvPr>
          <p:cNvSpPr txBox="1"/>
          <p:nvPr/>
        </p:nvSpPr>
        <p:spPr>
          <a:xfrm>
            <a:off x="7925370" y="2841717"/>
            <a:ext cx="1565286" cy="380955"/>
          </a:xfrm>
          <a:prstGeom prst="roundRect">
            <a:avLst/>
          </a:prstGeom>
          <a:solidFill>
            <a:srgbClr val="FFD638"/>
          </a:solidFill>
          <a:ln w="9525">
            <a:noFill/>
          </a:ln>
        </p:spPr>
        <p:txBody>
          <a:bodyPr vert="horz" wrap="square" lIns="0" tIns="66675" rIns="0" bIns="0" rtlCol="0" anchor="ctr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Costa</a:t>
            </a:r>
            <a:r>
              <a:rPr sz="1800" spc="-6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Rica</a:t>
            </a:r>
            <a:endParaRPr sz="180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677F55C-68AA-4E3A-BC98-7855204F66D3}"/>
              </a:ext>
            </a:extLst>
          </p:cNvPr>
          <p:cNvSpPr txBox="1"/>
          <p:nvPr/>
        </p:nvSpPr>
        <p:spPr>
          <a:xfrm>
            <a:off x="2384982" y="3995345"/>
            <a:ext cx="1382331" cy="380246"/>
          </a:xfrm>
          <a:prstGeom prst="roundRect">
            <a:avLst/>
          </a:prstGeom>
          <a:solidFill>
            <a:srgbClr val="FFD638"/>
          </a:solidFill>
          <a:ln w="9525">
            <a:noFill/>
          </a:ln>
        </p:spPr>
        <p:txBody>
          <a:bodyPr vert="horz" wrap="square" lIns="0" tIns="66040" rIns="0" bIns="0" rtlCol="0" anchor="ctr">
            <a:spAutoFit/>
          </a:bodyPr>
          <a:lstStyle/>
          <a:p>
            <a:pPr marL="109220" algn="ctr">
              <a:lnSpc>
                <a:spcPct val="100000"/>
              </a:lnSpc>
              <a:spcBef>
                <a:spcPts val="520"/>
              </a:spcBef>
            </a:pPr>
            <a:r>
              <a:rPr sz="1800" spc="-10" dirty="0">
                <a:latin typeface="AvenirNext LT Pro Regular" panose="020B0504020202020204" pitchFamily="34" charset="0"/>
                <a:cs typeface="Arial"/>
              </a:rPr>
              <a:t>Panamá</a:t>
            </a:r>
            <a:endParaRPr sz="1800"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1D99C27-29B6-48EA-98DE-9E6E86FC7DE0}"/>
              </a:ext>
            </a:extLst>
          </p:cNvPr>
          <p:cNvSpPr txBox="1"/>
          <p:nvPr/>
        </p:nvSpPr>
        <p:spPr>
          <a:xfrm>
            <a:off x="7997474" y="3850515"/>
            <a:ext cx="1565285" cy="380955"/>
          </a:xfrm>
          <a:prstGeom prst="roundRect">
            <a:avLst/>
          </a:prstGeom>
          <a:solidFill>
            <a:srgbClr val="FFD638"/>
          </a:solidFill>
          <a:ln w="9524">
            <a:noFill/>
          </a:ln>
        </p:spPr>
        <p:txBody>
          <a:bodyPr vert="horz" wrap="square" lIns="0" tIns="6667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Venezuela</a:t>
            </a:r>
            <a:endParaRPr sz="180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10C9936-7135-44A4-AC4A-A50B29322E23}"/>
              </a:ext>
            </a:extLst>
          </p:cNvPr>
          <p:cNvSpPr txBox="1"/>
          <p:nvPr/>
        </p:nvSpPr>
        <p:spPr>
          <a:xfrm>
            <a:off x="2384982" y="4930320"/>
            <a:ext cx="1382331" cy="380246"/>
          </a:xfrm>
          <a:prstGeom prst="roundRect">
            <a:avLst/>
          </a:prstGeom>
          <a:solidFill>
            <a:srgbClr val="FFD638"/>
          </a:solidFill>
          <a:ln w="9525">
            <a:noFill/>
          </a:ln>
        </p:spPr>
        <p:txBody>
          <a:bodyPr vert="horz" wrap="square" lIns="0" tIns="66040" rIns="0" bIns="0" rtlCol="0" anchor="ctr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venirNext LT Pro Regular" panose="020B0504020202020204" pitchFamily="34" charset="0"/>
                <a:cs typeface="Arial"/>
              </a:rPr>
              <a:t>Colombia</a:t>
            </a:r>
            <a:endParaRPr sz="1800"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113C928A-FA5C-4A74-9434-B0AE1C907C39}"/>
              </a:ext>
            </a:extLst>
          </p:cNvPr>
          <p:cNvSpPr txBox="1"/>
          <p:nvPr/>
        </p:nvSpPr>
        <p:spPr>
          <a:xfrm>
            <a:off x="7997475" y="4859326"/>
            <a:ext cx="1565286" cy="380246"/>
          </a:xfrm>
          <a:prstGeom prst="roundRect">
            <a:avLst/>
          </a:prstGeom>
          <a:solidFill>
            <a:srgbClr val="FFD638"/>
          </a:solidFill>
          <a:ln w="9524">
            <a:noFill/>
          </a:ln>
        </p:spPr>
        <p:txBody>
          <a:bodyPr vert="horz" wrap="square" lIns="0" tIns="66040" rIns="0" bIns="0" rtlCol="0" anchor="ctr">
            <a:spAutoFit/>
          </a:bodyPr>
          <a:lstStyle/>
          <a:p>
            <a:pPr marL="293370" algn="ctr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Perú</a:t>
            </a:r>
            <a:endParaRPr sz="180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F3FA74A7-71DB-472A-8549-2838F9E690A0}"/>
              </a:ext>
            </a:extLst>
          </p:cNvPr>
          <p:cNvSpPr/>
          <p:nvPr/>
        </p:nvSpPr>
        <p:spPr>
          <a:xfrm>
            <a:off x="3819674" y="2337380"/>
            <a:ext cx="1171840" cy="554728"/>
          </a:xfrm>
          <a:custGeom>
            <a:avLst/>
            <a:gdLst/>
            <a:ahLst/>
            <a:cxnLst/>
            <a:rect l="l" t="t" r="r" b="b"/>
            <a:pathLst>
              <a:path w="1216660" h="575944">
                <a:moveTo>
                  <a:pt x="142494" y="0"/>
                </a:moveTo>
                <a:lnTo>
                  <a:pt x="0" y="7619"/>
                </a:lnTo>
                <a:lnTo>
                  <a:pt x="91440" y="116585"/>
                </a:lnTo>
                <a:lnTo>
                  <a:pt x="99822" y="97445"/>
                </a:lnTo>
                <a:lnTo>
                  <a:pt x="99822" y="64769"/>
                </a:lnTo>
                <a:lnTo>
                  <a:pt x="110490" y="41147"/>
                </a:lnTo>
                <a:lnTo>
                  <a:pt x="122221" y="46292"/>
                </a:lnTo>
                <a:lnTo>
                  <a:pt x="142494" y="0"/>
                </a:lnTo>
                <a:close/>
              </a:path>
              <a:path w="1216660" h="575944">
                <a:moveTo>
                  <a:pt x="122221" y="46292"/>
                </a:moveTo>
                <a:lnTo>
                  <a:pt x="110490" y="41147"/>
                </a:lnTo>
                <a:lnTo>
                  <a:pt x="99822" y="64769"/>
                </a:lnTo>
                <a:lnTo>
                  <a:pt x="111828" y="70026"/>
                </a:lnTo>
                <a:lnTo>
                  <a:pt x="122221" y="46292"/>
                </a:lnTo>
                <a:close/>
              </a:path>
              <a:path w="1216660" h="575944">
                <a:moveTo>
                  <a:pt x="111828" y="70026"/>
                </a:moveTo>
                <a:lnTo>
                  <a:pt x="99822" y="64769"/>
                </a:lnTo>
                <a:lnTo>
                  <a:pt x="99822" y="97445"/>
                </a:lnTo>
                <a:lnTo>
                  <a:pt x="111828" y="70026"/>
                </a:lnTo>
                <a:close/>
              </a:path>
              <a:path w="1216660" h="575944">
                <a:moveTo>
                  <a:pt x="1102337" y="476118"/>
                </a:moveTo>
                <a:lnTo>
                  <a:pt x="122221" y="46292"/>
                </a:lnTo>
                <a:lnTo>
                  <a:pt x="111828" y="70026"/>
                </a:lnTo>
                <a:lnTo>
                  <a:pt x="1092184" y="499244"/>
                </a:lnTo>
                <a:lnTo>
                  <a:pt x="1094994" y="486917"/>
                </a:lnTo>
                <a:lnTo>
                  <a:pt x="1102337" y="476118"/>
                </a:lnTo>
                <a:close/>
              </a:path>
              <a:path w="1216660" h="575944">
                <a:moveTo>
                  <a:pt x="1158240" y="574511"/>
                </a:moveTo>
                <a:lnTo>
                  <a:pt x="1158240" y="500633"/>
                </a:lnTo>
                <a:lnTo>
                  <a:pt x="1147572" y="523493"/>
                </a:lnTo>
                <a:lnTo>
                  <a:pt x="1092184" y="499244"/>
                </a:lnTo>
                <a:lnTo>
                  <a:pt x="1106781" y="555712"/>
                </a:lnTo>
                <a:lnTo>
                  <a:pt x="1152310" y="575571"/>
                </a:lnTo>
                <a:lnTo>
                  <a:pt x="1158240" y="574511"/>
                </a:lnTo>
                <a:close/>
              </a:path>
              <a:path w="1216660" h="575944">
                <a:moveTo>
                  <a:pt x="1158240" y="500633"/>
                </a:moveTo>
                <a:lnTo>
                  <a:pt x="1102337" y="476118"/>
                </a:lnTo>
                <a:lnTo>
                  <a:pt x="1094994" y="486917"/>
                </a:lnTo>
                <a:lnTo>
                  <a:pt x="1092184" y="499244"/>
                </a:lnTo>
                <a:lnTo>
                  <a:pt x="1147572" y="523493"/>
                </a:lnTo>
                <a:lnTo>
                  <a:pt x="1158240" y="500633"/>
                </a:lnTo>
                <a:close/>
              </a:path>
              <a:path w="1216660" h="575944">
                <a:moveTo>
                  <a:pt x="1216413" y="512659"/>
                </a:moveTo>
                <a:lnTo>
                  <a:pt x="1212151" y="488822"/>
                </a:lnTo>
                <a:lnTo>
                  <a:pt x="1199030" y="468415"/>
                </a:lnTo>
                <a:lnTo>
                  <a:pt x="1178052" y="454151"/>
                </a:lnTo>
                <a:lnTo>
                  <a:pt x="1153501" y="448556"/>
                </a:lnTo>
                <a:lnTo>
                  <a:pt x="1129665" y="452818"/>
                </a:lnTo>
                <a:lnTo>
                  <a:pt x="1109257" y="465939"/>
                </a:lnTo>
                <a:lnTo>
                  <a:pt x="1102337" y="476118"/>
                </a:lnTo>
                <a:lnTo>
                  <a:pt x="1158240" y="500633"/>
                </a:lnTo>
                <a:lnTo>
                  <a:pt x="1158240" y="574511"/>
                </a:lnTo>
                <a:lnTo>
                  <a:pt x="1176147" y="571309"/>
                </a:lnTo>
                <a:lnTo>
                  <a:pt x="1196554" y="558188"/>
                </a:lnTo>
                <a:lnTo>
                  <a:pt x="1210818" y="537209"/>
                </a:lnTo>
                <a:lnTo>
                  <a:pt x="1216413" y="512659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CD4F768F-8CB9-49A4-AF7B-A215E3614730}"/>
              </a:ext>
            </a:extLst>
          </p:cNvPr>
          <p:cNvSpPr/>
          <p:nvPr/>
        </p:nvSpPr>
        <p:spPr>
          <a:xfrm>
            <a:off x="5052329" y="2175835"/>
            <a:ext cx="2697190" cy="848912"/>
          </a:xfrm>
          <a:custGeom>
            <a:avLst/>
            <a:gdLst/>
            <a:ahLst/>
            <a:cxnLst/>
            <a:rect l="l" t="t" r="r" b="b"/>
            <a:pathLst>
              <a:path w="2800350" h="881380">
                <a:moveTo>
                  <a:pt x="118664" y="789123"/>
                </a:moveTo>
                <a:lnTo>
                  <a:pt x="112728" y="777894"/>
                </a:lnTo>
                <a:lnTo>
                  <a:pt x="93987" y="762476"/>
                </a:lnTo>
                <a:lnTo>
                  <a:pt x="70675" y="755201"/>
                </a:lnTo>
                <a:lnTo>
                  <a:pt x="45219" y="757428"/>
                </a:lnTo>
                <a:lnTo>
                  <a:pt x="23002" y="768834"/>
                </a:lnTo>
                <a:lnTo>
                  <a:pt x="7500" y="787527"/>
                </a:lnTo>
                <a:lnTo>
                  <a:pt x="0" y="810791"/>
                </a:lnTo>
                <a:lnTo>
                  <a:pt x="1785" y="835914"/>
                </a:lnTo>
                <a:lnTo>
                  <a:pt x="13525" y="858131"/>
                </a:lnTo>
                <a:lnTo>
                  <a:pt x="32265" y="873633"/>
                </a:lnTo>
                <a:lnTo>
                  <a:pt x="55578" y="881133"/>
                </a:lnTo>
                <a:lnTo>
                  <a:pt x="59697" y="880844"/>
                </a:lnTo>
                <a:lnTo>
                  <a:pt x="59697" y="806196"/>
                </a:lnTo>
                <a:lnTo>
                  <a:pt x="118664" y="789123"/>
                </a:lnTo>
                <a:close/>
              </a:path>
              <a:path w="2800350" h="881380">
                <a:moveTo>
                  <a:pt x="125411" y="813544"/>
                </a:moveTo>
                <a:lnTo>
                  <a:pt x="124467" y="800100"/>
                </a:lnTo>
                <a:lnTo>
                  <a:pt x="118664" y="789123"/>
                </a:lnTo>
                <a:lnTo>
                  <a:pt x="59697" y="806196"/>
                </a:lnTo>
                <a:lnTo>
                  <a:pt x="66555" y="830580"/>
                </a:lnTo>
                <a:lnTo>
                  <a:pt x="125411" y="813544"/>
                </a:lnTo>
                <a:close/>
              </a:path>
              <a:path w="2800350" h="881380">
                <a:moveTo>
                  <a:pt x="126253" y="825555"/>
                </a:moveTo>
                <a:lnTo>
                  <a:pt x="125411" y="813544"/>
                </a:lnTo>
                <a:lnTo>
                  <a:pt x="66555" y="830580"/>
                </a:lnTo>
                <a:lnTo>
                  <a:pt x="59697" y="806196"/>
                </a:lnTo>
                <a:lnTo>
                  <a:pt x="59697" y="880844"/>
                </a:lnTo>
                <a:lnTo>
                  <a:pt x="81033" y="879348"/>
                </a:lnTo>
                <a:lnTo>
                  <a:pt x="103251" y="867608"/>
                </a:lnTo>
                <a:lnTo>
                  <a:pt x="118752" y="848868"/>
                </a:lnTo>
                <a:lnTo>
                  <a:pt x="126253" y="825555"/>
                </a:lnTo>
                <a:close/>
              </a:path>
              <a:path w="2800350" h="881380">
                <a:moveTo>
                  <a:pt x="2681586" y="73677"/>
                </a:moveTo>
                <a:lnTo>
                  <a:pt x="2674529" y="49131"/>
                </a:lnTo>
                <a:lnTo>
                  <a:pt x="118664" y="789123"/>
                </a:lnTo>
                <a:lnTo>
                  <a:pt x="124467" y="800100"/>
                </a:lnTo>
                <a:lnTo>
                  <a:pt x="125411" y="813544"/>
                </a:lnTo>
                <a:lnTo>
                  <a:pt x="2681586" y="73677"/>
                </a:lnTo>
                <a:close/>
              </a:path>
              <a:path w="2800350" h="881380">
                <a:moveTo>
                  <a:pt x="2799849" y="25908"/>
                </a:moveTo>
                <a:lnTo>
                  <a:pt x="2660403" y="0"/>
                </a:lnTo>
                <a:lnTo>
                  <a:pt x="2674529" y="49131"/>
                </a:lnTo>
                <a:lnTo>
                  <a:pt x="2686311" y="45720"/>
                </a:lnTo>
                <a:lnTo>
                  <a:pt x="2693931" y="70104"/>
                </a:lnTo>
                <a:lnTo>
                  <a:pt x="2693931" y="116619"/>
                </a:lnTo>
                <a:lnTo>
                  <a:pt x="2695455" y="121920"/>
                </a:lnTo>
                <a:lnTo>
                  <a:pt x="2799849" y="25908"/>
                </a:lnTo>
                <a:close/>
              </a:path>
              <a:path w="2800350" h="881380">
                <a:moveTo>
                  <a:pt x="2693931" y="70104"/>
                </a:moveTo>
                <a:lnTo>
                  <a:pt x="2686311" y="45720"/>
                </a:lnTo>
                <a:lnTo>
                  <a:pt x="2674529" y="49131"/>
                </a:lnTo>
                <a:lnTo>
                  <a:pt x="2681586" y="73677"/>
                </a:lnTo>
                <a:lnTo>
                  <a:pt x="2693931" y="70104"/>
                </a:lnTo>
                <a:close/>
              </a:path>
              <a:path w="2800350" h="881380">
                <a:moveTo>
                  <a:pt x="2693931" y="116619"/>
                </a:moveTo>
                <a:lnTo>
                  <a:pt x="2693931" y="70104"/>
                </a:lnTo>
                <a:lnTo>
                  <a:pt x="2681586" y="73677"/>
                </a:lnTo>
                <a:lnTo>
                  <a:pt x="2693931" y="116619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6BF3708-D9A1-401A-8BBE-09CAEA91AFAB}"/>
              </a:ext>
            </a:extLst>
          </p:cNvPr>
          <p:cNvSpPr/>
          <p:nvPr/>
        </p:nvSpPr>
        <p:spPr>
          <a:xfrm>
            <a:off x="3819675" y="3001844"/>
            <a:ext cx="1518622" cy="249535"/>
          </a:xfrm>
          <a:custGeom>
            <a:avLst/>
            <a:gdLst/>
            <a:ahLst/>
            <a:cxnLst/>
            <a:rect l="l" t="t" r="r" b="b"/>
            <a:pathLst>
              <a:path w="1576704" h="259080">
                <a:moveTo>
                  <a:pt x="125275" y="183212"/>
                </a:moveTo>
                <a:lnTo>
                  <a:pt x="120396" y="132588"/>
                </a:lnTo>
                <a:lnTo>
                  <a:pt x="0" y="208026"/>
                </a:lnTo>
                <a:lnTo>
                  <a:pt x="112775" y="251451"/>
                </a:lnTo>
                <a:lnTo>
                  <a:pt x="112775" y="184404"/>
                </a:lnTo>
                <a:lnTo>
                  <a:pt x="125275" y="183212"/>
                </a:lnTo>
                <a:close/>
              </a:path>
              <a:path w="1576704" h="259080">
                <a:moveTo>
                  <a:pt x="127697" y="208345"/>
                </a:moveTo>
                <a:lnTo>
                  <a:pt x="125275" y="183212"/>
                </a:lnTo>
                <a:lnTo>
                  <a:pt x="112775" y="184404"/>
                </a:lnTo>
                <a:lnTo>
                  <a:pt x="115062" y="209550"/>
                </a:lnTo>
                <a:lnTo>
                  <a:pt x="127697" y="208345"/>
                </a:lnTo>
                <a:close/>
              </a:path>
              <a:path w="1576704" h="259080">
                <a:moveTo>
                  <a:pt x="132587" y="259080"/>
                </a:moveTo>
                <a:lnTo>
                  <a:pt x="127697" y="208345"/>
                </a:lnTo>
                <a:lnTo>
                  <a:pt x="115062" y="209550"/>
                </a:lnTo>
                <a:lnTo>
                  <a:pt x="112775" y="184404"/>
                </a:lnTo>
                <a:lnTo>
                  <a:pt x="112775" y="251451"/>
                </a:lnTo>
                <a:lnTo>
                  <a:pt x="132587" y="259080"/>
                </a:lnTo>
                <a:close/>
              </a:path>
              <a:path w="1576704" h="259080">
                <a:moveTo>
                  <a:pt x="1451442" y="56807"/>
                </a:moveTo>
                <a:lnTo>
                  <a:pt x="125275" y="183212"/>
                </a:lnTo>
                <a:lnTo>
                  <a:pt x="127697" y="208345"/>
                </a:lnTo>
                <a:lnTo>
                  <a:pt x="1450086" y="82300"/>
                </a:lnTo>
                <a:lnTo>
                  <a:pt x="1450086" y="69342"/>
                </a:lnTo>
                <a:lnTo>
                  <a:pt x="1451442" y="56807"/>
                </a:lnTo>
                <a:close/>
              </a:path>
              <a:path w="1576704" h="259080">
                <a:moveTo>
                  <a:pt x="1514094" y="76200"/>
                </a:moveTo>
                <a:lnTo>
                  <a:pt x="1511808" y="51053"/>
                </a:lnTo>
                <a:lnTo>
                  <a:pt x="1451442" y="56807"/>
                </a:lnTo>
                <a:lnTo>
                  <a:pt x="1450086" y="69342"/>
                </a:lnTo>
                <a:lnTo>
                  <a:pt x="1453822" y="81944"/>
                </a:lnTo>
                <a:lnTo>
                  <a:pt x="1514094" y="76200"/>
                </a:lnTo>
                <a:close/>
              </a:path>
              <a:path w="1576704" h="259080">
                <a:moveTo>
                  <a:pt x="1453822" y="81944"/>
                </a:moveTo>
                <a:lnTo>
                  <a:pt x="1450086" y="69342"/>
                </a:lnTo>
                <a:lnTo>
                  <a:pt x="1450086" y="82300"/>
                </a:lnTo>
                <a:lnTo>
                  <a:pt x="1453822" y="81944"/>
                </a:lnTo>
                <a:close/>
              </a:path>
              <a:path w="1576704" h="259080">
                <a:moveTo>
                  <a:pt x="1576578" y="57150"/>
                </a:moveTo>
                <a:lnTo>
                  <a:pt x="1569065" y="33325"/>
                </a:lnTo>
                <a:lnTo>
                  <a:pt x="1553622" y="14573"/>
                </a:lnTo>
                <a:lnTo>
                  <a:pt x="1532322" y="2821"/>
                </a:lnTo>
                <a:lnTo>
                  <a:pt x="1507236" y="0"/>
                </a:lnTo>
                <a:lnTo>
                  <a:pt x="1483090" y="7512"/>
                </a:lnTo>
                <a:lnTo>
                  <a:pt x="1464373" y="22955"/>
                </a:lnTo>
                <a:lnTo>
                  <a:pt x="1452800" y="44255"/>
                </a:lnTo>
                <a:lnTo>
                  <a:pt x="1451442" y="56807"/>
                </a:lnTo>
                <a:lnTo>
                  <a:pt x="1511808" y="51053"/>
                </a:lnTo>
                <a:lnTo>
                  <a:pt x="1514094" y="76200"/>
                </a:lnTo>
                <a:lnTo>
                  <a:pt x="1514094" y="125985"/>
                </a:lnTo>
                <a:lnTo>
                  <a:pt x="1519428" y="126492"/>
                </a:lnTo>
                <a:lnTo>
                  <a:pt x="1543573" y="119300"/>
                </a:lnTo>
                <a:lnTo>
                  <a:pt x="1562290" y="103822"/>
                </a:lnTo>
                <a:lnTo>
                  <a:pt x="1573863" y="82343"/>
                </a:lnTo>
                <a:lnTo>
                  <a:pt x="1576578" y="57150"/>
                </a:lnTo>
                <a:close/>
              </a:path>
              <a:path w="1576704" h="259080">
                <a:moveTo>
                  <a:pt x="1514094" y="125985"/>
                </a:moveTo>
                <a:lnTo>
                  <a:pt x="1514094" y="76200"/>
                </a:lnTo>
                <a:lnTo>
                  <a:pt x="1453822" y="81944"/>
                </a:lnTo>
                <a:lnTo>
                  <a:pt x="1457277" y="93595"/>
                </a:lnTo>
                <a:lnTo>
                  <a:pt x="1472755" y="112490"/>
                </a:lnTo>
                <a:lnTo>
                  <a:pt x="1494234" y="124098"/>
                </a:lnTo>
                <a:lnTo>
                  <a:pt x="1514094" y="125985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D21BFE16-573B-48E0-B05F-649DC4A5F36C}"/>
              </a:ext>
            </a:extLst>
          </p:cNvPr>
          <p:cNvSpPr/>
          <p:nvPr/>
        </p:nvSpPr>
        <p:spPr>
          <a:xfrm>
            <a:off x="5340627" y="3009463"/>
            <a:ext cx="2489855" cy="254429"/>
          </a:xfrm>
          <a:custGeom>
            <a:avLst/>
            <a:gdLst/>
            <a:ahLst/>
            <a:cxnLst/>
            <a:rect l="l" t="t" r="r" b="b"/>
            <a:pathLst>
              <a:path w="2585084" h="264160">
                <a:moveTo>
                  <a:pt x="123885" y="183976"/>
                </a:moveTo>
                <a:lnTo>
                  <a:pt x="120741" y="172200"/>
                </a:lnTo>
                <a:lnTo>
                  <a:pt x="106013" y="152876"/>
                </a:lnTo>
                <a:lnTo>
                  <a:pt x="85141" y="140553"/>
                </a:lnTo>
                <a:lnTo>
                  <a:pt x="60198" y="137159"/>
                </a:lnTo>
                <a:lnTo>
                  <a:pt x="35790" y="143351"/>
                </a:lnTo>
                <a:lnTo>
                  <a:pt x="16383" y="158114"/>
                </a:lnTo>
                <a:lnTo>
                  <a:pt x="3833" y="179165"/>
                </a:lnTo>
                <a:lnTo>
                  <a:pt x="0" y="204215"/>
                </a:lnTo>
                <a:lnTo>
                  <a:pt x="6512" y="228611"/>
                </a:lnTo>
                <a:lnTo>
                  <a:pt x="21240" y="247935"/>
                </a:lnTo>
                <a:lnTo>
                  <a:pt x="42112" y="260258"/>
                </a:lnTo>
                <a:lnTo>
                  <a:pt x="63246" y="263133"/>
                </a:lnTo>
                <a:lnTo>
                  <a:pt x="63246" y="187451"/>
                </a:lnTo>
                <a:lnTo>
                  <a:pt x="123885" y="183976"/>
                </a:lnTo>
                <a:close/>
              </a:path>
              <a:path w="2585084" h="264160">
                <a:moveTo>
                  <a:pt x="127254" y="196595"/>
                </a:moveTo>
                <a:lnTo>
                  <a:pt x="123885" y="183976"/>
                </a:lnTo>
                <a:lnTo>
                  <a:pt x="63246" y="187451"/>
                </a:lnTo>
                <a:lnTo>
                  <a:pt x="64770" y="213359"/>
                </a:lnTo>
                <a:lnTo>
                  <a:pt x="125218" y="209895"/>
                </a:lnTo>
                <a:lnTo>
                  <a:pt x="127254" y="196595"/>
                </a:lnTo>
                <a:close/>
              </a:path>
              <a:path w="2585084" h="264160">
                <a:moveTo>
                  <a:pt x="125218" y="209895"/>
                </a:moveTo>
                <a:lnTo>
                  <a:pt x="64770" y="213359"/>
                </a:lnTo>
                <a:lnTo>
                  <a:pt x="63246" y="187451"/>
                </a:lnTo>
                <a:lnTo>
                  <a:pt x="63246" y="263133"/>
                </a:lnTo>
                <a:lnTo>
                  <a:pt x="67056" y="263651"/>
                </a:lnTo>
                <a:lnTo>
                  <a:pt x="91463" y="257460"/>
                </a:lnTo>
                <a:lnTo>
                  <a:pt x="110871" y="242696"/>
                </a:lnTo>
                <a:lnTo>
                  <a:pt x="123420" y="221646"/>
                </a:lnTo>
                <a:lnTo>
                  <a:pt x="125218" y="209895"/>
                </a:lnTo>
                <a:close/>
              </a:path>
              <a:path w="2585084" h="264160">
                <a:moveTo>
                  <a:pt x="2458531" y="76162"/>
                </a:moveTo>
                <a:lnTo>
                  <a:pt x="2457126" y="50247"/>
                </a:lnTo>
                <a:lnTo>
                  <a:pt x="123885" y="183976"/>
                </a:lnTo>
                <a:lnTo>
                  <a:pt x="127254" y="196595"/>
                </a:lnTo>
                <a:lnTo>
                  <a:pt x="127254" y="209778"/>
                </a:lnTo>
                <a:lnTo>
                  <a:pt x="2458531" y="76162"/>
                </a:lnTo>
                <a:close/>
              </a:path>
              <a:path w="2585084" h="264160">
                <a:moveTo>
                  <a:pt x="127254" y="209778"/>
                </a:moveTo>
                <a:lnTo>
                  <a:pt x="127254" y="196595"/>
                </a:lnTo>
                <a:lnTo>
                  <a:pt x="125218" y="209895"/>
                </a:lnTo>
                <a:lnTo>
                  <a:pt x="127254" y="209778"/>
                </a:lnTo>
                <a:close/>
              </a:path>
              <a:path w="2585084" h="264160">
                <a:moveTo>
                  <a:pt x="2584704" y="55625"/>
                </a:moveTo>
                <a:lnTo>
                  <a:pt x="2454402" y="0"/>
                </a:lnTo>
                <a:lnTo>
                  <a:pt x="2457126" y="50247"/>
                </a:lnTo>
                <a:lnTo>
                  <a:pt x="2469642" y="49529"/>
                </a:lnTo>
                <a:lnTo>
                  <a:pt x="2471166" y="75437"/>
                </a:lnTo>
                <a:lnTo>
                  <a:pt x="2471166" y="120805"/>
                </a:lnTo>
                <a:lnTo>
                  <a:pt x="2584704" y="55625"/>
                </a:lnTo>
                <a:close/>
              </a:path>
              <a:path w="2585084" h="264160">
                <a:moveTo>
                  <a:pt x="2471166" y="75437"/>
                </a:moveTo>
                <a:lnTo>
                  <a:pt x="2469642" y="49529"/>
                </a:lnTo>
                <a:lnTo>
                  <a:pt x="2457126" y="50247"/>
                </a:lnTo>
                <a:lnTo>
                  <a:pt x="2458531" y="76162"/>
                </a:lnTo>
                <a:lnTo>
                  <a:pt x="2471166" y="75437"/>
                </a:lnTo>
                <a:close/>
              </a:path>
              <a:path w="2585084" h="264160">
                <a:moveTo>
                  <a:pt x="2471166" y="120805"/>
                </a:moveTo>
                <a:lnTo>
                  <a:pt x="2471166" y="75437"/>
                </a:lnTo>
                <a:lnTo>
                  <a:pt x="2458531" y="76162"/>
                </a:lnTo>
                <a:lnTo>
                  <a:pt x="2461260" y="126491"/>
                </a:lnTo>
                <a:lnTo>
                  <a:pt x="2471166" y="120805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B3C602D8-E167-4304-9FBB-E9ACAE6B9389}"/>
              </a:ext>
            </a:extLst>
          </p:cNvPr>
          <p:cNvSpPr/>
          <p:nvPr/>
        </p:nvSpPr>
        <p:spPr>
          <a:xfrm>
            <a:off x="6061645" y="3217656"/>
            <a:ext cx="1795069" cy="831175"/>
          </a:xfrm>
          <a:custGeom>
            <a:avLst/>
            <a:gdLst/>
            <a:ahLst/>
            <a:cxnLst/>
            <a:rect l="l" t="t" r="r" b="b"/>
            <a:pathLst>
              <a:path w="1863725" h="862964">
                <a:moveTo>
                  <a:pt x="126920" y="64424"/>
                </a:moveTo>
                <a:lnTo>
                  <a:pt x="122515" y="40505"/>
                </a:lnTo>
                <a:lnTo>
                  <a:pt x="109537" y="19871"/>
                </a:lnTo>
                <a:lnTo>
                  <a:pt x="88987" y="5167"/>
                </a:lnTo>
                <a:lnTo>
                  <a:pt x="64424" y="0"/>
                </a:lnTo>
                <a:lnTo>
                  <a:pt x="40505" y="4405"/>
                </a:lnTo>
                <a:lnTo>
                  <a:pt x="19871" y="17383"/>
                </a:lnTo>
                <a:lnTo>
                  <a:pt x="5167" y="37933"/>
                </a:lnTo>
                <a:lnTo>
                  <a:pt x="0" y="62495"/>
                </a:lnTo>
                <a:lnTo>
                  <a:pt x="4405" y="86415"/>
                </a:lnTo>
                <a:lnTo>
                  <a:pt x="17383" y="107049"/>
                </a:lnTo>
                <a:lnTo>
                  <a:pt x="37933" y="121753"/>
                </a:lnTo>
                <a:lnTo>
                  <a:pt x="58507" y="126350"/>
                </a:lnTo>
                <a:lnTo>
                  <a:pt x="58507" y="75271"/>
                </a:lnTo>
                <a:lnTo>
                  <a:pt x="68413" y="51649"/>
                </a:lnTo>
                <a:lnTo>
                  <a:pt x="124418" y="76316"/>
                </a:lnTo>
                <a:lnTo>
                  <a:pt x="126920" y="64424"/>
                </a:lnTo>
                <a:close/>
              </a:path>
              <a:path w="1863725" h="862964">
                <a:moveTo>
                  <a:pt x="124418" y="76316"/>
                </a:moveTo>
                <a:lnTo>
                  <a:pt x="68413" y="51649"/>
                </a:lnTo>
                <a:lnTo>
                  <a:pt x="58507" y="75271"/>
                </a:lnTo>
                <a:lnTo>
                  <a:pt x="114103" y="99733"/>
                </a:lnTo>
                <a:lnTo>
                  <a:pt x="121753" y="88987"/>
                </a:lnTo>
                <a:lnTo>
                  <a:pt x="124418" y="76316"/>
                </a:lnTo>
                <a:close/>
              </a:path>
              <a:path w="1863725" h="862964">
                <a:moveTo>
                  <a:pt x="114103" y="99733"/>
                </a:moveTo>
                <a:lnTo>
                  <a:pt x="58507" y="75271"/>
                </a:lnTo>
                <a:lnTo>
                  <a:pt x="58507" y="126350"/>
                </a:lnTo>
                <a:lnTo>
                  <a:pt x="62495" y="127242"/>
                </a:lnTo>
                <a:lnTo>
                  <a:pt x="86415" y="122801"/>
                </a:lnTo>
                <a:lnTo>
                  <a:pt x="107049" y="109644"/>
                </a:lnTo>
                <a:lnTo>
                  <a:pt x="114103" y="99733"/>
                </a:lnTo>
                <a:close/>
              </a:path>
              <a:path w="1863725" h="862964">
                <a:moveTo>
                  <a:pt x="1752394" y="793357"/>
                </a:moveTo>
                <a:lnTo>
                  <a:pt x="124418" y="76316"/>
                </a:lnTo>
                <a:lnTo>
                  <a:pt x="121753" y="88987"/>
                </a:lnTo>
                <a:lnTo>
                  <a:pt x="114103" y="99733"/>
                </a:lnTo>
                <a:lnTo>
                  <a:pt x="1742343" y="816159"/>
                </a:lnTo>
                <a:lnTo>
                  <a:pt x="1752394" y="793357"/>
                </a:lnTo>
                <a:close/>
              </a:path>
              <a:path w="1863725" h="862964">
                <a:moveTo>
                  <a:pt x="1763863" y="860389"/>
                </a:moveTo>
                <a:lnTo>
                  <a:pt x="1763863" y="798409"/>
                </a:lnTo>
                <a:lnTo>
                  <a:pt x="1753957" y="821269"/>
                </a:lnTo>
                <a:lnTo>
                  <a:pt x="1742343" y="816159"/>
                </a:lnTo>
                <a:lnTo>
                  <a:pt x="1721953" y="862417"/>
                </a:lnTo>
                <a:lnTo>
                  <a:pt x="1763863" y="860389"/>
                </a:lnTo>
                <a:close/>
              </a:path>
              <a:path w="1863725" h="862964">
                <a:moveTo>
                  <a:pt x="1763863" y="798409"/>
                </a:moveTo>
                <a:lnTo>
                  <a:pt x="1752394" y="793357"/>
                </a:lnTo>
                <a:lnTo>
                  <a:pt x="1742343" y="816159"/>
                </a:lnTo>
                <a:lnTo>
                  <a:pt x="1753957" y="821269"/>
                </a:lnTo>
                <a:lnTo>
                  <a:pt x="1763863" y="798409"/>
                </a:lnTo>
                <a:close/>
              </a:path>
              <a:path w="1863725" h="862964">
                <a:moveTo>
                  <a:pt x="1863685" y="855559"/>
                </a:moveTo>
                <a:lnTo>
                  <a:pt x="1773007" y="746593"/>
                </a:lnTo>
                <a:lnTo>
                  <a:pt x="1752394" y="793357"/>
                </a:lnTo>
                <a:lnTo>
                  <a:pt x="1763863" y="798409"/>
                </a:lnTo>
                <a:lnTo>
                  <a:pt x="1763863" y="860389"/>
                </a:lnTo>
                <a:lnTo>
                  <a:pt x="1863685" y="855559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67FE6D3F-88D3-45D6-B4C4-B9E7B8907CB8}"/>
              </a:ext>
            </a:extLst>
          </p:cNvPr>
          <p:cNvSpPr/>
          <p:nvPr/>
        </p:nvSpPr>
        <p:spPr>
          <a:xfrm>
            <a:off x="3819674" y="3289594"/>
            <a:ext cx="2003627" cy="1656844"/>
          </a:xfrm>
          <a:custGeom>
            <a:avLst/>
            <a:gdLst/>
            <a:ahLst/>
            <a:cxnLst/>
            <a:rect l="l" t="t" r="r" b="b"/>
            <a:pathLst>
              <a:path w="2080260" h="1720214">
                <a:moveTo>
                  <a:pt x="90299" y="1629994"/>
                </a:moveTo>
                <a:lnTo>
                  <a:pt x="57911" y="1590579"/>
                </a:lnTo>
                <a:lnTo>
                  <a:pt x="0" y="1720119"/>
                </a:lnTo>
                <a:lnTo>
                  <a:pt x="80771" y="1701923"/>
                </a:lnTo>
                <a:lnTo>
                  <a:pt x="80771" y="1637823"/>
                </a:lnTo>
                <a:lnTo>
                  <a:pt x="90299" y="1629994"/>
                </a:lnTo>
                <a:close/>
              </a:path>
              <a:path w="2080260" h="1720214">
                <a:moveTo>
                  <a:pt x="106465" y="1649668"/>
                </a:moveTo>
                <a:lnTo>
                  <a:pt x="90299" y="1629994"/>
                </a:lnTo>
                <a:lnTo>
                  <a:pt x="80771" y="1637823"/>
                </a:lnTo>
                <a:lnTo>
                  <a:pt x="96773" y="1657635"/>
                </a:lnTo>
                <a:lnTo>
                  <a:pt x="106465" y="1649668"/>
                </a:lnTo>
                <a:close/>
              </a:path>
              <a:path w="2080260" h="1720214">
                <a:moveTo>
                  <a:pt x="138683" y="1688877"/>
                </a:moveTo>
                <a:lnTo>
                  <a:pt x="106465" y="1649668"/>
                </a:lnTo>
                <a:lnTo>
                  <a:pt x="96773" y="1657635"/>
                </a:lnTo>
                <a:lnTo>
                  <a:pt x="80771" y="1637823"/>
                </a:lnTo>
                <a:lnTo>
                  <a:pt x="80771" y="1701923"/>
                </a:lnTo>
                <a:lnTo>
                  <a:pt x="138683" y="1688877"/>
                </a:lnTo>
                <a:close/>
              </a:path>
              <a:path w="2080260" h="1720214">
                <a:moveTo>
                  <a:pt x="1977498" y="111427"/>
                </a:moveTo>
                <a:lnTo>
                  <a:pt x="1967483" y="103155"/>
                </a:lnTo>
                <a:lnTo>
                  <a:pt x="1961659" y="92225"/>
                </a:lnTo>
                <a:lnTo>
                  <a:pt x="90299" y="1629994"/>
                </a:lnTo>
                <a:lnTo>
                  <a:pt x="106465" y="1649668"/>
                </a:lnTo>
                <a:lnTo>
                  <a:pt x="1977498" y="111427"/>
                </a:lnTo>
                <a:close/>
              </a:path>
              <a:path w="2080260" h="1720214">
                <a:moveTo>
                  <a:pt x="2079783" y="69437"/>
                </a:moveTo>
                <a:lnTo>
                  <a:pt x="2077533" y="45219"/>
                </a:lnTo>
                <a:lnTo>
                  <a:pt x="2065782" y="23145"/>
                </a:lnTo>
                <a:lnTo>
                  <a:pt x="2045946" y="7036"/>
                </a:lnTo>
                <a:lnTo>
                  <a:pt x="2022538" y="0"/>
                </a:lnTo>
                <a:lnTo>
                  <a:pt x="1998273" y="2250"/>
                </a:lnTo>
                <a:lnTo>
                  <a:pt x="1975865" y="14001"/>
                </a:lnTo>
                <a:lnTo>
                  <a:pt x="1960197" y="33504"/>
                </a:lnTo>
                <a:lnTo>
                  <a:pt x="1953387" y="56864"/>
                </a:lnTo>
                <a:lnTo>
                  <a:pt x="1955720" y="81081"/>
                </a:lnTo>
                <a:lnTo>
                  <a:pt x="1961659" y="92225"/>
                </a:lnTo>
                <a:lnTo>
                  <a:pt x="2008632" y="53625"/>
                </a:lnTo>
                <a:lnTo>
                  <a:pt x="2024633" y="72675"/>
                </a:lnTo>
                <a:lnTo>
                  <a:pt x="2024633" y="124973"/>
                </a:lnTo>
                <a:lnTo>
                  <a:pt x="2034563" y="124051"/>
                </a:lnTo>
                <a:lnTo>
                  <a:pt x="2056638" y="112299"/>
                </a:lnTo>
                <a:lnTo>
                  <a:pt x="2072747" y="92797"/>
                </a:lnTo>
                <a:lnTo>
                  <a:pt x="2079783" y="69437"/>
                </a:lnTo>
                <a:close/>
              </a:path>
              <a:path w="2080260" h="1720214">
                <a:moveTo>
                  <a:pt x="2024633" y="72675"/>
                </a:moveTo>
                <a:lnTo>
                  <a:pt x="2008632" y="53625"/>
                </a:lnTo>
                <a:lnTo>
                  <a:pt x="1961659" y="92225"/>
                </a:lnTo>
                <a:lnTo>
                  <a:pt x="1967483" y="103155"/>
                </a:lnTo>
                <a:lnTo>
                  <a:pt x="1977498" y="111427"/>
                </a:lnTo>
                <a:lnTo>
                  <a:pt x="2024633" y="72675"/>
                </a:lnTo>
                <a:close/>
              </a:path>
              <a:path w="2080260" h="1720214">
                <a:moveTo>
                  <a:pt x="2024633" y="124973"/>
                </a:moveTo>
                <a:lnTo>
                  <a:pt x="2024633" y="72675"/>
                </a:lnTo>
                <a:lnTo>
                  <a:pt x="1977498" y="111427"/>
                </a:lnTo>
                <a:lnTo>
                  <a:pt x="1986986" y="119264"/>
                </a:lnTo>
                <a:lnTo>
                  <a:pt x="2010346" y="126301"/>
                </a:lnTo>
                <a:lnTo>
                  <a:pt x="2024633" y="124973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A2EF68F0-B6F8-42F9-A8C3-CF7121BF0F9F}"/>
              </a:ext>
            </a:extLst>
          </p:cNvPr>
          <p:cNvSpPr/>
          <p:nvPr/>
        </p:nvSpPr>
        <p:spPr>
          <a:xfrm>
            <a:off x="5701315" y="4225878"/>
            <a:ext cx="2211573" cy="776742"/>
          </a:xfrm>
          <a:custGeom>
            <a:avLst/>
            <a:gdLst/>
            <a:ahLst/>
            <a:cxnLst/>
            <a:rect l="l" t="t" r="r" b="b"/>
            <a:pathLst>
              <a:path w="2296159" h="806450">
                <a:moveTo>
                  <a:pt x="126730" y="57650"/>
                </a:moveTo>
                <a:lnTo>
                  <a:pt x="119943" y="34218"/>
                </a:lnTo>
                <a:lnTo>
                  <a:pt x="104870" y="15073"/>
                </a:lnTo>
                <a:lnTo>
                  <a:pt x="82796" y="2786"/>
                </a:lnTo>
                <a:lnTo>
                  <a:pt x="57650" y="0"/>
                </a:lnTo>
                <a:lnTo>
                  <a:pt x="34218" y="6786"/>
                </a:lnTo>
                <a:lnTo>
                  <a:pt x="15073" y="21859"/>
                </a:lnTo>
                <a:lnTo>
                  <a:pt x="2786" y="43934"/>
                </a:lnTo>
                <a:lnTo>
                  <a:pt x="0" y="69080"/>
                </a:lnTo>
                <a:lnTo>
                  <a:pt x="6786" y="92511"/>
                </a:lnTo>
                <a:lnTo>
                  <a:pt x="21859" y="111656"/>
                </a:lnTo>
                <a:lnTo>
                  <a:pt x="43934" y="123944"/>
                </a:lnTo>
                <a:lnTo>
                  <a:pt x="59174" y="125632"/>
                </a:lnTo>
                <a:lnTo>
                  <a:pt x="59174" y="75176"/>
                </a:lnTo>
                <a:lnTo>
                  <a:pt x="67556" y="51554"/>
                </a:lnTo>
                <a:lnTo>
                  <a:pt x="125337" y="70219"/>
                </a:lnTo>
                <a:lnTo>
                  <a:pt x="126730" y="57650"/>
                </a:lnTo>
                <a:close/>
              </a:path>
              <a:path w="2296159" h="806450">
                <a:moveTo>
                  <a:pt x="125337" y="70219"/>
                </a:moveTo>
                <a:lnTo>
                  <a:pt x="67556" y="51554"/>
                </a:lnTo>
                <a:lnTo>
                  <a:pt x="59174" y="75176"/>
                </a:lnTo>
                <a:lnTo>
                  <a:pt x="117670" y="94066"/>
                </a:lnTo>
                <a:lnTo>
                  <a:pt x="123944" y="82796"/>
                </a:lnTo>
                <a:lnTo>
                  <a:pt x="125337" y="70219"/>
                </a:lnTo>
                <a:close/>
              </a:path>
              <a:path w="2296159" h="806450">
                <a:moveTo>
                  <a:pt x="117670" y="94066"/>
                </a:moveTo>
                <a:lnTo>
                  <a:pt x="59174" y="75176"/>
                </a:lnTo>
                <a:lnTo>
                  <a:pt x="59174" y="125632"/>
                </a:lnTo>
                <a:lnTo>
                  <a:pt x="69080" y="126730"/>
                </a:lnTo>
                <a:lnTo>
                  <a:pt x="92511" y="119943"/>
                </a:lnTo>
                <a:lnTo>
                  <a:pt x="111656" y="104870"/>
                </a:lnTo>
                <a:lnTo>
                  <a:pt x="117670" y="94066"/>
                </a:lnTo>
                <a:close/>
              </a:path>
              <a:path w="2296159" h="806450">
                <a:moveTo>
                  <a:pt x="2178659" y="733532"/>
                </a:moveTo>
                <a:lnTo>
                  <a:pt x="125337" y="70219"/>
                </a:lnTo>
                <a:lnTo>
                  <a:pt x="123944" y="82796"/>
                </a:lnTo>
                <a:lnTo>
                  <a:pt x="117670" y="94066"/>
                </a:lnTo>
                <a:lnTo>
                  <a:pt x="2171077" y="757168"/>
                </a:lnTo>
                <a:lnTo>
                  <a:pt x="2178659" y="733532"/>
                </a:lnTo>
                <a:close/>
              </a:path>
              <a:path w="2296159" h="806450">
                <a:moveTo>
                  <a:pt x="2190488" y="800409"/>
                </a:moveTo>
                <a:lnTo>
                  <a:pt x="2190488" y="737354"/>
                </a:lnTo>
                <a:lnTo>
                  <a:pt x="2182868" y="760976"/>
                </a:lnTo>
                <a:lnTo>
                  <a:pt x="2171077" y="757168"/>
                </a:lnTo>
                <a:lnTo>
                  <a:pt x="2155436" y="805934"/>
                </a:lnTo>
                <a:lnTo>
                  <a:pt x="2190488" y="800409"/>
                </a:lnTo>
                <a:close/>
              </a:path>
              <a:path w="2296159" h="806450">
                <a:moveTo>
                  <a:pt x="2190488" y="737354"/>
                </a:moveTo>
                <a:lnTo>
                  <a:pt x="2178659" y="733532"/>
                </a:lnTo>
                <a:lnTo>
                  <a:pt x="2171077" y="757168"/>
                </a:lnTo>
                <a:lnTo>
                  <a:pt x="2182868" y="760976"/>
                </a:lnTo>
                <a:lnTo>
                  <a:pt x="2190488" y="737354"/>
                </a:lnTo>
                <a:close/>
              </a:path>
              <a:path w="2296159" h="806450">
                <a:moveTo>
                  <a:pt x="2295644" y="783836"/>
                </a:moveTo>
                <a:lnTo>
                  <a:pt x="2194298" y="684776"/>
                </a:lnTo>
                <a:lnTo>
                  <a:pt x="2178659" y="733532"/>
                </a:lnTo>
                <a:lnTo>
                  <a:pt x="2190488" y="737354"/>
                </a:lnTo>
                <a:lnTo>
                  <a:pt x="2190488" y="800409"/>
                </a:lnTo>
                <a:lnTo>
                  <a:pt x="2295644" y="783836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0E6DC424-A5B3-487C-A024-1D3D2810334D}"/>
              </a:ext>
            </a:extLst>
          </p:cNvPr>
          <p:cNvSpPr/>
          <p:nvPr/>
        </p:nvSpPr>
        <p:spPr>
          <a:xfrm>
            <a:off x="3753609" y="3185343"/>
            <a:ext cx="1864360" cy="1000125"/>
          </a:xfrm>
          <a:custGeom>
            <a:avLst/>
            <a:gdLst/>
            <a:ahLst/>
            <a:cxnLst/>
            <a:rect l="l" t="t" r="r" b="b"/>
            <a:pathLst>
              <a:path w="1864360" h="1000125">
                <a:moveTo>
                  <a:pt x="107320" y="929970"/>
                </a:moveTo>
                <a:lnTo>
                  <a:pt x="83819" y="884801"/>
                </a:lnTo>
                <a:lnTo>
                  <a:pt x="0" y="999863"/>
                </a:lnTo>
                <a:lnTo>
                  <a:pt x="96012" y="998322"/>
                </a:lnTo>
                <a:lnTo>
                  <a:pt x="96012" y="935855"/>
                </a:lnTo>
                <a:lnTo>
                  <a:pt x="107320" y="929970"/>
                </a:lnTo>
                <a:close/>
              </a:path>
              <a:path w="1864360" h="1000125">
                <a:moveTo>
                  <a:pt x="118805" y="952046"/>
                </a:moveTo>
                <a:lnTo>
                  <a:pt x="107320" y="929970"/>
                </a:lnTo>
                <a:lnTo>
                  <a:pt x="96012" y="935855"/>
                </a:lnTo>
                <a:lnTo>
                  <a:pt x="107441" y="957953"/>
                </a:lnTo>
                <a:lnTo>
                  <a:pt x="118805" y="952046"/>
                </a:lnTo>
                <a:close/>
              </a:path>
              <a:path w="1864360" h="1000125">
                <a:moveTo>
                  <a:pt x="142494" y="997577"/>
                </a:moveTo>
                <a:lnTo>
                  <a:pt x="118805" y="952046"/>
                </a:lnTo>
                <a:lnTo>
                  <a:pt x="107441" y="957953"/>
                </a:lnTo>
                <a:lnTo>
                  <a:pt x="96012" y="935855"/>
                </a:lnTo>
                <a:lnTo>
                  <a:pt x="96012" y="998322"/>
                </a:lnTo>
                <a:lnTo>
                  <a:pt x="142494" y="997577"/>
                </a:lnTo>
                <a:close/>
              </a:path>
              <a:path w="1864360" h="1000125">
                <a:moveTo>
                  <a:pt x="1752674" y="102874"/>
                </a:moveTo>
                <a:lnTo>
                  <a:pt x="1744218" y="92321"/>
                </a:lnTo>
                <a:lnTo>
                  <a:pt x="1740715" y="79930"/>
                </a:lnTo>
                <a:lnTo>
                  <a:pt x="107320" y="929970"/>
                </a:lnTo>
                <a:lnTo>
                  <a:pt x="118805" y="952046"/>
                </a:lnTo>
                <a:lnTo>
                  <a:pt x="1752674" y="102874"/>
                </a:lnTo>
                <a:close/>
              </a:path>
              <a:path w="1864360" h="1000125">
                <a:moveTo>
                  <a:pt x="1863852" y="57923"/>
                </a:moveTo>
                <a:lnTo>
                  <a:pt x="1856994" y="33647"/>
                </a:lnTo>
                <a:lnTo>
                  <a:pt x="1841194" y="14049"/>
                </a:lnTo>
                <a:lnTo>
                  <a:pt x="1819751" y="2595"/>
                </a:lnTo>
                <a:lnTo>
                  <a:pt x="1795593" y="0"/>
                </a:lnTo>
                <a:lnTo>
                  <a:pt x="1771650" y="6977"/>
                </a:lnTo>
                <a:lnTo>
                  <a:pt x="1751933" y="22669"/>
                </a:lnTo>
                <a:lnTo>
                  <a:pt x="1740217" y="43934"/>
                </a:lnTo>
                <a:lnTo>
                  <a:pt x="1737359" y="68056"/>
                </a:lnTo>
                <a:lnTo>
                  <a:pt x="1740715" y="79930"/>
                </a:lnTo>
                <a:lnTo>
                  <a:pt x="1794509" y="51935"/>
                </a:lnTo>
                <a:lnTo>
                  <a:pt x="1806702" y="74795"/>
                </a:lnTo>
                <a:lnTo>
                  <a:pt x="1806702" y="126300"/>
                </a:lnTo>
                <a:lnTo>
                  <a:pt x="1829562" y="119753"/>
                </a:lnTo>
                <a:lnTo>
                  <a:pt x="1849278" y="103620"/>
                </a:lnTo>
                <a:lnTo>
                  <a:pt x="1860994" y="82129"/>
                </a:lnTo>
                <a:lnTo>
                  <a:pt x="1863852" y="57923"/>
                </a:lnTo>
                <a:close/>
              </a:path>
              <a:path w="1864360" h="1000125">
                <a:moveTo>
                  <a:pt x="1806702" y="74795"/>
                </a:moveTo>
                <a:lnTo>
                  <a:pt x="1794509" y="51935"/>
                </a:lnTo>
                <a:lnTo>
                  <a:pt x="1740715" y="79930"/>
                </a:lnTo>
                <a:lnTo>
                  <a:pt x="1744218" y="92321"/>
                </a:lnTo>
                <a:lnTo>
                  <a:pt x="1752674" y="102874"/>
                </a:lnTo>
                <a:lnTo>
                  <a:pt x="1806702" y="74795"/>
                </a:lnTo>
                <a:close/>
              </a:path>
              <a:path w="1864360" h="1000125">
                <a:moveTo>
                  <a:pt x="1806702" y="126300"/>
                </a:moveTo>
                <a:lnTo>
                  <a:pt x="1806702" y="74795"/>
                </a:lnTo>
                <a:lnTo>
                  <a:pt x="1752674" y="102874"/>
                </a:lnTo>
                <a:lnTo>
                  <a:pt x="1760017" y="112037"/>
                </a:lnTo>
                <a:lnTo>
                  <a:pt x="1781460" y="123753"/>
                </a:lnTo>
                <a:lnTo>
                  <a:pt x="1805618" y="126611"/>
                </a:lnTo>
                <a:lnTo>
                  <a:pt x="1806702" y="126300"/>
                </a:lnTo>
                <a:close/>
              </a:path>
            </a:pathLst>
          </a:custGeom>
          <a:solidFill>
            <a:srgbClr val="350606"/>
          </a:solidFill>
          <a:ln>
            <a:solidFill>
              <a:srgbClr val="35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011CAD51-7D57-4883-8792-6C4D3B2FF751}"/>
              </a:ext>
            </a:extLst>
          </p:cNvPr>
          <p:cNvSpPr txBox="1"/>
          <p:nvPr/>
        </p:nvSpPr>
        <p:spPr>
          <a:xfrm>
            <a:off x="3501514" y="6305865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3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95CE76CE-52A0-4910-9E26-2FD37DC893A0}"/>
              </a:ext>
            </a:extLst>
          </p:cNvPr>
          <p:cNvSpPr txBox="1">
            <a:spLocks/>
          </p:cNvSpPr>
          <p:nvPr/>
        </p:nvSpPr>
        <p:spPr>
          <a:xfrm>
            <a:off x="750200" y="260523"/>
            <a:ext cx="9336481" cy="954107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52320">
              <a:lnSpc>
                <a:spcPct val="100000"/>
              </a:lnSpc>
            </a:pPr>
            <a:r>
              <a:rPr lang="es-419" sz="4800" dirty="0">
                <a:latin typeface="AvenirNext LT Pro Bold" panose="020B0804020202020204" pitchFamily="34" charset="0"/>
              </a:rPr>
              <a:t>La Puebla de los</a:t>
            </a:r>
            <a:r>
              <a:rPr lang="es-419" sz="4800" spc="-105" dirty="0"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latin typeface="AvenirNext LT Pro Bold" panose="020B0804020202020204" pitchFamily="34" charset="0"/>
              </a:rPr>
              <a:t>Pardos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9F99D6D1-9667-4749-A37D-781B9431FD34}"/>
              </a:ext>
            </a:extLst>
          </p:cNvPr>
          <p:cNvSpPr txBox="1"/>
          <p:nvPr/>
        </p:nvSpPr>
        <p:spPr>
          <a:xfrm>
            <a:off x="4846655" y="2962109"/>
            <a:ext cx="4023968" cy="3435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Concentración de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mulatos,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negros 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pardos, ejidos al este </a:t>
            </a:r>
            <a:r>
              <a:rPr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Cartago (La</a:t>
            </a:r>
            <a:r>
              <a:rPr spc="-9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Gotera).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5600" marR="336550" indent="-342900" algn="just">
              <a:lnSpc>
                <a:spcPct val="798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Los abusos de autoridad en la  Puebla =&gt; migraciones </a:t>
            </a:r>
            <a:r>
              <a:rPr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hacia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valles de Barba, Aserrí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Curridabat, Bagaces</a:t>
            </a:r>
            <a:r>
              <a:rPr spc="-9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(frontera).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5600" marR="44450" indent="-342900" algn="just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Milicias en Siglo XVII </a:t>
            </a:r>
            <a:r>
              <a:rPr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organizadas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para </a:t>
            </a:r>
            <a:r>
              <a:rPr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enfrentar</a:t>
            </a:r>
            <a:r>
              <a:rPr lang="es-MX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resistencia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ind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í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gena,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 presencia en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costas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 ingleses, franceses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holandeses (Esparza, Matina,  Villa</a:t>
            </a:r>
            <a:r>
              <a:rPr spc="-4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Bagaces)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90349BFE-161D-4D40-8363-8B6E3A9F4C20}"/>
              </a:ext>
            </a:extLst>
          </p:cNvPr>
          <p:cNvSpPr/>
          <p:nvPr/>
        </p:nvSpPr>
        <p:spPr>
          <a:xfrm>
            <a:off x="491360" y="1485981"/>
            <a:ext cx="4094226" cy="511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E364233A-A3D5-440E-A49C-6A65BFB75D4A}"/>
              </a:ext>
            </a:extLst>
          </p:cNvPr>
          <p:cNvSpPr txBox="1"/>
          <p:nvPr/>
        </p:nvSpPr>
        <p:spPr>
          <a:xfrm>
            <a:off x="208913" y="6279216"/>
            <a:ext cx="25146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1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81D00B63-EDA3-4113-8D8B-9102F00DFA49}"/>
              </a:ext>
            </a:extLst>
          </p:cNvPr>
          <p:cNvSpPr txBox="1">
            <a:spLocks/>
          </p:cNvSpPr>
          <p:nvPr/>
        </p:nvSpPr>
        <p:spPr>
          <a:xfrm>
            <a:off x="519497" y="443411"/>
            <a:ext cx="9162854" cy="954107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52320" algn="ctr">
              <a:lnSpc>
                <a:spcPct val="100000"/>
              </a:lnSpc>
            </a:pP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La Puebla de los Pardos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889C6459-D81C-4A65-AB08-C3A0FA241D03}"/>
              </a:ext>
            </a:extLst>
          </p:cNvPr>
          <p:cNvSpPr/>
          <p:nvPr/>
        </p:nvSpPr>
        <p:spPr>
          <a:xfrm>
            <a:off x="691299" y="1734532"/>
            <a:ext cx="4969637" cy="452431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56D8A9-F716-42E3-8E2F-CD1F5862288C}"/>
              </a:ext>
            </a:extLst>
          </p:cNvPr>
          <p:cNvSpPr txBox="1"/>
          <p:nvPr/>
        </p:nvSpPr>
        <p:spPr>
          <a:xfrm>
            <a:off x="5920033" y="1734532"/>
            <a:ext cx="5476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Hubo afrodescendientes en oficios en  categorías de aprendiz, oficial,  maestro.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En  el Siglo XVIII mulatos sobresalen en  sastrería y herrería. Otras actividades:  zapatería, cantería, sillería, tejeduría.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Trabajo doméstico: asalariado y en  servidumbre.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El pago de tributo tema central de  reclamos y protestas.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Otras actividades: agricultura,  ganadería, comercio.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Sirvientes aprenden conductas,  valores = espacios de asimilación  cultural.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No ignorados ni invisibilizados.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350606"/>
                </a:solidFill>
                <a:latin typeface="AvenirNext LT Pro Regular" panose="020B0504020202020204" pitchFamily="34" charset="0"/>
              </a:rPr>
              <a:t>Proceso de olvido inicia con discursos  sobre identidad nacional.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7A323C4C-01A0-4C2C-B035-95D7537C569C}"/>
              </a:ext>
            </a:extLst>
          </p:cNvPr>
          <p:cNvSpPr txBox="1"/>
          <p:nvPr/>
        </p:nvSpPr>
        <p:spPr>
          <a:xfrm>
            <a:off x="5667938" y="6027490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426653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7C25C7-46B0-440F-9F9E-A7A4D15E1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47" y="1914600"/>
            <a:ext cx="8295429" cy="4648738"/>
          </a:xfrm>
          <a:prstGeom prst="round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A63314-9015-49F2-85FF-320BDAA9144E}"/>
              </a:ext>
            </a:extLst>
          </p:cNvPr>
          <p:cNvSpPr txBox="1"/>
          <p:nvPr/>
        </p:nvSpPr>
        <p:spPr>
          <a:xfrm>
            <a:off x="1275368" y="277247"/>
            <a:ext cx="964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Puertos de la Península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Ibérica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2F54FC-135B-4241-BA18-9FA4BA323C05}"/>
              </a:ext>
            </a:extLst>
          </p:cNvPr>
          <p:cNvSpPr/>
          <p:nvPr/>
        </p:nvSpPr>
        <p:spPr>
          <a:xfrm>
            <a:off x="544826" y="1413668"/>
            <a:ext cx="1964789" cy="500932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830BAD6-20CE-4873-92F5-A2A4217AACA1}"/>
              </a:ext>
            </a:extLst>
          </p:cNvPr>
          <p:cNvSpPr/>
          <p:nvPr/>
        </p:nvSpPr>
        <p:spPr>
          <a:xfrm>
            <a:off x="544826" y="2075115"/>
            <a:ext cx="1964789" cy="500932"/>
          </a:xfrm>
          <a:prstGeom prst="roundRect">
            <a:avLst/>
          </a:prstGeom>
          <a:solidFill>
            <a:srgbClr val="FFB67B"/>
          </a:solidFill>
          <a:ln>
            <a:solidFill>
              <a:srgbClr val="FFB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7911DF-C4F7-4AA7-BEB4-246E23682E04}"/>
              </a:ext>
            </a:extLst>
          </p:cNvPr>
          <p:cNvSpPr txBox="1"/>
          <p:nvPr/>
        </p:nvSpPr>
        <p:spPr>
          <a:xfrm>
            <a:off x="948650" y="1464079"/>
            <a:ext cx="115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095">
              <a:lnSpc>
                <a:spcPct val="100000"/>
              </a:lnSpc>
              <a:spcBef>
                <a:spcPts val="244"/>
              </a:spcBef>
            </a:pPr>
            <a:r>
              <a:rPr lang="es-419" sz="20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Lisboa</a:t>
            </a:r>
            <a:endParaRPr lang="es-419" sz="20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91EA9D-C637-4572-AAFE-CC8D98947066}"/>
              </a:ext>
            </a:extLst>
          </p:cNvPr>
          <p:cNvSpPr txBox="1"/>
          <p:nvPr/>
        </p:nvSpPr>
        <p:spPr>
          <a:xfrm>
            <a:off x="948650" y="2125526"/>
            <a:ext cx="115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095">
              <a:lnSpc>
                <a:spcPct val="100000"/>
              </a:lnSpc>
              <a:spcBef>
                <a:spcPts val="244"/>
              </a:spcBef>
            </a:pPr>
            <a:r>
              <a:rPr lang="es-419" sz="2000" b="1" spc="-5" dirty="0">
                <a:latin typeface="AvenirNext LT Pro Regular" panose="020B0504020202020204" pitchFamily="34" charset="0"/>
                <a:cs typeface="Arial"/>
              </a:rPr>
              <a:t>Cádiz</a:t>
            </a:r>
            <a:endParaRPr lang="es-419" sz="2000" b="1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028B2F-C60D-4C86-8241-EFE90995148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09615" y="1664134"/>
            <a:ext cx="1296152" cy="18325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E965967-26E9-49ED-A0A7-8BD9EBD51B7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09615" y="2325581"/>
            <a:ext cx="1622118" cy="1727042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9DCCDAFD-741A-4906-A481-1EF955AF2548}"/>
              </a:ext>
            </a:extLst>
          </p:cNvPr>
          <p:cNvSpPr/>
          <p:nvPr/>
        </p:nvSpPr>
        <p:spPr>
          <a:xfrm>
            <a:off x="4068894" y="3989784"/>
            <a:ext cx="125677" cy="12567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9628483-23B6-4A8C-9BA4-25342A8AC837}"/>
              </a:ext>
            </a:extLst>
          </p:cNvPr>
          <p:cNvSpPr/>
          <p:nvPr/>
        </p:nvSpPr>
        <p:spPr>
          <a:xfrm>
            <a:off x="3742928" y="3433894"/>
            <a:ext cx="125677" cy="12567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1F079D3F-CD71-4517-A12E-7E2B536E6A2E}"/>
              </a:ext>
            </a:extLst>
          </p:cNvPr>
          <p:cNvSpPr txBox="1"/>
          <p:nvPr/>
        </p:nvSpPr>
        <p:spPr>
          <a:xfrm>
            <a:off x="3624156" y="1912943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730628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FC75159D-1BA0-42F8-952D-97EA6F5C51A4}"/>
              </a:ext>
            </a:extLst>
          </p:cNvPr>
          <p:cNvSpPr txBox="1">
            <a:spLocks/>
          </p:cNvSpPr>
          <p:nvPr/>
        </p:nvSpPr>
        <p:spPr>
          <a:xfrm>
            <a:off x="555780" y="156829"/>
            <a:ext cx="11080440" cy="1724062"/>
          </a:xfrm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3365" algn="ctr">
              <a:lnSpc>
                <a:spcPct val="100000"/>
              </a:lnSpc>
            </a:pPr>
            <a:r>
              <a:rPr lang="es-419" sz="4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Afromestizaje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y </a:t>
            </a:r>
            <a:r>
              <a:rPr lang="es-419" sz="4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Movilidad Social en el Panamá</a:t>
            </a:r>
            <a:r>
              <a:rPr lang="es-419" sz="4800" spc="13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spc="-5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Colonial</a:t>
            </a:r>
            <a:endParaRPr lang="es-419" sz="48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30EB5DD3-99F8-4686-B635-4683FDB1EF94}"/>
              </a:ext>
            </a:extLst>
          </p:cNvPr>
          <p:cNvSpPr txBox="1"/>
          <p:nvPr/>
        </p:nvSpPr>
        <p:spPr>
          <a:xfrm>
            <a:off x="819730" y="2247863"/>
            <a:ext cx="7145919" cy="41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96520" indent="-342265" algn="just"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Los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grupos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hegem</a:t>
            </a:r>
            <a:r>
              <a:rPr lang="es-PA"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ó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nicos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españoles  establecen normas de conductas,  escalas de valores, creencias,  prejuicios, cuerpo de nociones según  costumbres europeas regulan  comportamiento social,  jerarquizaciones.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algn="just">
              <a:buClr>
                <a:srgbClr val="010000"/>
              </a:buClr>
              <a:buFont typeface="Arial"/>
              <a:buChar char="•"/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4965" marR="52069" indent="-342265" algn="just"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No estaba previsto afromestizaje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=&gt;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agente de cambio social de la historia  colonial</a:t>
            </a:r>
            <a:r>
              <a:rPr spc="-9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panameña.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algn="just"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4965" marR="243204" indent="-342265" algn="just"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Legislación represora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mestizaje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limbo</a:t>
            </a:r>
            <a:r>
              <a:rPr spc="-9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legal.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algn="just">
              <a:spcBef>
                <a:spcPts val="25"/>
              </a:spcBef>
              <a:buClr>
                <a:srgbClr val="010000"/>
              </a:buClr>
              <a:buFont typeface="Arial"/>
              <a:buChar char="•"/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4965" marR="5080" indent="-342265" algn="just"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Fisuras en sistema: el no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«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blanco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» 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adopta representaciones mentales del  dominador como instrumento de  resistencia.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algn="just">
              <a:spcBef>
                <a:spcPts val="50"/>
              </a:spcBef>
              <a:buClr>
                <a:srgbClr val="010000"/>
              </a:buClr>
              <a:buFont typeface="Arial"/>
              <a:buChar char="•"/>
            </a:pP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Times New Roman"/>
            </a:endParaRPr>
          </a:p>
          <a:p>
            <a:pPr marL="354965" marR="227965" indent="-342265" algn="just"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Otra opción de afromestizos: apelar  legislación para volcarla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su</a:t>
            </a:r>
            <a:r>
              <a:rPr spc="-4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favor.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BBA2336C-D3A3-45D8-8A2A-258CF16E8C4F}"/>
              </a:ext>
            </a:extLst>
          </p:cNvPr>
          <p:cNvSpPr/>
          <p:nvPr/>
        </p:nvSpPr>
        <p:spPr>
          <a:xfrm>
            <a:off x="8220174" y="2143243"/>
            <a:ext cx="3152096" cy="43770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3C805037-EF23-4878-9B51-3D60BFFDF8AD}"/>
              </a:ext>
            </a:extLst>
          </p:cNvPr>
          <p:cNvSpPr txBox="1"/>
          <p:nvPr/>
        </p:nvSpPr>
        <p:spPr>
          <a:xfrm>
            <a:off x="11384125" y="625184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792500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113935A3-AC66-4231-A324-6D593096D7FB}"/>
              </a:ext>
            </a:extLst>
          </p:cNvPr>
          <p:cNvSpPr txBox="1">
            <a:spLocks/>
          </p:cNvSpPr>
          <p:nvPr/>
        </p:nvSpPr>
        <p:spPr>
          <a:xfrm>
            <a:off x="1615911" y="816704"/>
            <a:ext cx="896017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674" marR="5080" algn="ctr">
              <a:lnSpc>
                <a:spcPct val="100000"/>
              </a:lnSpc>
            </a:pP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Afromestizaje y Movilidad social en el</a:t>
            </a:r>
            <a:r>
              <a:rPr lang="es-419" sz="4800" spc="-7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Panamá  Colonial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462DEA0-07F5-4410-AE8B-7376159EEADD}"/>
              </a:ext>
            </a:extLst>
          </p:cNvPr>
          <p:cNvSpPr txBox="1"/>
          <p:nvPr/>
        </p:nvSpPr>
        <p:spPr>
          <a:xfrm>
            <a:off x="3761295" y="2806763"/>
            <a:ext cx="7542225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93065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Mediados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SXVII: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creciente desproporción numérica 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blancos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vrs</a:t>
            </a:r>
            <a:r>
              <a:rPr lang="es-MX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libertos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mestizados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=&gt;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las bases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sistema  castas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se</a:t>
            </a:r>
            <a:r>
              <a:rPr spc="-5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debilita.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marL="355600" marR="186690" indent="-342900" algn="just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Mestizaje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portador de elementos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destructores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  estratificación social según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castas=&gt;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nivelación</a:t>
            </a:r>
            <a:r>
              <a:rPr spc="1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racial?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Ascenso social de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afromestizos: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puestos en la  burocracia (escribanos), comercio, clero, derecho al 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título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 «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Don ».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Segunda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mitad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PA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del siglo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XIX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población</a:t>
            </a:r>
            <a:r>
              <a:rPr spc="2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 err="1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negra</a:t>
            </a:r>
            <a:r>
              <a:rPr lang="es-PA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.</a:t>
            </a:r>
            <a:r>
              <a:rPr lang="es-PA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=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fuerza política</a:t>
            </a:r>
            <a:r>
              <a:rPr spc="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dominante.</a:t>
            </a:r>
            <a:endParaRPr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38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AFD47F-CA55-4AF5-9697-8587B6EE8862}"/>
              </a:ext>
            </a:extLst>
          </p:cNvPr>
          <p:cNvSpPr txBox="1">
            <a:spLocks/>
          </p:cNvSpPr>
          <p:nvPr/>
        </p:nvSpPr>
        <p:spPr>
          <a:xfrm>
            <a:off x="221508" y="110552"/>
            <a:ext cx="10793823" cy="954107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36700">
              <a:lnSpc>
                <a:spcPct val="100000"/>
              </a:lnSpc>
            </a:pP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Nuevas oleadas:</a:t>
            </a:r>
            <a:r>
              <a:rPr lang="es-419" sz="4800" spc="-1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afrocaribeños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BAA8AEF-BD79-4F6F-BEC7-E1270C141712}"/>
              </a:ext>
            </a:extLst>
          </p:cNvPr>
          <p:cNvGrpSpPr/>
          <p:nvPr/>
        </p:nvGrpSpPr>
        <p:grpSpPr>
          <a:xfrm>
            <a:off x="1008844" y="1139582"/>
            <a:ext cx="10174312" cy="5434964"/>
            <a:chOff x="798489" y="1261925"/>
            <a:chExt cx="10174312" cy="543496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A3F772D-3D5C-4211-98B4-4FBE6B30BAB9}"/>
                </a:ext>
              </a:extLst>
            </p:cNvPr>
            <p:cNvSpPr txBox="1"/>
            <p:nvPr/>
          </p:nvSpPr>
          <p:spPr>
            <a:xfrm>
              <a:off x="888163" y="1925567"/>
              <a:ext cx="2770909" cy="896699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R="57150" algn="ctr">
                <a:lnSpc>
                  <a:spcPts val="1950"/>
                </a:lnSpc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Mosquitia</a:t>
              </a:r>
              <a:r>
                <a:rPr sz="1800" spc="-3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(Caribe</a:t>
              </a: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  <a:p>
              <a:pPr marL="115570" marR="109855" algn="ctr">
                <a:lnSpc>
                  <a:spcPct val="100000"/>
                </a:lnSpc>
                <a:spcBef>
                  <a:spcPts val="5"/>
                </a:spcBef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Honduras </a:t>
              </a: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y </a:t>
              </a:r>
              <a:r>
                <a:rPr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Nicaragua)  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Finales </a:t>
              </a: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S</a:t>
              </a:r>
              <a:r>
                <a:rPr sz="1800" spc="-7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XVIII</a:t>
              </a:r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F7FD140-26FF-4CA0-9B93-64625C8E6A7A}"/>
                </a:ext>
              </a:extLst>
            </p:cNvPr>
            <p:cNvSpPr txBox="1"/>
            <p:nvPr/>
          </p:nvSpPr>
          <p:spPr>
            <a:xfrm>
              <a:off x="4521108" y="1624896"/>
              <a:ext cx="1574892" cy="341938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386715">
                <a:lnSpc>
                  <a:spcPct val="100000"/>
                </a:lnSpc>
                <a:spcBef>
                  <a:spcPts val="250"/>
                </a:spcBef>
              </a:pP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Africa</a:t>
              </a:r>
              <a:endParaRPr sz="180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9E065C86-ECCB-4049-9496-FBD5288D0DBD}"/>
                </a:ext>
              </a:extLst>
            </p:cNvPr>
            <p:cNvSpPr txBox="1"/>
            <p:nvPr/>
          </p:nvSpPr>
          <p:spPr>
            <a:xfrm>
              <a:off x="4521108" y="2223002"/>
              <a:ext cx="1574892" cy="341938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443865">
                <a:lnSpc>
                  <a:spcPct val="100000"/>
                </a:lnSpc>
                <a:spcBef>
                  <a:spcPts val="250"/>
                </a:spcBef>
              </a:pP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Haití</a:t>
              </a:r>
              <a:endParaRPr sz="180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9B7910B4-2F8F-4062-B046-12804EEB8507}"/>
                </a:ext>
              </a:extLst>
            </p:cNvPr>
            <p:cNvSpPr txBox="1"/>
            <p:nvPr/>
          </p:nvSpPr>
          <p:spPr>
            <a:xfrm>
              <a:off x="4493713" y="2781442"/>
              <a:ext cx="1655974" cy="341227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31114" rIns="0" bIns="0" rtlCol="0" anchor="ctr">
              <a:spAutoFit/>
            </a:bodyPr>
            <a:lstStyle/>
            <a:p>
              <a:pPr marL="97790">
                <a:lnSpc>
                  <a:spcPct val="100000"/>
                </a:lnSpc>
                <a:spcBef>
                  <a:spcPts val="244"/>
                </a:spcBef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San</a:t>
              </a:r>
              <a:r>
                <a:rPr sz="1800" spc="-7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Vicente</a:t>
              </a:r>
              <a:endParaRPr sz="180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A145A444-F9B3-4034-9C82-0B928B687A77}"/>
                </a:ext>
              </a:extLst>
            </p:cNvPr>
            <p:cNvSpPr txBox="1"/>
            <p:nvPr/>
          </p:nvSpPr>
          <p:spPr>
            <a:xfrm>
              <a:off x="798489" y="3940142"/>
              <a:ext cx="2860583" cy="1561419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26034" rIns="0" bIns="0" rtlCol="0">
              <a:spAutoFit/>
            </a:bodyPr>
            <a:lstStyle/>
            <a:p>
              <a:pPr marL="318770" marR="313055" algn="ctr">
                <a:lnSpc>
                  <a:spcPct val="100000"/>
                </a:lnSpc>
                <a:spcBef>
                  <a:spcPts val="204"/>
                </a:spcBef>
              </a:pP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Puerto 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Barrios  Caribe </a:t>
              </a:r>
              <a:r>
                <a:rPr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Honduras  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Lim</a:t>
              </a:r>
              <a:r>
                <a:rPr lang="es-PA" sz="1800" spc="-5" dirty="0" err="1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ó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n</a:t>
              </a: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  <a:p>
              <a:pPr marL="337820" marR="331470" algn="ctr">
                <a:lnSpc>
                  <a:spcPct val="100000"/>
                </a:lnSpc>
                <a:spcBef>
                  <a:spcPts val="5"/>
                </a:spcBef>
              </a:pPr>
              <a:r>
                <a:rPr sz="1800" spc="-10" dirty="0" err="1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Panam</a:t>
              </a:r>
              <a:r>
                <a:rPr lang="es-PA"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á</a:t>
              </a:r>
              <a:r>
                <a:rPr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 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Fi</a:t>
              </a:r>
              <a:r>
                <a:rPr lang="es-PA"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na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les del</a:t>
              </a:r>
              <a:r>
                <a:rPr sz="1800" spc="-6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S</a:t>
              </a:r>
              <a:r>
                <a:rPr lang="es-PA" sz="1800" dirty="0" err="1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iglo</a:t>
              </a:r>
              <a:r>
                <a:rPr lang="es-PA"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XIX</a:t>
              </a:r>
              <a:r>
                <a:rPr lang="es-PA" sz="180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.</a:t>
              </a: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1D84157D-29C3-4DD7-84AA-C9F39FFA0D12}"/>
                </a:ext>
              </a:extLst>
            </p:cNvPr>
            <p:cNvSpPr txBox="1"/>
            <p:nvPr/>
          </p:nvSpPr>
          <p:spPr>
            <a:xfrm>
              <a:off x="4540516" y="3767018"/>
              <a:ext cx="1555484" cy="341227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3175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250"/>
                </a:spcBef>
              </a:pPr>
              <a:r>
                <a:rPr sz="1800" spc="-10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Jamaica</a:t>
              </a: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C0AF8452-5076-4602-868E-B2A42906855C}"/>
                </a:ext>
              </a:extLst>
            </p:cNvPr>
            <p:cNvSpPr txBox="1"/>
            <p:nvPr/>
          </p:nvSpPr>
          <p:spPr>
            <a:xfrm>
              <a:off x="4540516" y="4272224"/>
              <a:ext cx="1555484" cy="340517"/>
            </a:xfrm>
            <a:prstGeom prst="roundRect">
              <a:avLst/>
            </a:prstGeom>
            <a:solidFill>
              <a:srgbClr val="FFD638"/>
            </a:solidFill>
            <a:ln w="9524">
              <a:noFill/>
            </a:ln>
          </p:spPr>
          <p:txBody>
            <a:bodyPr vert="horz" wrap="square" lIns="0" tIns="31114" rIns="0" bIns="0" rtlCol="0">
              <a:spAutoFit/>
            </a:bodyPr>
            <a:lstStyle/>
            <a:p>
              <a:pPr marL="165100">
                <a:lnSpc>
                  <a:spcPct val="100000"/>
                </a:lnSpc>
                <a:spcBef>
                  <a:spcPts val="244"/>
                </a:spcBef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Saint</a:t>
              </a:r>
              <a:r>
                <a:rPr sz="1800" spc="-10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Kitts</a:t>
              </a:r>
              <a:endParaRPr sz="180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299EFCD5-B867-4F4B-9360-43BF5A013ADC}"/>
                </a:ext>
              </a:extLst>
            </p:cNvPr>
            <p:cNvSpPr txBox="1"/>
            <p:nvPr/>
          </p:nvSpPr>
          <p:spPr>
            <a:xfrm>
              <a:off x="4540516" y="5279588"/>
              <a:ext cx="1555484" cy="341227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31750" rIns="0" bIns="0" rtlCol="0">
              <a:spAutoFit/>
            </a:bodyPr>
            <a:lstStyle/>
            <a:p>
              <a:pPr marL="405765">
                <a:lnSpc>
                  <a:spcPct val="100000"/>
                </a:lnSpc>
                <a:spcBef>
                  <a:spcPts val="250"/>
                </a:spcBef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Cuba</a:t>
              </a:r>
              <a:endParaRPr sz="180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D59CDCC6-A403-4FF1-9126-A00842ABA736}"/>
                </a:ext>
              </a:extLst>
            </p:cNvPr>
            <p:cNvSpPr txBox="1"/>
            <p:nvPr/>
          </p:nvSpPr>
          <p:spPr>
            <a:xfrm>
              <a:off x="4540516" y="4775144"/>
              <a:ext cx="1555484" cy="341227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31750" rIns="0" bIns="0" rtlCol="0">
              <a:spAutoFit/>
            </a:bodyPr>
            <a:lstStyle/>
            <a:p>
              <a:pPr marL="189865">
                <a:lnSpc>
                  <a:spcPct val="100000"/>
                </a:lnSpc>
                <a:spcBef>
                  <a:spcPts val="250"/>
                </a:spcBef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Barbados</a:t>
              </a:r>
              <a:endParaRPr sz="180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E37D3CA5-A641-4613-BF06-BA8760A54EF9}"/>
                </a:ext>
              </a:extLst>
            </p:cNvPr>
            <p:cNvSpPr/>
            <p:nvPr/>
          </p:nvSpPr>
          <p:spPr>
            <a:xfrm>
              <a:off x="8286981" y="4915883"/>
              <a:ext cx="2685817" cy="1748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80A5F7CF-FA94-41A1-9507-805848B4F68F}"/>
                </a:ext>
              </a:extLst>
            </p:cNvPr>
            <p:cNvSpPr txBox="1"/>
            <p:nvPr/>
          </p:nvSpPr>
          <p:spPr>
            <a:xfrm>
              <a:off x="8286981" y="6458526"/>
              <a:ext cx="2685816" cy="238363"/>
            </a:xfrm>
            <a:prstGeom prst="roundRect">
              <a:avLst/>
            </a:prstGeom>
            <a:solidFill>
              <a:srgbClr val="FFD638"/>
            </a:solidFill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400" spc="-5" dirty="0">
                  <a:latin typeface="AvenirNext LT Pro Regular" panose="020B0504020202020204" pitchFamily="34" charset="0"/>
                  <a:cs typeface="Arial"/>
                </a:rPr>
                <a:t>Canal de</a:t>
              </a:r>
              <a:r>
                <a:rPr sz="1400" spc="-70" dirty="0"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sz="1400" spc="-5" dirty="0">
                  <a:latin typeface="AvenirNext LT Pro Regular" panose="020B0504020202020204" pitchFamily="34" charset="0"/>
                  <a:cs typeface="Arial"/>
                </a:rPr>
                <a:t>Panamá</a:t>
              </a:r>
              <a:endParaRPr sz="1400" dirty="0"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D4C36A73-8162-4648-BBE9-5AD59AC25484}"/>
                </a:ext>
              </a:extLst>
            </p:cNvPr>
            <p:cNvSpPr/>
            <p:nvPr/>
          </p:nvSpPr>
          <p:spPr>
            <a:xfrm>
              <a:off x="4072776" y="1320352"/>
              <a:ext cx="360680" cy="2087880"/>
            </a:xfrm>
            <a:custGeom>
              <a:avLst/>
              <a:gdLst/>
              <a:ahLst/>
              <a:cxnLst/>
              <a:rect l="l" t="t" r="r" b="b"/>
              <a:pathLst>
                <a:path w="649604" h="2087880">
                  <a:moveTo>
                    <a:pt x="649224" y="0"/>
                  </a:moveTo>
                  <a:lnTo>
                    <a:pt x="590728" y="2797"/>
                  </a:lnTo>
                  <a:lnTo>
                    <a:pt x="535733" y="10862"/>
                  </a:lnTo>
                  <a:lnTo>
                    <a:pt x="485140" y="23706"/>
                  </a:lnTo>
                  <a:lnTo>
                    <a:pt x="439852" y="40840"/>
                  </a:lnTo>
                  <a:lnTo>
                    <a:pt x="400774" y="61775"/>
                  </a:lnTo>
                  <a:lnTo>
                    <a:pt x="368808" y="86021"/>
                  </a:lnTo>
                  <a:lnTo>
                    <a:pt x="329823" y="142490"/>
                  </a:lnTo>
                  <a:lnTo>
                    <a:pt x="324612" y="173736"/>
                  </a:lnTo>
                  <a:lnTo>
                    <a:pt x="324612" y="870204"/>
                  </a:lnTo>
                  <a:lnTo>
                    <a:pt x="319375" y="901449"/>
                  </a:lnTo>
                  <a:lnTo>
                    <a:pt x="280246" y="957918"/>
                  </a:lnTo>
                  <a:lnTo>
                    <a:pt x="248198" y="982164"/>
                  </a:lnTo>
                  <a:lnTo>
                    <a:pt x="209057" y="1003099"/>
                  </a:lnTo>
                  <a:lnTo>
                    <a:pt x="163745" y="1020233"/>
                  </a:lnTo>
                  <a:lnTo>
                    <a:pt x="113183" y="1033077"/>
                  </a:lnTo>
                  <a:lnTo>
                    <a:pt x="58294" y="1041142"/>
                  </a:lnTo>
                  <a:lnTo>
                    <a:pt x="0" y="1043940"/>
                  </a:lnTo>
                  <a:lnTo>
                    <a:pt x="58294" y="1046737"/>
                  </a:lnTo>
                  <a:lnTo>
                    <a:pt x="113183" y="1054802"/>
                  </a:lnTo>
                  <a:lnTo>
                    <a:pt x="163745" y="1067646"/>
                  </a:lnTo>
                  <a:lnTo>
                    <a:pt x="209057" y="1084780"/>
                  </a:lnTo>
                  <a:lnTo>
                    <a:pt x="248198" y="1105715"/>
                  </a:lnTo>
                  <a:lnTo>
                    <a:pt x="280246" y="1129961"/>
                  </a:lnTo>
                  <a:lnTo>
                    <a:pt x="319375" y="1186430"/>
                  </a:lnTo>
                  <a:lnTo>
                    <a:pt x="324612" y="1913382"/>
                  </a:lnTo>
                  <a:lnTo>
                    <a:pt x="329823" y="1944653"/>
                  </a:lnTo>
                  <a:lnTo>
                    <a:pt x="368808" y="2001294"/>
                  </a:lnTo>
                  <a:lnTo>
                    <a:pt x="400774" y="2025660"/>
                  </a:lnTo>
                  <a:lnTo>
                    <a:pt x="439852" y="2046721"/>
                  </a:lnTo>
                  <a:lnTo>
                    <a:pt x="485140" y="2063975"/>
                  </a:lnTo>
                  <a:lnTo>
                    <a:pt x="535733" y="2076921"/>
                  </a:lnTo>
                  <a:lnTo>
                    <a:pt x="590728" y="2085056"/>
                  </a:lnTo>
                  <a:lnTo>
                    <a:pt x="649224" y="2087880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44A60CF6-0D8C-4E43-8CBD-0D0B04FC5B8E}"/>
                </a:ext>
              </a:extLst>
            </p:cNvPr>
            <p:cNvSpPr/>
            <p:nvPr/>
          </p:nvSpPr>
          <p:spPr>
            <a:xfrm>
              <a:off x="4072776" y="3615014"/>
              <a:ext cx="360680" cy="2160270"/>
            </a:xfrm>
            <a:custGeom>
              <a:avLst/>
              <a:gdLst/>
              <a:ahLst/>
              <a:cxnLst/>
              <a:rect l="l" t="t" r="r" b="b"/>
              <a:pathLst>
                <a:path w="360680" h="2160270">
                  <a:moveTo>
                    <a:pt x="360425" y="0"/>
                  </a:moveTo>
                  <a:lnTo>
                    <a:pt x="312709" y="6388"/>
                  </a:lnTo>
                  <a:lnTo>
                    <a:pt x="269776" y="24440"/>
                  </a:lnTo>
                  <a:lnTo>
                    <a:pt x="233362" y="52482"/>
                  </a:lnTo>
                  <a:lnTo>
                    <a:pt x="205203" y="88843"/>
                  </a:lnTo>
                  <a:lnTo>
                    <a:pt x="187035" y="131850"/>
                  </a:lnTo>
                  <a:lnTo>
                    <a:pt x="180593" y="179832"/>
                  </a:lnTo>
                  <a:lnTo>
                    <a:pt x="180594" y="899922"/>
                  </a:lnTo>
                  <a:lnTo>
                    <a:pt x="174148" y="947638"/>
                  </a:lnTo>
                  <a:lnTo>
                    <a:pt x="155955" y="990571"/>
                  </a:lnTo>
                  <a:lnTo>
                    <a:pt x="127730" y="1026985"/>
                  </a:lnTo>
                  <a:lnTo>
                    <a:pt x="91185" y="1055144"/>
                  </a:lnTo>
                  <a:lnTo>
                    <a:pt x="48037" y="1073312"/>
                  </a:lnTo>
                  <a:lnTo>
                    <a:pt x="0" y="1079754"/>
                  </a:lnTo>
                  <a:lnTo>
                    <a:pt x="48037" y="1086199"/>
                  </a:lnTo>
                  <a:lnTo>
                    <a:pt x="91186" y="1104392"/>
                  </a:lnTo>
                  <a:lnTo>
                    <a:pt x="127730" y="1132617"/>
                  </a:lnTo>
                  <a:lnTo>
                    <a:pt x="155956" y="1169161"/>
                  </a:lnTo>
                  <a:lnTo>
                    <a:pt x="174148" y="1212310"/>
                  </a:lnTo>
                  <a:lnTo>
                    <a:pt x="180594" y="1260348"/>
                  </a:lnTo>
                  <a:lnTo>
                    <a:pt x="180594" y="1980438"/>
                  </a:lnTo>
                  <a:lnTo>
                    <a:pt x="187035" y="2028154"/>
                  </a:lnTo>
                  <a:lnTo>
                    <a:pt x="205203" y="2071087"/>
                  </a:lnTo>
                  <a:lnTo>
                    <a:pt x="233362" y="2107501"/>
                  </a:lnTo>
                  <a:lnTo>
                    <a:pt x="269776" y="2135660"/>
                  </a:lnTo>
                  <a:lnTo>
                    <a:pt x="312709" y="2153828"/>
                  </a:lnTo>
                  <a:lnTo>
                    <a:pt x="360426" y="2160270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B0D13F49-C8FF-432D-8E02-F7F6EAD9A930}"/>
                </a:ext>
              </a:extLst>
            </p:cNvPr>
            <p:cNvSpPr txBox="1"/>
            <p:nvPr/>
          </p:nvSpPr>
          <p:spPr>
            <a:xfrm>
              <a:off x="6733165" y="4518626"/>
              <a:ext cx="574675" cy="297954"/>
            </a:xfrm>
            <a:prstGeom prst="roundRect">
              <a:avLst/>
            </a:prstGeom>
            <a:solidFill>
              <a:srgbClr val="FFD638"/>
            </a:solidFill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3340">
                <a:lnSpc>
                  <a:spcPts val="2135"/>
                </a:lnSpc>
              </a:pPr>
              <a:r>
                <a:rPr sz="1800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para</a:t>
              </a:r>
              <a:endParaRPr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09BCB05D-E8F0-4593-93BF-2C96D5F81FF0}"/>
                </a:ext>
              </a:extLst>
            </p:cNvPr>
            <p:cNvSpPr/>
            <p:nvPr/>
          </p:nvSpPr>
          <p:spPr>
            <a:xfrm>
              <a:off x="7307841" y="2625377"/>
              <a:ext cx="940770" cy="1893249"/>
            </a:xfrm>
            <a:custGeom>
              <a:avLst/>
              <a:gdLst/>
              <a:ahLst/>
              <a:cxnLst/>
              <a:rect l="l" t="t" r="r" b="b"/>
              <a:pathLst>
                <a:path w="805815" h="2092960">
                  <a:moveTo>
                    <a:pt x="774253" y="72847"/>
                  </a:moveTo>
                  <a:lnTo>
                    <a:pt x="765238" y="69454"/>
                  </a:lnTo>
                  <a:lnTo>
                    <a:pt x="0" y="2085594"/>
                  </a:lnTo>
                  <a:lnTo>
                    <a:pt x="762" y="2089404"/>
                  </a:lnTo>
                  <a:lnTo>
                    <a:pt x="3048" y="2092452"/>
                  </a:lnTo>
                  <a:lnTo>
                    <a:pt x="6858" y="2091690"/>
                  </a:lnTo>
                  <a:lnTo>
                    <a:pt x="9144" y="2089404"/>
                  </a:lnTo>
                  <a:lnTo>
                    <a:pt x="774253" y="72847"/>
                  </a:lnTo>
                  <a:close/>
                </a:path>
                <a:path w="805815" h="2092960">
                  <a:moveTo>
                    <a:pt x="805433" y="84582"/>
                  </a:moveTo>
                  <a:lnTo>
                    <a:pt x="797051" y="0"/>
                  </a:lnTo>
                  <a:lnTo>
                    <a:pt x="734568" y="57912"/>
                  </a:lnTo>
                  <a:lnTo>
                    <a:pt x="765238" y="69454"/>
                  </a:lnTo>
                  <a:lnTo>
                    <a:pt x="769619" y="57912"/>
                  </a:lnTo>
                  <a:lnTo>
                    <a:pt x="772668" y="54864"/>
                  </a:lnTo>
                  <a:lnTo>
                    <a:pt x="775715" y="54864"/>
                  </a:lnTo>
                  <a:lnTo>
                    <a:pt x="778763" y="57150"/>
                  </a:lnTo>
                  <a:lnTo>
                    <a:pt x="778763" y="74544"/>
                  </a:lnTo>
                  <a:lnTo>
                    <a:pt x="805433" y="84582"/>
                  </a:lnTo>
                  <a:close/>
                </a:path>
                <a:path w="805815" h="2092960">
                  <a:moveTo>
                    <a:pt x="778763" y="60960"/>
                  </a:moveTo>
                  <a:lnTo>
                    <a:pt x="778763" y="57150"/>
                  </a:lnTo>
                  <a:lnTo>
                    <a:pt x="775715" y="54864"/>
                  </a:lnTo>
                  <a:lnTo>
                    <a:pt x="772668" y="54864"/>
                  </a:lnTo>
                  <a:lnTo>
                    <a:pt x="769619" y="57912"/>
                  </a:lnTo>
                  <a:lnTo>
                    <a:pt x="765238" y="69454"/>
                  </a:lnTo>
                  <a:lnTo>
                    <a:pt x="774253" y="72847"/>
                  </a:lnTo>
                  <a:lnTo>
                    <a:pt x="778763" y="60960"/>
                  </a:lnTo>
                  <a:close/>
                </a:path>
                <a:path w="805815" h="2092960">
                  <a:moveTo>
                    <a:pt x="778763" y="74544"/>
                  </a:moveTo>
                  <a:lnTo>
                    <a:pt x="778763" y="60960"/>
                  </a:lnTo>
                  <a:lnTo>
                    <a:pt x="774253" y="72847"/>
                  </a:lnTo>
                  <a:lnTo>
                    <a:pt x="778763" y="74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2A9AE315-671C-4E7A-A417-FA625C8D724D}"/>
                </a:ext>
              </a:extLst>
            </p:cNvPr>
            <p:cNvSpPr/>
            <p:nvPr/>
          </p:nvSpPr>
          <p:spPr>
            <a:xfrm>
              <a:off x="7514424" y="4209575"/>
              <a:ext cx="725805" cy="581660"/>
            </a:xfrm>
            <a:custGeom>
              <a:avLst/>
              <a:gdLst/>
              <a:ahLst/>
              <a:cxnLst/>
              <a:rect l="l" t="t" r="r" b="b"/>
              <a:pathLst>
                <a:path w="725804" h="581660">
                  <a:moveTo>
                    <a:pt x="668593" y="51703"/>
                  </a:moveTo>
                  <a:lnTo>
                    <a:pt x="662467" y="44119"/>
                  </a:lnTo>
                  <a:lnTo>
                    <a:pt x="1524" y="573024"/>
                  </a:lnTo>
                  <a:lnTo>
                    <a:pt x="0" y="576072"/>
                  </a:lnTo>
                  <a:lnTo>
                    <a:pt x="762" y="579120"/>
                  </a:lnTo>
                  <a:lnTo>
                    <a:pt x="3810" y="581406"/>
                  </a:lnTo>
                  <a:lnTo>
                    <a:pt x="7620" y="579882"/>
                  </a:lnTo>
                  <a:lnTo>
                    <a:pt x="668593" y="51703"/>
                  </a:lnTo>
                  <a:close/>
                </a:path>
                <a:path w="725804" h="581660">
                  <a:moveTo>
                    <a:pt x="725424" y="0"/>
                  </a:moveTo>
                  <a:lnTo>
                    <a:pt x="641604" y="18288"/>
                  </a:lnTo>
                  <a:lnTo>
                    <a:pt x="662467" y="44119"/>
                  </a:lnTo>
                  <a:lnTo>
                    <a:pt x="672846" y="35814"/>
                  </a:lnTo>
                  <a:lnTo>
                    <a:pt x="675894" y="35052"/>
                  </a:lnTo>
                  <a:lnTo>
                    <a:pt x="679704" y="36576"/>
                  </a:lnTo>
                  <a:lnTo>
                    <a:pt x="680466" y="40386"/>
                  </a:lnTo>
                  <a:lnTo>
                    <a:pt x="680466" y="66402"/>
                  </a:lnTo>
                  <a:lnTo>
                    <a:pt x="689610" y="77724"/>
                  </a:lnTo>
                  <a:lnTo>
                    <a:pt x="725424" y="0"/>
                  </a:lnTo>
                  <a:close/>
                </a:path>
                <a:path w="725804" h="581660">
                  <a:moveTo>
                    <a:pt x="680466" y="40386"/>
                  </a:moveTo>
                  <a:lnTo>
                    <a:pt x="679704" y="36576"/>
                  </a:lnTo>
                  <a:lnTo>
                    <a:pt x="675894" y="35052"/>
                  </a:lnTo>
                  <a:lnTo>
                    <a:pt x="672846" y="35814"/>
                  </a:lnTo>
                  <a:lnTo>
                    <a:pt x="662467" y="44119"/>
                  </a:lnTo>
                  <a:lnTo>
                    <a:pt x="668593" y="51703"/>
                  </a:lnTo>
                  <a:lnTo>
                    <a:pt x="678942" y="43434"/>
                  </a:lnTo>
                  <a:lnTo>
                    <a:pt x="680466" y="40386"/>
                  </a:lnTo>
                  <a:close/>
                </a:path>
                <a:path w="725804" h="581660">
                  <a:moveTo>
                    <a:pt x="680466" y="66402"/>
                  </a:moveTo>
                  <a:lnTo>
                    <a:pt x="680466" y="40386"/>
                  </a:lnTo>
                  <a:lnTo>
                    <a:pt x="678942" y="43434"/>
                  </a:lnTo>
                  <a:lnTo>
                    <a:pt x="668593" y="51703"/>
                  </a:lnTo>
                  <a:lnTo>
                    <a:pt x="680466" y="66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5B3EF261-261C-4598-BB9E-19C933C0BD30}"/>
                </a:ext>
              </a:extLst>
            </p:cNvPr>
            <p:cNvSpPr/>
            <p:nvPr/>
          </p:nvSpPr>
          <p:spPr>
            <a:xfrm>
              <a:off x="7514424" y="4997482"/>
              <a:ext cx="725805" cy="508000"/>
            </a:xfrm>
            <a:custGeom>
              <a:avLst/>
              <a:gdLst/>
              <a:ahLst/>
              <a:cxnLst/>
              <a:rect l="l" t="t" r="r" b="b"/>
              <a:pathLst>
                <a:path w="725804" h="508000">
                  <a:moveTo>
                    <a:pt x="665488" y="459844"/>
                  </a:moveTo>
                  <a:lnTo>
                    <a:pt x="7620" y="762"/>
                  </a:lnTo>
                  <a:lnTo>
                    <a:pt x="3810" y="0"/>
                  </a:lnTo>
                  <a:lnTo>
                    <a:pt x="762" y="1524"/>
                  </a:lnTo>
                  <a:lnTo>
                    <a:pt x="0" y="5334"/>
                  </a:lnTo>
                  <a:lnTo>
                    <a:pt x="1524" y="8382"/>
                  </a:lnTo>
                  <a:lnTo>
                    <a:pt x="659824" y="467992"/>
                  </a:lnTo>
                  <a:lnTo>
                    <a:pt x="665488" y="459844"/>
                  </a:lnTo>
                  <a:close/>
                </a:path>
                <a:path w="725804" h="508000">
                  <a:moveTo>
                    <a:pt x="678180" y="500682"/>
                  </a:moveTo>
                  <a:lnTo>
                    <a:pt x="678180" y="470154"/>
                  </a:lnTo>
                  <a:lnTo>
                    <a:pt x="677418" y="473964"/>
                  </a:lnTo>
                  <a:lnTo>
                    <a:pt x="674370" y="476250"/>
                  </a:lnTo>
                  <a:lnTo>
                    <a:pt x="670560" y="475488"/>
                  </a:lnTo>
                  <a:lnTo>
                    <a:pt x="659824" y="467992"/>
                  </a:lnTo>
                  <a:lnTo>
                    <a:pt x="640842" y="495300"/>
                  </a:lnTo>
                  <a:lnTo>
                    <a:pt x="678180" y="500682"/>
                  </a:lnTo>
                  <a:close/>
                </a:path>
                <a:path w="725804" h="508000">
                  <a:moveTo>
                    <a:pt x="678180" y="470154"/>
                  </a:moveTo>
                  <a:lnTo>
                    <a:pt x="675894" y="467106"/>
                  </a:lnTo>
                  <a:lnTo>
                    <a:pt x="665488" y="459844"/>
                  </a:lnTo>
                  <a:lnTo>
                    <a:pt x="659824" y="467992"/>
                  </a:lnTo>
                  <a:lnTo>
                    <a:pt x="670560" y="475488"/>
                  </a:lnTo>
                  <a:lnTo>
                    <a:pt x="674370" y="476250"/>
                  </a:lnTo>
                  <a:lnTo>
                    <a:pt x="677418" y="473964"/>
                  </a:lnTo>
                  <a:lnTo>
                    <a:pt x="678180" y="470154"/>
                  </a:lnTo>
                  <a:close/>
                </a:path>
                <a:path w="725804" h="508000">
                  <a:moveTo>
                    <a:pt x="725424" y="507492"/>
                  </a:moveTo>
                  <a:lnTo>
                    <a:pt x="684276" y="432816"/>
                  </a:lnTo>
                  <a:lnTo>
                    <a:pt x="665488" y="459844"/>
                  </a:lnTo>
                  <a:lnTo>
                    <a:pt x="675894" y="467106"/>
                  </a:lnTo>
                  <a:lnTo>
                    <a:pt x="678180" y="470154"/>
                  </a:lnTo>
                  <a:lnTo>
                    <a:pt x="678180" y="500682"/>
                  </a:lnTo>
                  <a:lnTo>
                    <a:pt x="725424" y="507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ED18C37C-D58D-42CA-94C2-FC8A77B6DC57}"/>
                </a:ext>
              </a:extLst>
            </p:cNvPr>
            <p:cNvGrpSpPr/>
            <p:nvPr/>
          </p:nvGrpSpPr>
          <p:grpSpPr>
            <a:xfrm>
              <a:off x="7958923" y="1261925"/>
              <a:ext cx="3013878" cy="1765725"/>
              <a:chOff x="7958924" y="1329977"/>
              <a:chExt cx="2657729" cy="1568712"/>
            </a:xfrm>
          </p:grpSpPr>
          <p:sp>
            <p:nvSpPr>
              <p:cNvPr id="10" name="object 13">
                <a:extLst>
                  <a:ext uri="{FF2B5EF4-FFF2-40B4-BE49-F238E27FC236}">
                    <a16:creationId xmlns:a16="http://schemas.microsoft.com/office/drawing/2014/main" id="{461BC740-31C3-4F59-90ED-89617F45F3A0}"/>
                  </a:ext>
                </a:extLst>
              </p:cNvPr>
              <p:cNvSpPr/>
              <p:nvPr/>
            </p:nvSpPr>
            <p:spPr>
              <a:xfrm>
                <a:off x="8239848" y="1329977"/>
                <a:ext cx="2376805" cy="142417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14">
                <a:extLst>
                  <a:ext uri="{FF2B5EF4-FFF2-40B4-BE49-F238E27FC236}">
                    <a16:creationId xmlns:a16="http://schemas.microsoft.com/office/drawing/2014/main" id="{0F2A1E37-DB11-4287-8DB4-A98EE7E0041E}"/>
                  </a:ext>
                </a:extLst>
              </p:cNvPr>
              <p:cNvSpPr txBox="1"/>
              <p:nvPr/>
            </p:nvSpPr>
            <p:spPr>
              <a:xfrm>
                <a:off x="8239847" y="2697005"/>
                <a:ext cx="2376805" cy="201684"/>
              </a:xfrm>
              <a:prstGeom prst="roundRect">
                <a:avLst/>
              </a:prstGeom>
              <a:solidFill>
                <a:srgbClr val="FFD638"/>
              </a:solidFill>
              <a:ln w="9525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0800" algn="ctr">
                  <a:lnSpc>
                    <a:spcPts val="1614"/>
                  </a:lnSpc>
                </a:pPr>
                <a:r>
                  <a:rPr sz="1400" spc="-10" dirty="0">
                    <a:latin typeface="AvenirNext LT Pro Regular" panose="020B0504020202020204" pitchFamily="34" charset="0"/>
                    <a:cs typeface="Arial"/>
                  </a:rPr>
                  <a:t>Construcción </a:t>
                </a:r>
                <a:r>
                  <a:rPr sz="1400" spc="-5" dirty="0">
                    <a:latin typeface="AvenirNext LT Pro Regular" panose="020B0504020202020204" pitchFamily="34" charset="0"/>
                    <a:cs typeface="Arial"/>
                  </a:rPr>
                  <a:t>de</a:t>
                </a:r>
                <a:r>
                  <a:rPr sz="1400" dirty="0">
                    <a:latin typeface="AvenirNext LT Pro Regular" panose="020B0504020202020204" pitchFamily="34" charset="0"/>
                    <a:cs typeface="Arial"/>
                  </a:rPr>
                  <a:t> </a:t>
                </a:r>
                <a:r>
                  <a:rPr sz="1400" spc="-10" dirty="0">
                    <a:latin typeface="AvenirNext LT Pro Regular" panose="020B0504020202020204" pitchFamily="34" charset="0"/>
                    <a:cs typeface="Arial"/>
                  </a:rPr>
                  <a:t>ferrocarriles</a:t>
                </a:r>
                <a:endParaRPr sz="1400" dirty="0"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25" name="object 30">
                <a:extLst>
                  <a:ext uri="{FF2B5EF4-FFF2-40B4-BE49-F238E27FC236}">
                    <a16:creationId xmlns:a16="http://schemas.microsoft.com/office/drawing/2014/main" id="{3BBA7319-FAB2-4DB4-B4EC-BE5435D91983}"/>
                  </a:ext>
                </a:extLst>
              </p:cNvPr>
              <p:cNvSpPr txBox="1"/>
              <p:nvPr/>
            </p:nvSpPr>
            <p:spPr>
              <a:xfrm>
                <a:off x="7958924" y="1443768"/>
                <a:ext cx="252095" cy="1524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2</a:t>
                </a:r>
                <a:r>
                  <a:rPr sz="1000" dirty="0">
                    <a:latin typeface="Arial"/>
                    <a:cs typeface="Arial"/>
                  </a:rPr>
                  <a:t>4)</a:t>
                </a:r>
                <a:endParaRPr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B1F7D849-A9FF-4E71-881B-8B74142DB60C}"/>
                </a:ext>
              </a:extLst>
            </p:cNvPr>
            <p:cNvGrpSpPr/>
            <p:nvPr/>
          </p:nvGrpSpPr>
          <p:grpSpPr>
            <a:xfrm>
              <a:off x="7996515" y="3129058"/>
              <a:ext cx="2976285" cy="1679597"/>
              <a:chOff x="7949380" y="3129058"/>
              <a:chExt cx="2976285" cy="1679597"/>
            </a:xfrm>
          </p:grpSpPr>
          <p:sp>
            <p:nvSpPr>
              <p:cNvPr id="16" name="object 21">
                <a:extLst>
                  <a:ext uri="{FF2B5EF4-FFF2-40B4-BE49-F238E27FC236}">
                    <a16:creationId xmlns:a16="http://schemas.microsoft.com/office/drawing/2014/main" id="{95596960-E179-4D7B-A63C-BED812C81EAD}"/>
                  </a:ext>
                </a:extLst>
              </p:cNvPr>
              <p:cNvSpPr/>
              <p:nvPr/>
            </p:nvSpPr>
            <p:spPr>
              <a:xfrm>
                <a:off x="8239847" y="3129058"/>
                <a:ext cx="2685818" cy="16573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22">
                <a:extLst>
                  <a:ext uri="{FF2B5EF4-FFF2-40B4-BE49-F238E27FC236}">
                    <a16:creationId xmlns:a16="http://schemas.microsoft.com/office/drawing/2014/main" id="{9D124554-051E-4C74-985C-152570A9D161}"/>
                  </a:ext>
                </a:extLst>
              </p:cNvPr>
              <p:cNvSpPr txBox="1"/>
              <p:nvPr/>
            </p:nvSpPr>
            <p:spPr>
              <a:xfrm>
                <a:off x="8239847" y="4581642"/>
                <a:ext cx="2685818" cy="227013"/>
              </a:xfrm>
              <a:prstGeom prst="roundRect">
                <a:avLst/>
              </a:prstGeom>
              <a:solidFill>
                <a:srgbClr val="FFD638"/>
              </a:solidFill>
              <a:ln w="9525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31140" algn="ctr">
                  <a:lnSpc>
                    <a:spcPts val="1620"/>
                  </a:lnSpc>
                </a:pPr>
                <a:r>
                  <a:rPr sz="1400" spc="-10" dirty="0">
                    <a:latin typeface="AvenirNext LT Pro Regular" panose="020B0504020202020204" pitchFamily="34" charset="0"/>
                    <a:cs typeface="Arial"/>
                  </a:rPr>
                  <a:t>producción</a:t>
                </a:r>
                <a:r>
                  <a:rPr sz="1400" spc="-35" dirty="0">
                    <a:latin typeface="AvenirNext LT Pro Regular" panose="020B0504020202020204" pitchFamily="34" charset="0"/>
                    <a:cs typeface="Arial"/>
                  </a:rPr>
                  <a:t> </a:t>
                </a:r>
                <a:r>
                  <a:rPr sz="1400" spc="-10" dirty="0">
                    <a:latin typeface="AvenirNext LT Pro Regular" panose="020B0504020202020204" pitchFamily="34" charset="0"/>
                    <a:cs typeface="Arial"/>
                  </a:rPr>
                  <a:t>bananera</a:t>
                </a:r>
                <a:endParaRPr sz="1400" dirty="0">
                  <a:latin typeface="AvenirNext LT Pro Regular" panose="020B0504020202020204" pitchFamily="34" charset="0"/>
                  <a:cs typeface="Arial"/>
                </a:endParaRPr>
              </a:p>
            </p:txBody>
          </p:sp>
          <p:sp>
            <p:nvSpPr>
              <p:cNvPr id="26" name="object 31">
                <a:extLst>
                  <a:ext uri="{FF2B5EF4-FFF2-40B4-BE49-F238E27FC236}">
                    <a16:creationId xmlns:a16="http://schemas.microsoft.com/office/drawing/2014/main" id="{FCED6872-33FD-482C-8181-4896CC88DEA5}"/>
                  </a:ext>
                </a:extLst>
              </p:cNvPr>
              <p:cNvSpPr txBox="1"/>
              <p:nvPr/>
            </p:nvSpPr>
            <p:spPr>
              <a:xfrm>
                <a:off x="7949380" y="4632494"/>
                <a:ext cx="252095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2</a:t>
                </a:r>
                <a:r>
                  <a:rPr sz="1000" dirty="0">
                    <a:latin typeface="Arial"/>
                    <a:cs typeface="Arial"/>
                  </a:rPr>
                  <a:t>5)</a:t>
                </a:r>
              </a:p>
            </p:txBody>
          </p:sp>
        </p:grp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B01F7F5C-7BD5-4618-8D74-843F49435375}"/>
                </a:ext>
              </a:extLst>
            </p:cNvPr>
            <p:cNvSpPr txBox="1"/>
            <p:nvPr/>
          </p:nvSpPr>
          <p:spPr>
            <a:xfrm>
              <a:off x="7988134" y="6533059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6)</a:t>
              </a:r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58C4B279-3BC3-45D5-A336-66345CFAF94C}"/>
                </a:ext>
              </a:extLst>
            </p:cNvPr>
            <p:cNvSpPr/>
            <p:nvPr/>
          </p:nvSpPr>
          <p:spPr>
            <a:xfrm rot="10800000">
              <a:off x="6165902" y="3615014"/>
              <a:ext cx="360680" cy="2160270"/>
            </a:xfrm>
            <a:custGeom>
              <a:avLst/>
              <a:gdLst/>
              <a:ahLst/>
              <a:cxnLst/>
              <a:rect l="l" t="t" r="r" b="b"/>
              <a:pathLst>
                <a:path w="360680" h="2160270">
                  <a:moveTo>
                    <a:pt x="360425" y="0"/>
                  </a:moveTo>
                  <a:lnTo>
                    <a:pt x="312709" y="6388"/>
                  </a:lnTo>
                  <a:lnTo>
                    <a:pt x="269776" y="24440"/>
                  </a:lnTo>
                  <a:lnTo>
                    <a:pt x="233362" y="52482"/>
                  </a:lnTo>
                  <a:lnTo>
                    <a:pt x="205203" y="88843"/>
                  </a:lnTo>
                  <a:lnTo>
                    <a:pt x="187035" y="131850"/>
                  </a:lnTo>
                  <a:lnTo>
                    <a:pt x="180593" y="179832"/>
                  </a:lnTo>
                  <a:lnTo>
                    <a:pt x="180594" y="899922"/>
                  </a:lnTo>
                  <a:lnTo>
                    <a:pt x="174148" y="947638"/>
                  </a:lnTo>
                  <a:lnTo>
                    <a:pt x="155955" y="990571"/>
                  </a:lnTo>
                  <a:lnTo>
                    <a:pt x="127730" y="1026985"/>
                  </a:lnTo>
                  <a:lnTo>
                    <a:pt x="91185" y="1055144"/>
                  </a:lnTo>
                  <a:lnTo>
                    <a:pt x="48037" y="1073312"/>
                  </a:lnTo>
                  <a:lnTo>
                    <a:pt x="0" y="1079754"/>
                  </a:lnTo>
                  <a:lnTo>
                    <a:pt x="48037" y="1086199"/>
                  </a:lnTo>
                  <a:lnTo>
                    <a:pt x="91186" y="1104392"/>
                  </a:lnTo>
                  <a:lnTo>
                    <a:pt x="127730" y="1132617"/>
                  </a:lnTo>
                  <a:lnTo>
                    <a:pt x="155956" y="1169161"/>
                  </a:lnTo>
                  <a:lnTo>
                    <a:pt x="174148" y="1212310"/>
                  </a:lnTo>
                  <a:lnTo>
                    <a:pt x="180594" y="1260348"/>
                  </a:lnTo>
                  <a:lnTo>
                    <a:pt x="180594" y="1980438"/>
                  </a:lnTo>
                  <a:lnTo>
                    <a:pt x="187035" y="2028154"/>
                  </a:lnTo>
                  <a:lnTo>
                    <a:pt x="205203" y="2071087"/>
                  </a:lnTo>
                  <a:lnTo>
                    <a:pt x="233362" y="2107501"/>
                  </a:lnTo>
                  <a:lnTo>
                    <a:pt x="269776" y="2135660"/>
                  </a:lnTo>
                  <a:lnTo>
                    <a:pt x="312709" y="2153828"/>
                  </a:lnTo>
                  <a:lnTo>
                    <a:pt x="360426" y="2160270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7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08CFFB6-127F-4E8C-8495-A9B22306B2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7" y="768225"/>
            <a:ext cx="4921405" cy="53215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B455351-B4A3-47A6-83AD-49A3FD53378C}"/>
              </a:ext>
            </a:extLst>
          </p:cNvPr>
          <p:cNvSpPr txBox="1"/>
          <p:nvPr/>
        </p:nvSpPr>
        <p:spPr>
          <a:xfrm rot="21227161">
            <a:off x="4819244" y="2206943"/>
            <a:ext cx="23567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« A pesar de las múltiples evidencias sobre la presencia africana y afrodescendiente en Centroamérica durante el período colonial, existe un silencio absoluto en la historia oficial  sobre su existencia »</a:t>
            </a:r>
          </a:p>
          <a:p>
            <a:pPr algn="ctr"/>
            <a:endParaRPr lang="es-419" sz="14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  <a:p>
            <a:pPr algn="ctr"/>
            <a:endParaRPr lang="es-419" sz="1400" dirty="0">
              <a:solidFill>
                <a:srgbClr val="350606"/>
              </a:solidFill>
              <a:latin typeface="AvenirNext LT Pro Bold" panose="020B0804020202020204" pitchFamily="34" charset="0"/>
            </a:endParaRPr>
          </a:p>
          <a:p>
            <a:pPr algn="ctr"/>
            <a:r>
              <a:rPr lang="es-419" sz="14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(Cáceres, 2008:14)</a:t>
            </a:r>
            <a:endParaRPr lang="es-419" sz="1200" dirty="0">
              <a:solidFill>
                <a:srgbClr val="350606"/>
              </a:solidFill>
              <a:latin typeface="AvenirNext LT Pro Bold" panose="020B08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91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03F7EC6A-D814-4A31-A8F4-62B9EEEBD63F}"/>
              </a:ext>
            </a:extLst>
          </p:cNvPr>
          <p:cNvSpPr txBox="1"/>
          <p:nvPr/>
        </p:nvSpPr>
        <p:spPr>
          <a:xfrm>
            <a:off x="2362242" y="387318"/>
            <a:ext cx="74675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AvenirNext LT Pro Bold" panose="020B0804020202020204" pitchFamily="34" charset="0"/>
                <a:cs typeface="Arial"/>
              </a:rPr>
              <a:t>Referencias de</a:t>
            </a:r>
            <a:r>
              <a:rPr sz="4800" spc="-10" dirty="0">
                <a:latin typeface="AvenirNext LT Pro Bold" panose="020B0804020202020204" pitchFamily="34" charset="0"/>
                <a:cs typeface="Arial"/>
              </a:rPr>
              <a:t> </a:t>
            </a:r>
            <a:r>
              <a:rPr sz="4800" spc="-5" dirty="0">
                <a:latin typeface="AvenirNext LT Pro Bold" panose="020B0804020202020204" pitchFamily="34" charset="0"/>
                <a:cs typeface="Arial"/>
              </a:rPr>
              <a:t>Imágenes</a:t>
            </a:r>
            <a:endParaRPr sz="4800" dirty="0">
              <a:latin typeface="AvenirNext LT Pro Bold" panose="020B0804020202020204" pitchFamily="34" charset="0"/>
              <a:cs typeface="Arial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27506FA-A6D2-4655-B2D4-C60252DBAEF7}"/>
              </a:ext>
            </a:extLst>
          </p:cNvPr>
          <p:cNvGrpSpPr/>
          <p:nvPr/>
        </p:nvGrpSpPr>
        <p:grpSpPr>
          <a:xfrm>
            <a:off x="535435" y="1640872"/>
            <a:ext cx="8047990" cy="4829810"/>
            <a:chOff x="1369407" y="1252687"/>
            <a:chExt cx="8047990" cy="4829810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E7541FB-3C3C-4165-8B53-C8BD6A79F974}"/>
                </a:ext>
              </a:extLst>
            </p:cNvPr>
            <p:cNvGrpSpPr/>
            <p:nvPr/>
          </p:nvGrpSpPr>
          <p:grpSpPr>
            <a:xfrm>
              <a:off x="1369407" y="1252687"/>
              <a:ext cx="252095" cy="4829606"/>
              <a:chOff x="1369407" y="1252687"/>
              <a:chExt cx="252095" cy="4829606"/>
            </a:xfrm>
          </p:grpSpPr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1D79EA9F-B86C-4228-9C96-435FA80ECA43}"/>
                  </a:ext>
                </a:extLst>
              </p:cNvPr>
              <p:cNvSpPr txBox="1"/>
              <p:nvPr/>
            </p:nvSpPr>
            <p:spPr>
              <a:xfrm>
                <a:off x="1369407" y="1252687"/>
                <a:ext cx="181610" cy="3162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(1)</a:t>
                </a:r>
                <a:endParaRPr sz="1000" dirty="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(2)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4" name="object 11">
                <a:extLst>
                  <a:ext uri="{FF2B5EF4-FFF2-40B4-BE49-F238E27FC236}">
                    <a16:creationId xmlns:a16="http://schemas.microsoft.com/office/drawing/2014/main" id="{96799FD0-10D0-474D-80D2-844750D3CAF3}"/>
                  </a:ext>
                </a:extLst>
              </p:cNvPr>
              <p:cNvSpPr txBox="1"/>
              <p:nvPr/>
            </p:nvSpPr>
            <p:spPr>
              <a:xfrm>
                <a:off x="1369407" y="1680169"/>
                <a:ext cx="181610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(3)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5" name="object 12">
                <a:extLst>
                  <a:ext uri="{FF2B5EF4-FFF2-40B4-BE49-F238E27FC236}">
                    <a16:creationId xmlns:a16="http://schemas.microsoft.com/office/drawing/2014/main" id="{CEAA19FC-D4F2-411E-8658-3C8732DE21C5}"/>
                  </a:ext>
                </a:extLst>
              </p:cNvPr>
              <p:cNvSpPr txBox="1"/>
              <p:nvPr/>
            </p:nvSpPr>
            <p:spPr>
              <a:xfrm>
                <a:off x="1369407" y="1954527"/>
                <a:ext cx="181610" cy="3162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(4)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(5)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6" name="object 13">
                <a:extLst>
                  <a:ext uri="{FF2B5EF4-FFF2-40B4-BE49-F238E27FC236}">
                    <a16:creationId xmlns:a16="http://schemas.microsoft.com/office/drawing/2014/main" id="{659CCEA2-FC61-4BD3-B566-4800ED8EC0FA}"/>
                  </a:ext>
                </a:extLst>
              </p:cNvPr>
              <p:cNvSpPr txBox="1"/>
              <p:nvPr/>
            </p:nvSpPr>
            <p:spPr>
              <a:xfrm>
                <a:off x="1369407" y="2381208"/>
                <a:ext cx="252095" cy="925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(6)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(7)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(8)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(9)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ts val="12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0)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1)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343FBD20-9BDA-4509-AB4C-57538DA96A48}"/>
                  </a:ext>
                </a:extLst>
              </p:cNvPr>
              <p:cNvSpPr txBox="1"/>
              <p:nvPr/>
            </p:nvSpPr>
            <p:spPr>
              <a:xfrm>
                <a:off x="1369407" y="3418290"/>
                <a:ext cx="252095" cy="6216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2)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3)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4)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5)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9661AA66-8B1B-4C77-BE08-C618FC1B5121}"/>
                  </a:ext>
                </a:extLst>
              </p:cNvPr>
              <p:cNvSpPr txBox="1"/>
              <p:nvPr/>
            </p:nvSpPr>
            <p:spPr>
              <a:xfrm>
                <a:off x="1369407" y="4149899"/>
                <a:ext cx="252095" cy="3162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6)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7)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376C8CEE-C953-4AEE-94C2-6366874D56FD}"/>
                  </a:ext>
                </a:extLst>
              </p:cNvPr>
              <p:cNvSpPr txBox="1"/>
              <p:nvPr/>
            </p:nvSpPr>
            <p:spPr>
              <a:xfrm>
                <a:off x="1369407" y="4577293"/>
                <a:ext cx="252095" cy="773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8)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1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9)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0)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1)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2)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10" name="object 17">
                <a:extLst>
                  <a:ext uri="{FF2B5EF4-FFF2-40B4-BE49-F238E27FC236}">
                    <a16:creationId xmlns:a16="http://schemas.microsoft.com/office/drawing/2014/main" id="{189C2956-6952-46F2-AD45-28E1430B41D4}"/>
                  </a:ext>
                </a:extLst>
              </p:cNvPr>
              <p:cNvSpPr txBox="1"/>
              <p:nvPr/>
            </p:nvSpPr>
            <p:spPr>
              <a:xfrm>
                <a:off x="1369407" y="5461263"/>
                <a:ext cx="252095" cy="6210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3)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4)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5)</a:t>
                </a:r>
                <a:endParaRPr sz="10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(</a:t>
                </a:r>
                <a:r>
                  <a:rPr sz="1000" spc="-5" dirty="0">
                    <a:solidFill>
                      <a:srgbClr val="010000"/>
                    </a:solidFill>
                    <a:latin typeface="Arial"/>
                    <a:cs typeface="Arial"/>
                  </a:rPr>
                  <a:t>2</a:t>
                </a:r>
                <a:r>
                  <a:rPr sz="1000" dirty="0">
                    <a:solidFill>
                      <a:srgbClr val="010000"/>
                    </a:solidFill>
                    <a:latin typeface="Arial"/>
                    <a:cs typeface="Arial"/>
                  </a:rPr>
                  <a:t>6)</a:t>
                </a:r>
                <a:endParaRPr sz="1000">
                  <a:latin typeface="Arial"/>
                  <a:cs typeface="Arial"/>
                </a:endParaRPr>
              </a:p>
            </p:txBody>
          </p:sp>
        </p:grpSp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292D461E-1629-4E6E-BCCD-951A4FD91AEB}"/>
                </a:ext>
              </a:extLst>
            </p:cNvPr>
            <p:cNvSpPr txBox="1"/>
            <p:nvPr/>
          </p:nvSpPr>
          <p:spPr>
            <a:xfrm>
              <a:off x="1826607" y="1252687"/>
              <a:ext cx="7590790" cy="48298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Mapa satélite Europa. En: </a:t>
              </a:r>
              <a:r>
                <a:rPr sz="1000" spc="20" dirty="0">
                  <a:latin typeface="Arial"/>
                  <a:cs typeface="Arial"/>
                </a:rPr>
                <a:t>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3"/>
                </a:rPr>
                <a:t>http://oursurprisingworld.com/world_continents/</a:t>
              </a:r>
              <a:endParaRPr sz="1000" dirty="0">
                <a:latin typeface="Arial"/>
                <a:cs typeface="Arial"/>
              </a:endParaRPr>
            </a:p>
            <a:p>
              <a:pPr marL="12700" marR="426084">
                <a:lnSpc>
                  <a:spcPts val="969"/>
                </a:lnSpc>
                <a:spcBef>
                  <a:spcPts val="225"/>
                </a:spcBef>
              </a:pPr>
              <a:r>
                <a:rPr sz="1000" spc="-10" dirty="0">
                  <a:latin typeface="Arial"/>
                  <a:cs typeface="Arial"/>
                </a:rPr>
                <a:t>Mapa Mediterráneo. </a:t>
              </a:r>
              <a:r>
                <a:rPr sz="1000" spc="-5" dirty="0">
                  <a:latin typeface="Arial"/>
                  <a:cs typeface="Arial"/>
                </a:rPr>
                <a:t>En: Perry-Castañeda Library </a:t>
              </a:r>
              <a:r>
                <a:rPr sz="1000" spc="-10" dirty="0">
                  <a:latin typeface="Arial"/>
                  <a:cs typeface="Arial"/>
                </a:rPr>
                <a:t>map collection. The </a:t>
              </a:r>
              <a:r>
                <a:rPr sz="1000" spc="-5" dirty="0">
                  <a:latin typeface="Arial"/>
                  <a:cs typeface="Arial"/>
                </a:rPr>
                <a:t>University of Texas at Austin: última </a:t>
              </a:r>
              <a:r>
                <a:rPr sz="1000" spc="-10" dirty="0">
                  <a:latin typeface="Arial"/>
                  <a:cs typeface="Arial"/>
                </a:rPr>
                <a:t>visita </a:t>
              </a:r>
              <a:r>
                <a:rPr sz="1000" spc="-5" dirty="0">
                  <a:latin typeface="Arial"/>
                  <a:cs typeface="Arial"/>
                </a:rPr>
                <a:t>13 </a:t>
              </a:r>
              <a:r>
                <a:rPr sz="1000" spc="-10" dirty="0">
                  <a:latin typeface="Arial"/>
                  <a:cs typeface="Arial"/>
                </a:rPr>
                <a:t>enero 2009. 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4"/>
                </a:rPr>
                <a:t>http://www.lib.utexas.edu/maps/</a:t>
              </a:r>
              <a:endParaRPr sz="1000" dirty="0">
                <a:latin typeface="Arial"/>
                <a:cs typeface="Arial"/>
              </a:endParaRPr>
            </a:p>
            <a:p>
              <a:pPr marL="12700" marR="184150" indent="-635">
                <a:lnSpc>
                  <a:spcPct val="80000"/>
                </a:lnSpc>
                <a:spcBef>
                  <a:spcPts val="245"/>
                </a:spcBef>
              </a:pPr>
              <a:r>
                <a:rPr sz="1000" spc="-5" dirty="0">
                  <a:latin typeface="Arial"/>
                  <a:cs typeface="Arial"/>
                </a:rPr>
                <a:t>Metsys, </a:t>
              </a:r>
              <a:r>
                <a:rPr sz="1000" dirty="0">
                  <a:latin typeface="Arial"/>
                  <a:cs typeface="Arial"/>
                </a:rPr>
                <a:t>Q. </a:t>
              </a:r>
              <a:r>
                <a:rPr sz="1000" spc="-5" dirty="0">
                  <a:latin typeface="Arial"/>
                  <a:cs typeface="Arial"/>
                </a:rPr>
                <a:t>1514. El prestamista. World Museum Liverpool.The Queen Mother.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5"/>
                </a:rPr>
                <a:t>http://www.liverpoolmuseums.org.uk</a:t>
              </a:r>
              <a:r>
                <a:rPr sz="1000" spc="-5" dirty="0">
                  <a:latin typeface="Arial"/>
                  <a:cs typeface="Arial"/>
                </a:rPr>
                <a:t>. Última visita 13  </a:t>
              </a:r>
              <a:r>
                <a:rPr sz="1000" spc="-10" dirty="0">
                  <a:latin typeface="Arial"/>
                  <a:cs typeface="Arial"/>
                </a:rPr>
                <a:t>enero</a:t>
              </a:r>
              <a:r>
                <a:rPr sz="1000" spc="-100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2009.</a:t>
              </a:r>
              <a:endParaRPr sz="1000" dirty="0">
                <a:latin typeface="Arial"/>
                <a:cs typeface="Arial"/>
              </a:endParaRPr>
            </a:p>
            <a:p>
              <a:pPr marL="12700" marR="983615" algn="just">
                <a:lnSpc>
                  <a:spcPct val="90000"/>
                </a:lnSpc>
                <a:spcBef>
                  <a:spcPts val="120"/>
                </a:spcBef>
              </a:pPr>
              <a:r>
                <a:rPr sz="1000" spc="-5" dirty="0">
                  <a:latin typeface="Arial"/>
                  <a:cs typeface="Arial"/>
                </a:rPr>
                <a:t>Reymerswaele, M. The Banker and his wife Web gallery </a:t>
              </a:r>
              <a:r>
                <a:rPr sz="1000" dirty="0">
                  <a:latin typeface="Arial"/>
                  <a:cs typeface="Arial"/>
                </a:rPr>
                <a:t>of </a:t>
              </a:r>
              <a:r>
                <a:rPr sz="1000" spc="-5" dirty="0">
                  <a:latin typeface="Arial"/>
                  <a:cs typeface="Arial"/>
                </a:rPr>
                <a:t>art. Ultima visita: 16 de enero de 2009.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6"/>
                </a:rPr>
                <a:t>http://www.wga.hu/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Shepherd, </a:t>
              </a:r>
              <a:r>
                <a:rPr sz="1000" dirty="0">
                  <a:latin typeface="Arial"/>
                  <a:cs typeface="Arial"/>
                </a:rPr>
                <a:t>W. </a:t>
              </a:r>
              <a:r>
                <a:rPr sz="1000" spc="-10" dirty="0">
                  <a:latin typeface="Arial"/>
                  <a:cs typeface="Arial"/>
                </a:rPr>
                <a:t>(1926 ed.) Spain </a:t>
              </a:r>
              <a:r>
                <a:rPr sz="1000" spc="-5" dirty="0">
                  <a:latin typeface="Arial"/>
                  <a:cs typeface="Arial"/>
                </a:rPr>
                <a:t>in </a:t>
              </a:r>
              <a:r>
                <a:rPr sz="1000" spc="-10" dirty="0">
                  <a:latin typeface="Arial"/>
                  <a:cs typeface="Arial"/>
                </a:rPr>
                <a:t>910. p.82-83. En: The </a:t>
              </a:r>
              <a:r>
                <a:rPr sz="1000" spc="-5" dirty="0">
                  <a:latin typeface="Arial"/>
                  <a:cs typeface="Arial"/>
                </a:rPr>
                <a:t>University </a:t>
              </a:r>
              <a:r>
                <a:rPr sz="1000" dirty="0">
                  <a:latin typeface="Arial"/>
                  <a:cs typeface="Arial"/>
                </a:rPr>
                <a:t>of </a:t>
              </a:r>
              <a:r>
                <a:rPr sz="1000" spc="-5" dirty="0">
                  <a:latin typeface="Arial"/>
                  <a:cs typeface="Arial"/>
                </a:rPr>
                <a:t>Texas </a:t>
              </a:r>
              <a:r>
                <a:rPr sz="1000" dirty="0">
                  <a:latin typeface="Arial"/>
                  <a:cs typeface="Arial"/>
                </a:rPr>
                <a:t>at </a:t>
              </a:r>
              <a:r>
                <a:rPr sz="1000" spc="-5" dirty="0">
                  <a:latin typeface="Arial"/>
                  <a:cs typeface="Arial"/>
                </a:rPr>
                <a:t>Austin: última visita 16 de enero 2009. 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7"/>
                </a:rPr>
                <a:t>http://www.lib.utexas.edu/maps/historical/history_shepherd_1923.html</a:t>
              </a:r>
              <a:endParaRPr sz="1000" dirty="0">
                <a:latin typeface="Arial"/>
                <a:cs typeface="Arial"/>
              </a:endParaRPr>
            </a:p>
            <a:p>
              <a:pPr marL="12700" marR="4885055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Shepherd, </a:t>
              </a:r>
              <a:r>
                <a:rPr sz="1000" dirty="0">
                  <a:latin typeface="Arial"/>
                  <a:cs typeface="Arial"/>
                </a:rPr>
                <a:t>W. </a:t>
              </a:r>
              <a:r>
                <a:rPr sz="1000" spc="-10" dirty="0">
                  <a:latin typeface="Arial"/>
                  <a:cs typeface="Arial"/>
                </a:rPr>
                <a:t>(1926 ed.) Spain </a:t>
              </a:r>
              <a:r>
                <a:rPr sz="1000" spc="-5" dirty="0">
                  <a:latin typeface="Arial"/>
                  <a:cs typeface="Arial"/>
                </a:rPr>
                <a:t>in </a:t>
              </a:r>
              <a:r>
                <a:rPr sz="1000" spc="-10" dirty="0">
                  <a:latin typeface="Arial"/>
                  <a:cs typeface="Arial"/>
                </a:rPr>
                <a:t>1037, Ibid.  Shepherd, </a:t>
              </a:r>
              <a:r>
                <a:rPr sz="1000" dirty="0">
                  <a:latin typeface="Arial"/>
                  <a:cs typeface="Arial"/>
                </a:rPr>
                <a:t>W. </a:t>
              </a:r>
              <a:r>
                <a:rPr sz="1000" spc="-10" dirty="0">
                  <a:latin typeface="Arial"/>
                  <a:cs typeface="Arial"/>
                </a:rPr>
                <a:t>(1926 ed.) Spain </a:t>
              </a:r>
              <a:r>
                <a:rPr sz="1000" spc="-5" dirty="0">
                  <a:latin typeface="Arial"/>
                  <a:cs typeface="Arial"/>
                </a:rPr>
                <a:t>in </a:t>
              </a:r>
              <a:r>
                <a:rPr sz="1000" spc="-10" dirty="0">
                  <a:latin typeface="Arial"/>
                  <a:cs typeface="Arial"/>
                </a:rPr>
                <a:t>1150, Ibid.  Shepherd, </a:t>
              </a:r>
              <a:r>
                <a:rPr sz="1000" dirty="0">
                  <a:latin typeface="Arial"/>
                  <a:cs typeface="Arial"/>
                </a:rPr>
                <a:t>W. </a:t>
              </a:r>
              <a:r>
                <a:rPr sz="1000" spc="-10" dirty="0">
                  <a:latin typeface="Arial"/>
                  <a:cs typeface="Arial"/>
                </a:rPr>
                <a:t>(1926 ed.) Spain 1212-1492,</a:t>
              </a:r>
              <a:r>
                <a:rPr sz="1000" spc="-5" dirty="0">
                  <a:latin typeface="Arial"/>
                  <a:cs typeface="Arial"/>
                </a:rPr>
                <a:t> Ibid.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Shepherd, </a:t>
              </a:r>
              <a:r>
                <a:rPr sz="1000" dirty="0">
                  <a:latin typeface="Arial"/>
                  <a:cs typeface="Arial"/>
                </a:rPr>
                <a:t>W. </a:t>
              </a:r>
              <a:r>
                <a:rPr sz="1000" spc="-10" dirty="0">
                  <a:latin typeface="Arial"/>
                  <a:cs typeface="Arial"/>
                </a:rPr>
                <a:t>(1926 ed.). Europe about 1560. p.118-119.</a:t>
              </a:r>
              <a:r>
                <a:rPr sz="1000" spc="2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Ibid.</a:t>
              </a:r>
              <a:endParaRPr sz="1000" dirty="0">
                <a:latin typeface="Arial"/>
                <a:cs typeface="Arial"/>
              </a:endParaRPr>
            </a:p>
            <a:p>
              <a:pPr marL="12700" marR="2095500">
                <a:lnSpc>
                  <a:spcPct val="90200"/>
                </a:lnSpc>
                <a:spcBef>
                  <a:spcPts val="114"/>
                </a:spcBef>
              </a:pPr>
              <a:r>
                <a:rPr sz="1000" spc="-5" dirty="0">
                  <a:latin typeface="Arial"/>
                  <a:cs typeface="Arial"/>
                </a:rPr>
                <a:t>Mapa de España. Mapas Comision Europea. última visita: 13 enero </a:t>
              </a:r>
              <a:r>
                <a:rPr sz="1000" spc="-10" dirty="0">
                  <a:latin typeface="Arial"/>
                  <a:cs typeface="Arial"/>
                </a:rPr>
                <a:t>2009.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8"/>
                </a:rPr>
                <a:t>http://europa.eu/abc/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Casco Conquistador. Última visita: 19 enero 2009. 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9"/>
                </a:rPr>
                <a:t>http://www.halloweenscene.com/mm5/graphics/00000001/Conquistador%20Helmet%2015312.jpg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Mapa </a:t>
              </a:r>
              <a:r>
                <a:rPr sz="1000" spc="-5" dirty="0">
                  <a:latin typeface="Arial"/>
                  <a:cs typeface="Arial"/>
                </a:rPr>
                <a:t>de Africa </a:t>
              </a:r>
              <a:r>
                <a:rPr sz="1000" spc="-10" dirty="0">
                  <a:latin typeface="Arial"/>
                  <a:cs typeface="Arial"/>
                </a:rPr>
                <a:t>(1999). En: </a:t>
              </a:r>
              <a:r>
                <a:rPr sz="1000" spc="-5" dirty="0">
                  <a:latin typeface="Arial"/>
                  <a:cs typeface="Arial"/>
                </a:rPr>
                <a:t>Perry-Castañeda Library </a:t>
              </a:r>
              <a:r>
                <a:rPr sz="1000" spc="-10" dirty="0">
                  <a:latin typeface="Arial"/>
                  <a:cs typeface="Arial"/>
                </a:rPr>
                <a:t>Map </a:t>
              </a:r>
              <a:r>
                <a:rPr sz="1000" spc="-5" dirty="0">
                  <a:latin typeface="Arial"/>
                  <a:cs typeface="Arial"/>
                </a:rPr>
                <a:t>Collection.</a:t>
              </a:r>
              <a:r>
                <a:rPr sz="1000" spc="-15" dirty="0">
                  <a:latin typeface="Arial"/>
                  <a:cs typeface="Arial"/>
                </a:rPr>
                <a:t>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0"/>
                </a:rPr>
                <a:t>http://www.lib.utexas.edu/maps/africa.html</a:t>
              </a:r>
              <a:endParaRPr sz="1000" dirty="0">
                <a:latin typeface="Arial"/>
                <a:cs typeface="Arial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Central America and the Caribbean (2002). En: Perry-Castañeda Library Map Collection.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1"/>
                </a:rPr>
                <a:t>http://www.lib.utexas.edu/maps/americas.html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North America (2007).</a:t>
              </a:r>
              <a:r>
                <a:rPr sz="1000" spc="-7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Ibid.</a:t>
              </a:r>
              <a:endParaRPr sz="1000" dirty="0">
                <a:latin typeface="Arial"/>
                <a:cs typeface="Arial"/>
              </a:endParaRPr>
            </a:p>
            <a:p>
              <a:pPr marL="12700" marR="4878705">
                <a:lnSpc>
                  <a:spcPct val="80000"/>
                </a:lnSpc>
                <a:spcBef>
                  <a:spcPts val="240"/>
                </a:spcBef>
              </a:pPr>
              <a:r>
                <a:rPr sz="1000" spc="-5" dirty="0">
                  <a:latin typeface="Arial"/>
                  <a:cs typeface="Arial"/>
                </a:rPr>
                <a:t>Central America and the Caribbean (2002). Ibid.  (15.1)</a:t>
              </a:r>
              <a:r>
                <a:rPr sz="1000" spc="-9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Idem.</a:t>
              </a:r>
              <a:endParaRPr sz="1000" dirty="0">
                <a:latin typeface="Arial"/>
                <a:cs typeface="Arial"/>
              </a:endParaRPr>
            </a:p>
            <a:p>
              <a:pPr marL="12700" marR="474980">
                <a:lnSpc>
                  <a:spcPct val="90200"/>
                </a:lnSpc>
                <a:spcBef>
                  <a:spcPts val="114"/>
                </a:spcBef>
              </a:pPr>
              <a:r>
                <a:rPr sz="1000" spc="-5" dirty="0">
                  <a:latin typeface="Arial"/>
                  <a:cs typeface="Arial"/>
                </a:rPr>
                <a:t>Iglesia de los Dolores.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12"/>
                </a:rPr>
                <a:t>http://2.bp.blogspot.com/_bjRevsrDKx8/SSw2V7PI7LI/AAAAAAAAABA/HCiM2zqfo5U/s200/dolores.jpeg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Francisco Ferrara. En: Casa Presidencial Honduras. 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</a:rPr>
                <a:t>http://oas.poderciudadano.gob.hn:7778/portal/page/portal/Presidencial_Group/Ex_Presidentes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Manuel Bonilla. </a:t>
              </a:r>
              <a:r>
                <a:rPr sz="1000" spc="-10" dirty="0">
                  <a:latin typeface="Arial"/>
                  <a:cs typeface="Arial"/>
                </a:rPr>
                <a:t>En: </a:t>
              </a:r>
              <a:r>
                <a:rPr sz="1000" spc="-5" dirty="0">
                  <a:latin typeface="Arial"/>
                  <a:cs typeface="Arial"/>
                </a:rPr>
                <a:t>Casa Presidencial Honduras.</a:t>
              </a:r>
              <a:r>
                <a:rPr sz="1000" spc="-4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Ibid.</a:t>
              </a:r>
              <a:endParaRPr sz="1000" dirty="0">
                <a:latin typeface="Arial"/>
                <a:cs typeface="Arial"/>
              </a:endParaRPr>
            </a:p>
            <a:p>
              <a:pPr marL="12700" marR="169545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Nicaragua Maps. Political Map. (1997). En: Perry-Castañeda Library Map Collection.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13"/>
                </a:rPr>
                <a:t>http://www.lib.utexas.edu/maps/nicaragua.html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Latin America Map.</a:t>
              </a:r>
              <a:r>
                <a:rPr sz="1000" spc="-50" dirty="0">
                  <a:latin typeface="Arial"/>
                  <a:cs typeface="Arial"/>
                </a:rPr>
                <a:t>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http://commons.wikimedia.org/wiki/File:Latin_America_map.jpg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Costa Rica Map (1987). En: Perry-Castañeda Library Map Collection.</a:t>
              </a:r>
              <a:r>
                <a:rPr sz="1000" spc="5" dirty="0">
                  <a:latin typeface="Arial"/>
                  <a:cs typeface="Arial"/>
                </a:rPr>
                <a:t>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4"/>
                </a:rPr>
                <a:t>http://www.lib.utexas.edu/maps/costa_rica.html</a:t>
              </a:r>
              <a:endParaRPr sz="1000" dirty="0">
                <a:latin typeface="Arial"/>
                <a:cs typeface="Arial"/>
              </a:endParaRPr>
            </a:p>
            <a:p>
              <a:pPr marL="12700" marR="93980">
                <a:lnSpc>
                  <a:spcPct val="80000"/>
                </a:lnSpc>
                <a:spcBef>
                  <a:spcPts val="240"/>
                </a:spcBef>
              </a:pPr>
              <a:r>
                <a:rPr sz="1000" spc="-5" dirty="0">
                  <a:latin typeface="Arial"/>
                  <a:cs typeface="Arial"/>
                </a:rPr>
                <a:t>Paez, </a:t>
              </a:r>
              <a:r>
                <a:rPr sz="1000" dirty="0">
                  <a:latin typeface="Arial"/>
                  <a:cs typeface="Arial"/>
                </a:rPr>
                <a:t>J. </a:t>
              </a:r>
              <a:r>
                <a:rPr sz="1000" spc="-5" dirty="0">
                  <a:latin typeface="Arial"/>
                  <a:cs typeface="Arial"/>
                </a:rPr>
                <a:t>(1780). Colección particular. En: Cáceres, </a:t>
              </a:r>
              <a:r>
                <a:rPr sz="1000" spc="-10" dirty="0">
                  <a:latin typeface="Arial"/>
                  <a:cs typeface="Arial"/>
                </a:rPr>
                <a:t>Rina </a:t>
              </a:r>
              <a:r>
                <a:rPr sz="1000" spc="-5" dirty="0">
                  <a:latin typeface="Arial"/>
                  <a:cs typeface="Arial"/>
                </a:rPr>
                <a:t>(Ed.) </a:t>
              </a:r>
              <a:r>
                <a:rPr sz="1000" u="sng" spc="-5" dirty="0">
                  <a:latin typeface="Arial"/>
                  <a:cs typeface="Arial"/>
                </a:rPr>
                <a:t>Del Olvido </a:t>
              </a:r>
              <a:r>
                <a:rPr sz="1000" u="sng" dirty="0">
                  <a:latin typeface="Arial"/>
                  <a:cs typeface="Arial"/>
                </a:rPr>
                <a:t>a </a:t>
              </a:r>
              <a:r>
                <a:rPr sz="1000" u="sng" spc="-5" dirty="0">
                  <a:latin typeface="Arial"/>
                  <a:cs typeface="Arial"/>
                </a:rPr>
                <a:t>la memoria: </a:t>
              </a:r>
              <a:r>
                <a:rPr sz="1000" u="sng" spc="-10" dirty="0">
                  <a:latin typeface="Arial"/>
                  <a:cs typeface="Arial"/>
                </a:rPr>
                <a:t>africanos </a:t>
              </a:r>
              <a:r>
                <a:rPr sz="1000" u="sng" dirty="0">
                  <a:latin typeface="Arial"/>
                  <a:cs typeface="Arial"/>
                </a:rPr>
                <a:t>y </a:t>
              </a:r>
              <a:r>
                <a:rPr sz="1000" u="sng" spc="-10" dirty="0">
                  <a:latin typeface="Arial"/>
                  <a:cs typeface="Arial"/>
                </a:rPr>
                <a:t>afromestizos </a:t>
              </a:r>
              <a:r>
                <a:rPr sz="1000" u="sng" spc="-5" dirty="0">
                  <a:latin typeface="Arial"/>
                  <a:cs typeface="Arial"/>
                </a:rPr>
                <a:t>en la </a:t>
              </a:r>
              <a:r>
                <a:rPr sz="1000" u="sng" spc="-10" dirty="0">
                  <a:latin typeface="Arial"/>
                  <a:cs typeface="Arial"/>
                </a:rPr>
                <a:t>historia </a:t>
              </a:r>
              <a:r>
                <a:rPr sz="1000" u="sng" spc="-5" dirty="0">
                  <a:latin typeface="Arial"/>
                  <a:cs typeface="Arial"/>
                </a:rPr>
                <a:t>colonial  de Centroamérica</a:t>
              </a:r>
              <a:r>
                <a:rPr sz="1000" spc="-5" dirty="0">
                  <a:latin typeface="Arial"/>
                  <a:cs typeface="Arial"/>
                </a:rPr>
                <a:t>.  San José, C.R.: Oficina Regional de la UNESCO para Centroamérica </a:t>
              </a:r>
              <a:r>
                <a:rPr sz="1000" dirty="0">
                  <a:latin typeface="Arial"/>
                  <a:cs typeface="Arial"/>
                </a:rPr>
                <a:t>y </a:t>
              </a:r>
              <a:r>
                <a:rPr sz="1000" spc="-5" dirty="0">
                  <a:latin typeface="Arial"/>
                  <a:cs typeface="Arial"/>
                </a:rPr>
                <a:t>Panamá, 2008. Tomo1</a:t>
              </a:r>
              <a:r>
                <a:rPr sz="1000" spc="2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p.63.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Compañía de Morenos Artillero de </a:t>
              </a:r>
              <a:r>
                <a:rPr sz="1000" spc="-10" dirty="0">
                  <a:latin typeface="Arial"/>
                  <a:cs typeface="Arial"/>
                </a:rPr>
                <a:t>Panamá. </a:t>
              </a:r>
              <a:r>
                <a:rPr sz="1000" spc="-5" dirty="0">
                  <a:latin typeface="Arial"/>
                  <a:cs typeface="Arial"/>
                </a:rPr>
                <a:t>En: Cáceres, Rina (Ed.) Ibid. </a:t>
              </a:r>
              <a:r>
                <a:rPr sz="1000" spc="20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p.88.</a:t>
              </a:r>
              <a:endParaRPr sz="1000" dirty="0">
                <a:latin typeface="Arial"/>
                <a:cs typeface="Arial"/>
              </a:endParaRPr>
            </a:p>
            <a:p>
              <a:pPr marL="12700" marR="51943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Fotografia Máquina de Ferrocarril. Ültima visita 20 enero 2009.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5"/>
                </a:rPr>
                <a:t>http://www.bomberos.go.cr/Bomberos/organizacion/golfito2.jsp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Fotografia Trabajadores </a:t>
              </a:r>
              <a:r>
                <a:rPr sz="1000" spc="-10" dirty="0">
                  <a:latin typeface="Arial"/>
                  <a:cs typeface="Arial"/>
                </a:rPr>
                <a:t>de </a:t>
              </a:r>
              <a:r>
                <a:rPr sz="1000" spc="-5" dirty="0">
                  <a:latin typeface="Arial"/>
                  <a:cs typeface="Arial"/>
                </a:rPr>
                <a:t>Banano. Última visita 20 enero 2009. En: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6"/>
                </a:rPr>
                <a:t>http://www.iclc.ws/Limon-historical-information.html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Fotografia Construcción del Ferrocarril.</a:t>
              </a:r>
              <a:r>
                <a:rPr sz="1000" dirty="0">
                  <a:latin typeface="Arial"/>
                  <a:cs typeface="Arial"/>
                </a:rPr>
                <a:t>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7"/>
                </a:rPr>
                <a:t>http://www.golfito-costarica.com/golfito/golfito-history.html</a:t>
              </a:r>
              <a:endParaRPr sz="1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85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9D6F07-9C0F-44FC-B3E0-3A007E08AB7D}"/>
              </a:ext>
            </a:extLst>
          </p:cNvPr>
          <p:cNvSpPr txBox="1"/>
          <p:nvPr/>
        </p:nvSpPr>
        <p:spPr>
          <a:xfrm>
            <a:off x="256879" y="305527"/>
            <a:ext cx="7737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En la Península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Ibérica…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AE08798-93C3-4F1E-A23D-44FA7E8078BB}"/>
              </a:ext>
            </a:extLst>
          </p:cNvPr>
          <p:cNvGrpSpPr/>
          <p:nvPr/>
        </p:nvGrpSpPr>
        <p:grpSpPr>
          <a:xfrm>
            <a:off x="256879" y="1304088"/>
            <a:ext cx="4551432" cy="4514488"/>
            <a:chOff x="422285" y="1248700"/>
            <a:chExt cx="4551432" cy="4514488"/>
          </a:xfrm>
        </p:grpSpPr>
        <p:sp>
          <p:nvSpPr>
            <p:cNvPr id="4" name="object 13">
              <a:extLst>
                <a:ext uri="{FF2B5EF4-FFF2-40B4-BE49-F238E27FC236}">
                  <a16:creationId xmlns:a16="http://schemas.microsoft.com/office/drawing/2014/main" id="{4463A0B4-B968-4562-9E35-B35DF0D6B752}"/>
                </a:ext>
              </a:extLst>
            </p:cNvPr>
            <p:cNvSpPr/>
            <p:nvPr/>
          </p:nvSpPr>
          <p:spPr>
            <a:xfrm>
              <a:off x="422285" y="1248700"/>
              <a:ext cx="4551432" cy="436060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4">
              <a:extLst>
                <a:ext uri="{FF2B5EF4-FFF2-40B4-BE49-F238E27FC236}">
                  <a16:creationId xmlns:a16="http://schemas.microsoft.com/office/drawing/2014/main" id="{6412622F-5A79-4B07-9E38-768E2B7E08EA}"/>
                </a:ext>
              </a:extLst>
            </p:cNvPr>
            <p:cNvSpPr txBox="1"/>
            <p:nvPr/>
          </p:nvSpPr>
          <p:spPr>
            <a:xfrm>
              <a:off x="422285" y="5609300"/>
              <a:ext cx="1816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lang="es-MX" sz="1000" dirty="0">
                  <a:latin typeface="Arial"/>
                  <a:cs typeface="Arial"/>
                </a:rPr>
                <a:t>3</a:t>
              </a:r>
              <a:r>
                <a:rPr sz="1000" dirty="0">
                  <a:latin typeface="Arial"/>
                  <a:cs typeface="Arial"/>
                </a:rPr>
                <a:t>)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E8FBD45-81B9-44A8-8FCA-2460CF9659A8}"/>
              </a:ext>
            </a:extLst>
          </p:cNvPr>
          <p:cNvGrpSpPr/>
          <p:nvPr/>
        </p:nvGrpSpPr>
        <p:grpSpPr>
          <a:xfrm>
            <a:off x="5217141" y="2894029"/>
            <a:ext cx="4856370" cy="3461443"/>
            <a:chOff x="5257498" y="2884602"/>
            <a:chExt cx="4977548" cy="3547814"/>
          </a:xfrm>
        </p:grpSpPr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1839A0B8-CB59-441E-B084-5160C23DF6BA}"/>
                </a:ext>
              </a:extLst>
            </p:cNvPr>
            <p:cNvSpPr/>
            <p:nvPr/>
          </p:nvSpPr>
          <p:spPr>
            <a:xfrm>
              <a:off x="5257498" y="2884602"/>
              <a:ext cx="4977548" cy="347087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4">
              <a:extLst>
                <a:ext uri="{FF2B5EF4-FFF2-40B4-BE49-F238E27FC236}">
                  <a16:creationId xmlns:a16="http://schemas.microsoft.com/office/drawing/2014/main" id="{4D3CFDDA-3260-4CB3-B118-ADCCE0AAA86D}"/>
                </a:ext>
              </a:extLst>
            </p:cNvPr>
            <p:cNvSpPr txBox="1"/>
            <p:nvPr/>
          </p:nvSpPr>
          <p:spPr>
            <a:xfrm>
              <a:off x="5257498" y="6278528"/>
              <a:ext cx="1816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lang="es-MX" sz="1000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)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8CF273-0F37-481F-8A18-162D37CF963E}"/>
              </a:ext>
            </a:extLst>
          </p:cNvPr>
          <p:cNvSpPr txBox="1"/>
          <p:nvPr/>
        </p:nvSpPr>
        <p:spPr>
          <a:xfrm>
            <a:off x="256879" y="5986140"/>
            <a:ext cx="4551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075">
              <a:lnSpc>
                <a:spcPct val="100000"/>
              </a:lnSpc>
            </a:pP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…Prestamistas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y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banqueros </a:t>
            </a:r>
            <a:r>
              <a:rPr lang="es-419" sz="1800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se dan</a:t>
            </a:r>
            <a:r>
              <a:rPr lang="es-419" sz="1800" spc="5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cita.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6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97ECE2-2DAB-41DB-879B-39B53FF62D04}"/>
              </a:ext>
            </a:extLst>
          </p:cNvPr>
          <p:cNvSpPr txBox="1"/>
          <p:nvPr/>
        </p:nvSpPr>
        <p:spPr>
          <a:xfrm>
            <a:off x="3048786" y="352661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Reconquista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8F36BD-92D9-40E1-9573-5DB8D369F219}"/>
              </a:ext>
            </a:extLst>
          </p:cNvPr>
          <p:cNvSpPr/>
          <p:nvPr/>
        </p:nvSpPr>
        <p:spPr>
          <a:xfrm>
            <a:off x="2856000" y="1216159"/>
            <a:ext cx="6480000" cy="50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419" dirty="0"/>
              <a:t>            </a:t>
            </a:r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286F6A-951C-46DC-867D-1758D7CA9754}"/>
              </a:ext>
            </a:extLst>
          </p:cNvPr>
          <p:cNvSpPr txBox="1"/>
          <p:nvPr/>
        </p:nvSpPr>
        <p:spPr>
          <a:xfrm>
            <a:off x="780502" y="1183658"/>
            <a:ext cx="1044018" cy="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419" sz="1800" b="1" spc="-5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En</a:t>
            </a:r>
            <a:r>
              <a:rPr lang="es-419" sz="1800" b="1" spc="-9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 </a:t>
            </a:r>
            <a:r>
              <a:rPr lang="es-419" sz="1800" b="1" spc="-1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rPr>
              <a:t>910</a:t>
            </a:r>
            <a:endParaRPr lang="es-419" sz="1800" dirty="0">
              <a:solidFill>
                <a:srgbClr val="350606"/>
              </a:solidFill>
              <a:latin typeface="AvenirNext LT Pro Regular" panose="020B0504020202020204" pitchFamily="34" charset="0"/>
              <a:cs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8BB5B68-CC25-43AF-AF32-EB7E99EBC307}"/>
              </a:ext>
            </a:extLst>
          </p:cNvPr>
          <p:cNvGrpSpPr/>
          <p:nvPr/>
        </p:nvGrpSpPr>
        <p:grpSpPr>
          <a:xfrm>
            <a:off x="780502" y="1877086"/>
            <a:ext cx="1727028" cy="650137"/>
            <a:chOff x="917347" y="2075049"/>
            <a:chExt cx="1727028" cy="650137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3CE74C1-CE01-4B33-8961-6998374CA532}"/>
                </a:ext>
              </a:extLst>
            </p:cNvPr>
            <p:cNvSpPr/>
            <p:nvPr/>
          </p:nvSpPr>
          <p:spPr>
            <a:xfrm>
              <a:off x="917347" y="2075049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778E7AB-EB0D-42CB-865E-1F70FF7CB080}"/>
                </a:ext>
              </a:extLst>
            </p:cNvPr>
            <p:cNvSpPr txBox="1"/>
            <p:nvPr/>
          </p:nvSpPr>
          <p:spPr>
            <a:xfrm>
              <a:off x="1009336" y="2078855"/>
              <a:ext cx="15430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Reino  de  León</a:t>
              </a:r>
              <a:endParaRPr lang="es-419" sz="1800" dirty="0">
                <a:solidFill>
                  <a:srgbClr val="350606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888A29-7205-4729-8BA2-9A628AFA3377}"/>
              </a:ext>
            </a:extLst>
          </p:cNvPr>
          <p:cNvGrpSpPr/>
          <p:nvPr/>
        </p:nvGrpSpPr>
        <p:grpSpPr>
          <a:xfrm>
            <a:off x="9580461" y="5769164"/>
            <a:ext cx="1876957" cy="646332"/>
            <a:chOff x="5169464" y="938211"/>
            <a:chExt cx="1876957" cy="64633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A095DAD-B3F1-4828-819F-20F8A9BA41EC}"/>
                </a:ext>
              </a:extLst>
            </p:cNvPr>
            <p:cNvSpPr/>
            <p:nvPr/>
          </p:nvSpPr>
          <p:spPr>
            <a:xfrm>
              <a:off x="5244428" y="938211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E38030A-E442-4E5B-82D6-2EC644C712BB}"/>
                </a:ext>
              </a:extLst>
            </p:cNvPr>
            <p:cNvSpPr txBox="1"/>
            <p:nvPr/>
          </p:nvSpPr>
          <p:spPr>
            <a:xfrm>
              <a:off x="5169464" y="938212"/>
              <a:ext cx="18769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Emirato  de  Córdoba</a:t>
              </a:r>
            </a:p>
          </p:txBody>
        </p:sp>
      </p:grp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ACA84DD-FDC3-4D64-9661-5FD83E0ECCCD}"/>
              </a:ext>
            </a:extLst>
          </p:cNvPr>
          <p:cNvCxnSpPr>
            <a:cxnSpLocks/>
          </p:cNvCxnSpPr>
          <p:nvPr/>
        </p:nvCxnSpPr>
        <p:spPr>
          <a:xfrm>
            <a:off x="4548146" y="5553986"/>
            <a:ext cx="5107279" cy="538343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23E37F5-EA08-43DD-BF4D-3D6D0EBDBDE6}"/>
              </a:ext>
            </a:extLst>
          </p:cNvPr>
          <p:cNvSpPr/>
          <p:nvPr/>
        </p:nvSpPr>
        <p:spPr>
          <a:xfrm>
            <a:off x="4489495" y="5487384"/>
            <a:ext cx="117302" cy="11730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3CD29FF-0966-41AB-9845-D3F1884FFCE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507530" y="2151797"/>
            <a:ext cx="1145521" cy="48455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27E35CEB-7364-4707-8F7E-5D30511D267C}"/>
              </a:ext>
            </a:extLst>
          </p:cNvPr>
          <p:cNvSpPr/>
          <p:nvPr/>
        </p:nvSpPr>
        <p:spPr>
          <a:xfrm>
            <a:off x="3608701" y="2102630"/>
            <a:ext cx="92908" cy="9290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A0DEED35-39F2-4D7F-9307-1A46FF8755B0}"/>
              </a:ext>
            </a:extLst>
          </p:cNvPr>
          <p:cNvSpPr txBox="1"/>
          <p:nvPr/>
        </p:nvSpPr>
        <p:spPr>
          <a:xfrm>
            <a:off x="2538337" y="6092329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(5)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96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3">
            <a:extLst>
              <a:ext uri="{FF2B5EF4-FFF2-40B4-BE49-F238E27FC236}">
                <a16:creationId xmlns:a16="http://schemas.microsoft.com/office/drawing/2014/main" id="{C2008438-8363-4D5F-B556-15E2E54F0F4D}"/>
              </a:ext>
            </a:extLst>
          </p:cNvPr>
          <p:cNvSpPr/>
          <p:nvPr/>
        </p:nvSpPr>
        <p:spPr>
          <a:xfrm>
            <a:off x="2856000" y="1253314"/>
            <a:ext cx="6480000" cy="50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97ECE2-2DAB-41DB-879B-39B53FF62D04}"/>
              </a:ext>
            </a:extLst>
          </p:cNvPr>
          <p:cNvSpPr txBox="1"/>
          <p:nvPr/>
        </p:nvSpPr>
        <p:spPr>
          <a:xfrm>
            <a:off x="3048786" y="352661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Reconquista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286F6A-951C-46DC-867D-1758D7CA9754}"/>
              </a:ext>
            </a:extLst>
          </p:cNvPr>
          <p:cNvSpPr txBox="1"/>
          <p:nvPr/>
        </p:nvSpPr>
        <p:spPr>
          <a:xfrm>
            <a:off x="286270" y="1187740"/>
            <a:ext cx="1044018" cy="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es-419" sz="1800" b="1" dirty="0">
                <a:latin typeface="Arial"/>
                <a:cs typeface="Arial"/>
              </a:rPr>
              <a:t>En</a:t>
            </a:r>
            <a:r>
              <a:rPr lang="es-419" sz="1800" b="1" spc="-90" dirty="0">
                <a:latin typeface="Arial"/>
                <a:cs typeface="Arial"/>
              </a:rPr>
              <a:t> </a:t>
            </a:r>
            <a:r>
              <a:rPr lang="es-419" sz="1800" b="1" spc="-5" dirty="0">
                <a:latin typeface="Arial"/>
                <a:cs typeface="Arial"/>
              </a:rPr>
              <a:t>1037</a:t>
            </a:r>
            <a:endParaRPr lang="es-419" sz="1800" dirty="0">
              <a:latin typeface="Arial"/>
              <a:cs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8BB5B68-CC25-43AF-AF32-EB7E99EBC307}"/>
              </a:ext>
            </a:extLst>
          </p:cNvPr>
          <p:cNvGrpSpPr/>
          <p:nvPr/>
        </p:nvGrpSpPr>
        <p:grpSpPr>
          <a:xfrm>
            <a:off x="155448" y="1941094"/>
            <a:ext cx="2456091" cy="688609"/>
            <a:chOff x="917347" y="2075049"/>
            <a:chExt cx="1727028" cy="688609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3CE74C1-CE01-4B33-8961-6998374CA532}"/>
                </a:ext>
              </a:extLst>
            </p:cNvPr>
            <p:cNvSpPr/>
            <p:nvPr/>
          </p:nvSpPr>
          <p:spPr>
            <a:xfrm>
              <a:off x="917347" y="2075049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778E7AB-EB0D-42CB-865E-1F70FF7CB080}"/>
                </a:ext>
              </a:extLst>
            </p:cNvPr>
            <p:cNvSpPr txBox="1"/>
            <p:nvPr/>
          </p:nvSpPr>
          <p:spPr>
            <a:xfrm>
              <a:off x="1009336" y="2078855"/>
              <a:ext cx="1543049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Reino  de  León </a:t>
              </a:r>
            </a:p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y Castilla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888A29-7205-4729-8BA2-9A628AFA3377}"/>
              </a:ext>
            </a:extLst>
          </p:cNvPr>
          <p:cNvGrpSpPr/>
          <p:nvPr/>
        </p:nvGrpSpPr>
        <p:grpSpPr>
          <a:xfrm>
            <a:off x="9580461" y="5769164"/>
            <a:ext cx="1876957" cy="646332"/>
            <a:chOff x="5169464" y="938211"/>
            <a:chExt cx="1876957" cy="64633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A095DAD-B3F1-4828-819F-20F8A9BA41EC}"/>
                </a:ext>
              </a:extLst>
            </p:cNvPr>
            <p:cNvSpPr/>
            <p:nvPr/>
          </p:nvSpPr>
          <p:spPr>
            <a:xfrm>
              <a:off x="5244428" y="938211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E38030A-E442-4E5B-82D6-2EC644C712BB}"/>
                </a:ext>
              </a:extLst>
            </p:cNvPr>
            <p:cNvSpPr txBox="1"/>
            <p:nvPr/>
          </p:nvSpPr>
          <p:spPr>
            <a:xfrm>
              <a:off x="5169464" y="938212"/>
              <a:ext cx="18769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Emirato  de  Córdoba</a:t>
              </a:r>
            </a:p>
          </p:txBody>
        </p:sp>
      </p:grp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ACA84DD-FDC3-4D64-9661-5FD83E0ECCCD}"/>
              </a:ext>
            </a:extLst>
          </p:cNvPr>
          <p:cNvCxnSpPr>
            <a:cxnSpLocks/>
          </p:cNvCxnSpPr>
          <p:nvPr/>
        </p:nvCxnSpPr>
        <p:spPr>
          <a:xfrm>
            <a:off x="4548146" y="5553986"/>
            <a:ext cx="5107279" cy="538343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23E37F5-EA08-43DD-BF4D-3D6D0EBDBDE6}"/>
              </a:ext>
            </a:extLst>
          </p:cNvPr>
          <p:cNvSpPr/>
          <p:nvPr/>
        </p:nvSpPr>
        <p:spPr>
          <a:xfrm>
            <a:off x="4489495" y="5487384"/>
            <a:ext cx="117302" cy="11730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3CD29FF-0966-41AB-9845-D3F1884FFCE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11539" y="2139696"/>
            <a:ext cx="1046061" cy="124564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27E35CEB-7364-4707-8F7E-5D30511D267C}"/>
              </a:ext>
            </a:extLst>
          </p:cNvPr>
          <p:cNvSpPr/>
          <p:nvPr/>
        </p:nvSpPr>
        <p:spPr>
          <a:xfrm>
            <a:off x="3608701" y="2102630"/>
            <a:ext cx="92908" cy="9290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E2A81D3-07B3-4176-A26E-484ABD0FEE5B}"/>
              </a:ext>
            </a:extLst>
          </p:cNvPr>
          <p:cNvSpPr txBox="1"/>
          <p:nvPr/>
        </p:nvSpPr>
        <p:spPr>
          <a:xfrm>
            <a:off x="2480715" y="6192438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58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>
            <a:extLst>
              <a:ext uri="{FF2B5EF4-FFF2-40B4-BE49-F238E27FC236}">
                <a16:creationId xmlns:a16="http://schemas.microsoft.com/office/drawing/2014/main" id="{EBC88B93-5F7B-46DC-8A95-E82C6200C76B}"/>
              </a:ext>
            </a:extLst>
          </p:cNvPr>
          <p:cNvSpPr/>
          <p:nvPr/>
        </p:nvSpPr>
        <p:spPr>
          <a:xfrm>
            <a:off x="2856000" y="1316268"/>
            <a:ext cx="6480000" cy="50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97ECE2-2DAB-41DB-879B-39B53FF62D04}"/>
              </a:ext>
            </a:extLst>
          </p:cNvPr>
          <p:cNvSpPr txBox="1"/>
          <p:nvPr/>
        </p:nvSpPr>
        <p:spPr>
          <a:xfrm>
            <a:off x="3048786" y="352661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Reconquista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286F6A-951C-46DC-867D-1758D7CA9754}"/>
              </a:ext>
            </a:extLst>
          </p:cNvPr>
          <p:cNvSpPr txBox="1"/>
          <p:nvPr/>
        </p:nvSpPr>
        <p:spPr>
          <a:xfrm>
            <a:off x="286270" y="1187740"/>
            <a:ext cx="1044018" cy="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es-419" sz="1800" b="1" dirty="0">
                <a:latin typeface="Arial"/>
                <a:cs typeface="Arial"/>
              </a:rPr>
              <a:t>En</a:t>
            </a:r>
            <a:r>
              <a:rPr lang="es-419" sz="1800" b="1" spc="-90" dirty="0">
                <a:latin typeface="Arial"/>
                <a:cs typeface="Arial"/>
              </a:rPr>
              <a:t> </a:t>
            </a:r>
            <a:r>
              <a:rPr lang="es-419" sz="1800" b="1" spc="-5" dirty="0">
                <a:latin typeface="Arial"/>
                <a:cs typeface="Arial"/>
              </a:rPr>
              <a:t>1150</a:t>
            </a:r>
            <a:endParaRPr lang="es-419" sz="1800" dirty="0">
              <a:latin typeface="Arial"/>
              <a:cs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8BB5B68-CC25-43AF-AF32-EB7E99EBC307}"/>
              </a:ext>
            </a:extLst>
          </p:cNvPr>
          <p:cNvGrpSpPr/>
          <p:nvPr/>
        </p:nvGrpSpPr>
        <p:grpSpPr>
          <a:xfrm>
            <a:off x="155448" y="1941094"/>
            <a:ext cx="2456091" cy="688609"/>
            <a:chOff x="917347" y="2075049"/>
            <a:chExt cx="1727028" cy="688609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3CE74C1-CE01-4B33-8961-6998374CA532}"/>
                </a:ext>
              </a:extLst>
            </p:cNvPr>
            <p:cNvSpPr/>
            <p:nvPr/>
          </p:nvSpPr>
          <p:spPr>
            <a:xfrm>
              <a:off x="917347" y="2075049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778E7AB-EB0D-42CB-865E-1F70FF7CB080}"/>
                </a:ext>
              </a:extLst>
            </p:cNvPr>
            <p:cNvSpPr txBox="1"/>
            <p:nvPr/>
          </p:nvSpPr>
          <p:spPr>
            <a:xfrm>
              <a:off x="1009336" y="2078855"/>
              <a:ext cx="1543049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Reino  de  León </a:t>
              </a:r>
            </a:p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y Castilla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888A29-7205-4729-8BA2-9A628AFA3377}"/>
              </a:ext>
            </a:extLst>
          </p:cNvPr>
          <p:cNvGrpSpPr/>
          <p:nvPr/>
        </p:nvGrpSpPr>
        <p:grpSpPr>
          <a:xfrm>
            <a:off x="9580461" y="5769164"/>
            <a:ext cx="1876957" cy="646332"/>
            <a:chOff x="5169464" y="938211"/>
            <a:chExt cx="1876957" cy="64633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A095DAD-B3F1-4828-819F-20F8A9BA41EC}"/>
                </a:ext>
              </a:extLst>
            </p:cNvPr>
            <p:cNvSpPr/>
            <p:nvPr/>
          </p:nvSpPr>
          <p:spPr>
            <a:xfrm>
              <a:off x="5244428" y="938211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E38030A-E442-4E5B-82D6-2EC644C712BB}"/>
                </a:ext>
              </a:extLst>
            </p:cNvPr>
            <p:cNvSpPr txBox="1"/>
            <p:nvPr/>
          </p:nvSpPr>
          <p:spPr>
            <a:xfrm>
              <a:off x="5169464" y="938212"/>
              <a:ext cx="18769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Emirato  de  Córdoba</a:t>
              </a:r>
            </a:p>
          </p:txBody>
        </p:sp>
      </p:grp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ACA84DD-FDC3-4D64-9661-5FD83E0ECCCD}"/>
              </a:ext>
            </a:extLst>
          </p:cNvPr>
          <p:cNvCxnSpPr>
            <a:cxnSpLocks/>
          </p:cNvCxnSpPr>
          <p:nvPr/>
        </p:nvCxnSpPr>
        <p:spPr>
          <a:xfrm>
            <a:off x="4606797" y="5571272"/>
            <a:ext cx="5048628" cy="521057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23E37F5-EA08-43DD-BF4D-3D6D0EBDBDE6}"/>
              </a:ext>
            </a:extLst>
          </p:cNvPr>
          <p:cNvSpPr/>
          <p:nvPr/>
        </p:nvSpPr>
        <p:spPr>
          <a:xfrm>
            <a:off x="4548146" y="5512621"/>
            <a:ext cx="117302" cy="11730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3CD29FF-0966-41AB-9845-D3F1884FFCE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11539" y="2139696"/>
            <a:ext cx="1046061" cy="124564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27E35CEB-7364-4707-8F7E-5D30511D267C}"/>
              </a:ext>
            </a:extLst>
          </p:cNvPr>
          <p:cNvSpPr/>
          <p:nvPr/>
        </p:nvSpPr>
        <p:spPr>
          <a:xfrm>
            <a:off x="3608701" y="2102630"/>
            <a:ext cx="92908" cy="9290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A21F9ACD-6D1A-409A-AC74-31AABA90E957}"/>
              </a:ext>
            </a:extLst>
          </p:cNvPr>
          <p:cNvSpPr txBox="1"/>
          <p:nvPr/>
        </p:nvSpPr>
        <p:spPr>
          <a:xfrm>
            <a:off x="2577553" y="6192438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118667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>
            <a:extLst>
              <a:ext uri="{FF2B5EF4-FFF2-40B4-BE49-F238E27FC236}">
                <a16:creationId xmlns:a16="http://schemas.microsoft.com/office/drawing/2014/main" id="{EBC88B93-5F7B-46DC-8A95-E82C6200C76B}"/>
              </a:ext>
            </a:extLst>
          </p:cNvPr>
          <p:cNvSpPr/>
          <p:nvPr/>
        </p:nvSpPr>
        <p:spPr>
          <a:xfrm>
            <a:off x="2856000" y="1316268"/>
            <a:ext cx="6480000" cy="50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97ECE2-2DAB-41DB-879B-39B53FF62D04}"/>
              </a:ext>
            </a:extLst>
          </p:cNvPr>
          <p:cNvSpPr txBox="1"/>
          <p:nvPr/>
        </p:nvSpPr>
        <p:spPr>
          <a:xfrm>
            <a:off x="3048786" y="352661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La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Reconquista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286F6A-951C-46DC-867D-1758D7CA9754}"/>
              </a:ext>
            </a:extLst>
          </p:cNvPr>
          <p:cNvSpPr txBox="1"/>
          <p:nvPr/>
        </p:nvSpPr>
        <p:spPr>
          <a:xfrm>
            <a:off x="286269" y="1187740"/>
            <a:ext cx="1476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s-419" sz="1800" b="1" dirty="0">
                <a:latin typeface="Arial"/>
                <a:cs typeface="Arial"/>
              </a:rPr>
              <a:t>Entre  </a:t>
            </a:r>
            <a:r>
              <a:rPr lang="es-419" sz="1800" b="1" spc="-10" dirty="0">
                <a:latin typeface="Arial"/>
                <a:cs typeface="Arial"/>
              </a:rPr>
              <a:t>1212-1492</a:t>
            </a:r>
            <a:endParaRPr lang="es-419" sz="1800" dirty="0">
              <a:latin typeface="Arial"/>
              <a:cs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8BB5B68-CC25-43AF-AF32-EB7E99EBC307}"/>
              </a:ext>
            </a:extLst>
          </p:cNvPr>
          <p:cNvGrpSpPr/>
          <p:nvPr/>
        </p:nvGrpSpPr>
        <p:grpSpPr>
          <a:xfrm>
            <a:off x="155448" y="1941094"/>
            <a:ext cx="2456091" cy="688609"/>
            <a:chOff x="917347" y="2075049"/>
            <a:chExt cx="1727028" cy="688609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3CE74C1-CE01-4B33-8961-6998374CA532}"/>
                </a:ext>
              </a:extLst>
            </p:cNvPr>
            <p:cNvSpPr/>
            <p:nvPr/>
          </p:nvSpPr>
          <p:spPr>
            <a:xfrm>
              <a:off x="917347" y="2075049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778E7AB-EB0D-42CB-865E-1F70FF7CB080}"/>
                </a:ext>
              </a:extLst>
            </p:cNvPr>
            <p:cNvSpPr txBox="1"/>
            <p:nvPr/>
          </p:nvSpPr>
          <p:spPr>
            <a:xfrm>
              <a:off x="1009336" y="2078855"/>
              <a:ext cx="1543049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Reino  de  León </a:t>
              </a:r>
            </a:p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y Castilla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888A29-7205-4729-8BA2-9A628AFA3377}"/>
              </a:ext>
            </a:extLst>
          </p:cNvPr>
          <p:cNvGrpSpPr/>
          <p:nvPr/>
        </p:nvGrpSpPr>
        <p:grpSpPr>
          <a:xfrm>
            <a:off x="9580461" y="5769163"/>
            <a:ext cx="1876957" cy="646332"/>
            <a:chOff x="5169464" y="938211"/>
            <a:chExt cx="1876957" cy="64633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A095DAD-B3F1-4828-819F-20F8A9BA41EC}"/>
                </a:ext>
              </a:extLst>
            </p:cNvPr>
            <p:cNvSpPr/>
            <p:nvPr/>
          </p:nvSpPr>
          <p:spPr>
            <a:xfrm>
              <a:off x="5244428" y="938211"/>
              <a:ext cx="1727028" cy="646331"/>
            </a:xfrm>
            <a:prstGeom prst="roundRect">
              <a:avLst/>
            </a:prstGeom>
            <a:solidFill>
              <a:srgbClr val="FFB67B"/>
            </a:solidFill>
            <a:ln>
              <a:solidFill>
                <a:srgbClr val="FFB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E38030A-E442-4E5B-82D6-2EC644C712BB}"/>
                </a:ext>
              </a:extLst>
            </p:cNvPr>
            <p:cNvSpPr txBox="1"/>
            <p:nvPr/>
          </p:nvSpPr>
          <p:spPr>
            <a:xfrm>
              <a:off x="5169464" y="938212"/>
              <a:ext cx="18769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95580" marR="188595" algn="ctr">
                <a:lnSpc>
                  <a:spcPct val="100000"/>
                </a:lnSpc>
                <a:spcBef>
                  <a:spcPts val="310"/>
                </a:spcBef>
              </a:pPr>
              <a:r>
                <a:rPr lang="es-419" sz="1800" b="1" spc="-5" dirty="0">
                  <a:solidFill>
                    <a:srgbClr val="350606"/>
                  </a:solidFill>
                  <a:latin typeface="AvenirNext LT Pro Regular" panose="020B0504020202020204" pitchFamily="34" charset="0"/>
                  <a:cs typeface="Arial"/>
                </a:rPr>
                <a:t>Emirato  de  Córdoba</a:t>
              </a:r>
            </a:p>
          </p:txBody>
        </p:sp>
      </p:grp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ACA84DD-FDC3-4D64-9661-5FD83E0ECCCD}"/>
              </a:ext>
            </a:extLst>
          </p:cNvPr>
          <p:cNvCxnSpPr>
            <a:cxnSpLocks/>
          </p:cNvCxnSpPr>
          <p:nvPr/>
        </p:nvCxnSpPr>
        <p:spPr>
          <a:xfrm>
            <a:off x="4606797" y="5571272"/>
            <a:ext cx="5048628" cy="521057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23E37F5-EA08-43DD-BF4D-3D6D0EBDBDE6}"/>
              </a:ext>
            </a:extLst>
          </p:cNvPr>
          <p:cNvSpPr/>
          <p:nvPr/>
        </p:nvSpPr>
        <p:spPr>
          <a:xfrm>
            <a:off x="4548146" y="5512621"/>
            <a:ext cx="117302" cy="11730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3CD29FF-0966-41AB-9845-D3F1884FFCE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11539" y="2139696"/>
            <a:ext cx="1046061" cy="124564"/>
          </a:xfrm>
          <a:prstGeom prst="line">
            <a:avLst/>
          </a:prstGeom>
          <a:ln>
            <a:solidFill>
              <a:srgbClr val="35060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27E35CEB-7364-4707-8F7E-5D30511D267C}"/>
              </a:ext>
            </a:extLst>
          </p:cNvPr>
          <p:cNvSpPr/>
          <p:nvPr/>
        </p:nvSpPr>
        <p:spPr>
          <a:xfrm>
            <a:off x="3608701" y="2102630"/>
            <a:ext cx="92908" cy="9290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35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FC0C046-5D37-4E05-BF22-92164605ED96}"/>
              </a:ext>
            </a:extLst>
          </p:cNvPr>
          <p:cNvSpPr txBox="1"/>
          <p:nvPr/>
        </p:nvSpPr>
        <p:spPr>
          <a:xfrm>
            <a:off x="2564635" y="616887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329628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9B06D63-6D9C-4564-80C5-D2773B102454}"/>
              </a:ext>
            </a:extLst>
          </p:cNvPr>
          <p:cNvSpPr txBox="1"/>
          <p:nvPr/>
        </p:nvSpPr>
        <p:spPr>
          <a:xfrm>
            <a:off x="2416011" y="376099"/>
            <a:ext cx="7359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Proceso de</a:t>
            </a:r>
            <a:r>
              <a:rPr lang="es-419" sz="4800" spc="-9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 </a:t>
            </a:r>
            <a:r>
              <a:rPr lang="es-419" sz="4800" dirty="0">
                <a:solidFill>
                  <a:srgbClr val="350606"/>
                </a:solidFill>
                <a:latin typeface="AvenirNext LT Pro Bold" panose="020B0804020202020204" pitchFamily="34" charset="0"/>
              </a:rPr>
              <a:t>Reconquista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0F5BCCB9-D126-46D1-B3FC-B860BA759C05}"/>
              </a:ext>
            </a:extLst>
          </p:cNvPr>
          <p:cNvGrpSpPr/>
          <p:nvPr/>
        </p:nvGrpSpPr>
        <p:grpSpPr>
          <a:xfrm>
            <a:off x="1481559" y="1433899"/>
            <a:ext cx="9739946" cy="4930037"/>
            <a:chOff x="1490986" y="1597067"/>
            <a:chExt cx="9739946" cy="4930037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DB0C6F1-9440-46EF-BC79-5E83E657B410}"/>
                </a:ext>
              </a:extLst>
            </p:cNvPr>
            <p:cNvSpPr/>
            <p:nvPr/>
          </p:nvSpPr>
          <p:spPr>
            <a:xfrm>
              <a:off x="8889048" y="1597067"/>
              <a:ext cx="2341884" cy="742288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En siglo XVI, </a:t>
              </a:r>
              <a:r>
                <a:rPr lang="es-419" sz="1600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10%  </a:t>
              </a:r>
              <a:r>
                <a:rPr lang="es-419" sz="16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población en</a:t>
              </a:r>
              <a:r>
                <a:rPr lang="es-419" sz="1600" b="1" spc="-2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16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Lisboa</a:t>
              </a:r>
              <a:endParaRPr lang="es-419" sz="16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65486EA-15E7-4A08-A6ED-9D49145BB9AC}"/>
                </a:ext>
              </a:extLst>
            </p:cNvPr>
            <p:cNvSpPr/>
            <p:nvPr/>
          </p:nvSpPr>
          <p:spPr>
            <a:xfrm>
              <a:off x="9212756" y="3160459"/>
              <a:ext cx="1694467" cy="537081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A</a:t>
              </a:r>
              <a:r>
                <a:rPr lang="es-419" sz="1800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scendencia</a:t>
              </a:r>
              <a:endParaRPr lang="es-419" sz="18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71CF1195-64BB-4754-9379-889F80135A91}"/>
                </a:ext>
              </a:extLst>
            </p:cNvPr>
            <p:cNvSpPr/>
            <p:nvPr/>
          </p:nvSpPr>
          <p:spPr>
            <a:xfrm>
              <a:off x="1490986" y="3026189"/>
              <a:ext cx="1694467" cy="537081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Refugio  </a:t>
              </a:r>
              <a:r>
                <a:rPr lang="es-419" sz="16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en</a:t>
              </a:r>
              <a:r>
                <a:rPr lang="es-419" sz="1600" b="1" spc="-7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 </a:t>
              </a:r>
              <a:r>
                <a:rPr lang="es-419" sz="16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Magreb</a:t>
              </a:r>
              <a:endParaRPr lang="es-419" sz="16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59F522E-AE03-4024-9D85-FF85F555BA60}"/>
                </a:ext>
              </a:extLst>
            </p:cNvPr>
            <p:cNvSpPr/>
            <p:nvPr/>
          </p:nvSpPr>
          <p:spPr>
            <a:xfrm>
              <a:off x="1490986" y="1699669"/>
              <a:ext cx="1694467" cy="830997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Andaluces  </a:t>
              </a:r>
              <a:r>
                <a:rPr lang="es-419" sz="16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‘Moros’  musulmanes</a:t>
              </a:r>
              <a:endParaRPr lang="es-419" sz="16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91E4FDA5-EC3E-4965-B2CD-E1484C11BDFD}"/>
                </a:ext>
              </a:extLst>
            </p:cNvPr>
            <p:cNvSpPr/>
            <p:nvPr/>
          </p:nvSpPr>
          <p:spPr>
            <a:xfrm>
              <a:off x="3670582" y="3713025"/>
              <a:ext cx="1694467" cy="537081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Negros</a:t>
              </a:r>
              <a:endParaRPr lang="es-419" sz="18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35A4110E-89AA-4BD8-8143-3D57E63B98BC}"/>
                </a:ext>
              </a:extLst>
            </p:cNvPr>
            <p:cNvSpPr/>
            <p:nvPr/>
          </p:nvSpPr>
          <p:spPr>
            <a:xfrm>
              <a:off x="6943231" y="3733995"/>
              <a:ext cx="1694467" cy="537081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M</a:t>
              </a:r>
              <a:r>
                <a:rPr lang="es-419" sz="1800" b="1" spc="-10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ulatos</a:t>
              </a:r>
              <a:endParaRPr lang="es-419" b="1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A5EA196A-E57E-4D51-8EDE-7C679643AE97}"/>
                </a:ext>
              </a:extLst>
            </p:cNvPr>
            <p:cNvSpPr/>
            <p:nvPr/>
          </p:nvSpPr>
          <p:spPr>
            <a:xfrm>
              <a:off x="5093611" y="4699110"/>
              <a:ext cx="2004774" cy="635438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b="1" spc="-5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Invisibilizados</a:t>
              </a:r>
              <a:endParaRPr lang="es-419" sz="2000" b="1" dirty="0">
                <a:solidFill>
                  <a:schemeClr val="bg1"/>
                </a:solidFill>
                <a:latin typeface="AvenirNext LT Pro Regular" panose="020B0504020202020204" pitchFamily="34" charset="0"/>
                <a:cs typeface="Arial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9F7E9C4A-7440-4E30-BAA4-A00CE494A768}"/>
                </a:ext>
              </a:extLst>
            </p:cNvPr>
            <p:cNvSpPr/>
            <p:nvPr/>
          </p:nvSpPr>
          <p:spPr>
            <a:xfrm>
              <a:off x="5248764" y="5990023"/>
              <a:ext cx="1694467" cy="537081"/>
            </a:xfrm>
            <a:prstGeom prst="roundRect">
              <a:avLst/>
            </a:prstGeom>
            <a:solidFill>
              <a:srgbClr val="35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800" b="1" dirty="0">
                  <a:solidFill>
                    <a:schemeClr val="bg1"/>
                  </a:solidFill>
                  <a:latin typeface="AvenirNext LT Pro Regular" panose="020B0504020202020204" pitchFamily="34" charset="0"/>
                  <a:cs typeface="Arial"/>
                </a:rPr>
                <a:t>MORO</a:t>
              </a:r>
              <a:endParaRPr lang="es-419" b="1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4438E308-AC7E-4F95-B722-8C5A90D2E977}"/>
                </a:ext>
              </a:extLst>
            </p:cNvPr>
            <p:cNvCxnSpPr>
              <a:stCxn id="8" idx="1"/>
              <a:endCxn id="5" idx="3"/>
            </p:cNvCxnSpPr>
            <p:nvPr/>
          </p:nvCxnSpPr>
          <p:spPr>
            <a:xfrm flipH="1" flipV="1">
              <a:off x="6943232" y="2607894"/>
              <a:ext cx="2269524" cy="821106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97AB2151-5807-4327-8BBA-6A4BF8C350B4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0059990" y="2339355"/>
              <a:ext cx="0" cy="821104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E2E4D2A8-E91A-4E64-BE15-8FE7F7AC7BF5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flipH="1" flipV="1">
              <a:off x="3185453" y="2115168"/>
              <a:ext cx="2063312" cy="492726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817F865D-D4F0-44CA-BC89-E2E7D8DAAB71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>
            <a:xfrm>
              <a:off x="2338220" y="2530666"/>
              <a:ext cx="0" cy="495523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9BED1B79-B632-40E0-8953-167758465759}"/>
                </a:ext>
              </a:extLst>
            </p:cNvPr>
            <p:cNvCxnSpPr>
              <a:stCxn id="5" idx="2"/>
              <a:endCxn id="11" idx="0"/>
            </p:cNvCxnSpPr>
            <p:nvPr/>
          </p:nvCxnSpPr>
          <p:spPr>
            <a:xfrm flipH="1">
              <a:off x="4517816" y="2792560"/>
              <a:ext cx="1578183" cy="920465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>
              <a:extLst>
                <a:ext uri="{FF2B5EF4-FFF2-40B4-BE49-F238E27FC236}">
                  <a16:creationId xmlns:a16="http://schemas.microsoft.com/office/drawing/2014/main" id="{EB252586-B462-4F6A-A4E6-27C0358F33AB}"/>
                </a:ext>
              </a:extLst>
            </p:cNvPr>
            <p:cNvCxnSpPr>
              <a:stCxn id="5" idx="2"/>
              <a:endCxn id="12" idx="0"/>
            </p:cNvCxnSpPr>
            <p:nvPr/>
          </p:nvCxnSpPr>
          <p:spPr>
            <a:xfrm>
              <a:off x="6095999" y="2792560"/>
              <a:ext cx="1694466" cy="941435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C49FFBED-5A20-4F1C-9E55-807A7DD6AFC1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>
              <a:off x="4517816" y="4250106"/>
              <a:ext cx="1578182" cy="449004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245F9E79-F138-4049-B8B5-BE38CAD94184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6095998" y="4271076"/>
              <a:ext cx="1694467" cy="428034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929FB1C5-4FF3-4B14-860F-A42D1634C6B8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6095998" y="5334548"/>
              <a:ext cx="0" cy="655475"/>
            </a:xfrm>
            <a:prstGeom prst="straightConnector1">
              <a:avLst/>
            </a:prstGeom>
            <a:ln w="28575">
              <a:solidFill>
                <a:srgbClr val="35060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4D24B4A-63C0-4DCE-B315-DE61715AD732}"/>
                </a:ext>
              </a:extLst>
            </p:cNvPr>
            <p:cNvGrpSpPr/>
            <p:nvPr/>
          </p:nvGrpSpPr>
          <p:grpSpPr>
            <a:xfrm>
              <a:off x="5248765" y="2339354"/>
              <a:ext cx="1694467" cy="537081"/>
              <a:chOff x="5451070" y="2969690"/>
              <a:chExt cx="1694467" cy="537081"/>
            </a:xfrm>
          </p:grpSpPr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EE0FEA23-7E99-4B40-AB23-D3D4F6AE5C49}"/>
                  </a:ext>
                </a:extLst>
              </p:cNvPr>
              <p:cNvSpPr/>
              <p:nvPr/>
            </p:nvSpPr>
            <p:spPr>
              <a:xfrm>
                <a:off x="5451070" y="2969690"/>
                <a:ext cx="1694467" cy="537081"/>
              </a:xfrm>
              <a:prstGeom prst="roundRect">
                <a:avLst/>
              </a:prstGeom>
              <a:solidFill>
                <a:srgbClr val="FFB67B"/>
              </a:solidFill>
              <a:ln>
                <a:solidFill>
                  <a:srgbClr val="FFB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2924492-AAC4-4966-A1AF-49EC9C7E1028}"/>
                  </a:ext>
                </a:extLst>
              </p:cNvPr>
              <p:cNvSpPr txBox="1"/>
              <p:nvPr/>
            </p:nvSpPr>
            <p:spPr>
              <a:xfrm>
                <a:off x="5451070" y="3053564"/>
                <a:ext cx="1694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419" sz="1800" b="1" spc="-5" dirty="0">
                    <a:latin typeface="AvenirNext LT Pro Regular" panose="020B0504020202020204" pitchFamily="34" charset="0"/>
                    <a:cs typeface="Arial"/>
                  </a:rPr>
                  <a:t>Africanos</a:t>
                </a:r>
                <a:endParaRPr lang="es-419" b="1" dirty="0">
                  <a:latin typeface="AvenirNext LT Pro Regular" panose="020B05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8874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2150</Words>
  <Application>Microsoft Office PowerPoint</Application>
  <PresentationFormat>Panorámica</PresentationFormat>
  <Paragraphs>355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AvenirNext LT Pro Bold</vt:lpstr>
      <vt:lpstr>AvenirNext LT Pro Regular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Yurineth Rios</dc:creator>
  <cp:lastModifiedBy>Yurineth Rios</cp:lastModifiedBy>
  <cp:revision>9</cp:revision>
  <dcterms:created xsi:type="dcterms:W3CDTF">2021-12-14T17:24:52Z</dcterms:created>
  <dcterms:modified xsi:type="dcterms:W3CDTF">2022-01-14T13:24:45Z</dcterms:modified>
</cp:coreProperties>
</file>