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3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5EE2D3-C914-7CAB-1A08-FFF76B5B4D07}" v="6" dt="2018-09-13T20:17:16.473"/>
    <p1510:client id="{169218C8-584B-67F7-1584-5311A4D1AF0C}" v="2" dt="2018-09-13T20:38:51.516"/>
    <p1510:client id="{6B3770C4-350A-A3E0-C2A2-2F082AF00A8C}" v="3" dt="2018-09-14T15:23:10.6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78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8" y="1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89033-C9FD-41C9-A1DA-6AFBEC5F2D4A}" type="datetimeFigureOut">
              <a:rPr lang="es-ES" smtClean="0"/>
              <a:t>11/7/19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E80B-1D65-4220-8E69-E151C448698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61224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89033-C9FD-41C9-A1DA-6AFBEC5F2D4A}" type="datetimeFigureOut">
              <a:rPr lang="es-ES" smtClean="0"/>
              <a:t>11/7/19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E80B-1D65-4220-8E69-E151C448698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9135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89033-C9FD-41C9-A1DA-6AFBEC5F2D4A}" type="datetimeFigureOut">
              <a:rPr lang="es-ES" smtClean="0"/>
              <a:t>11/7/19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E80B-1D65-4220-8E69-E151C448698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76390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89033-C9FD-41C9-A1DA-6AFBEC5F2D4A}" type="datetimeFigureOut">
              <a:rPr lang="es-ES" smtClean="0"/>
              <a:t>11/7/19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E80B-1D65-4220-8E69-E151C448698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53212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89033-C9FD-41C9-A1DA-6AFBEC5F2D4A}" type="datetimeFigureOut">
              <a:rPr lang="es-ES" smtClean="0"/>
              <a:t>11/7/19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E80B-1D65-4220-8E69-E151C448698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79377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89033-C9FD-41C9-A1DA-6AFBEC5F2D4A}" type="datetimeFigureOut">
              <a:rPr lang="es-ES" smtClean="0"/>
              <a:t>11/7/19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E80B-1D65-4220-8E69-E151C448698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7498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89033-C9FD-41C9-A1DA-6AFBEC5F2D4A}" type="datetimeFigureOut">
              <a:rPr lang="es-ES" smtClean="0"/>
              <a:t>11/7/19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E80B-1D65-4220-8E69-E151C448698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84595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89033-C9FD-41C9-A1DA-6AFBEC5F2D4A}" type="datetimeFigureOut">
              <a:rPr lang="es-ES" smtClean="0"/>
              <a:t>11/7/19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E80B-1D65-4220-8E69-E151C448698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21550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89033-C9FD-41C9-A1DA-6AFBEC5F2D4A}" type="datetimeFigureOut">
              <a:rPr lang="es-ES" smtClean="0"/>
              <a:t>11/7/19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E80B-1D65-4220-8E69-E151C448698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27875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89033-C9FD-41C9-A1DA-6AFBEC5F2D4A}" type="datetimeFigureOut">
              <a:rPr lang="es-ES" smtClean="0"/>
              <a:t>11/7/19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E80B-1D65-4220-8E69-E151C448698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40320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89033-C9FD-41C9-A1DA-6AFBEC5F2D4A}" type="datetimeFigureOut">
              <a:rPr lang="es-ES" smtClean="0"/>
              <a:t>11/7/19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E80B-1D65-4220-8E69-E151C448698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17480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89033-C9FD-41C9-A1DA-6AFBEC5F2D4A}" type="datetimeFigureOut">
              <a:rPr lang="es-ES" smtClean="0"/>
              <a:t>11/7/19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CE80B-1D65-4220-8E69-E151C448698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7538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 descr="Imagen que contiene mesa, interior, pared, monitor&#10;&#10;Descripción generada con confianza alta">
            <a:extLst>
              <a:ext uri="{FF2B5EF4-FFF2-40B4-BE49-F238E27FC236}">
                <a16:creationId xmlns:a16="http://schemas.microsoft.com/office/drawing/2014/main" xmlns="" id="{523894BE-F242-4375-820F-437DD8B20B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179" b="13316"/>
          <a:stretch/>
        </p:blipFill>
        <p:spPr>
          <a:xfrm>
            <a:off x="836809" y="10"/>
            <a:ext cx="12014180" cy="675639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718132" y="945931"/>
            <a:ext cx="3852041" cy="1834056"/>
          </a:xfrm>
        </p:spPr>
        <p:txBody>
          <a:bodyPr>
            <a:normAutofit/>
          </a:bodyPr>
          <a:lstStyle/>
          <a:p>
            <a:r>
              <a:rPr lang="es-ES" sz="4400" b="1" i="1" dirty="0">
                <a:solidFill>
                  <a:schemeClr val="bg1"/>
                </a:solidFill>
                <a:cs typeface="Calibri Light"/>
              </a:rPr>
              <a:t>Juguemos a las adivinanza</a:t>
            </a:r>
            <a:r>
              <a:rPr lang="es-ES" sz="4400" b="1" dirty="0">
                <a:solidFill>
                  <a:schemeClr val="bg1"/>
                </a:solidFill>
                <a:cs typeface="Calibri Light"/>
              </a:rPr>
              <a:t>s</a:t>
            </a:r>
            <a:endParaRPr lang="es-ES" sz="4400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392966" y="3094964"/>
            <a:ext cx="4330262" cy="68328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b="1" i="1" dirty="0">
                <a:solidFill>
                  <a:schemeClr val="bg1"/>
                </a:solidFill>
                <a:latin typeface="Century Gothic"/>
                <a:cs typeface="Calibri"/>
              </a:rPr>
              <a:t>Manual de la Maestra de Preescolar.  Océano</a:t>
            </a:r>
            <a:endParaRPr lang="es-ES" b="1" i="1" dirty="0">
              <a:solidFill>
                <a:schemeClr val="bg1"/>
              </a:solidFill>
              <a:latin typeface="Century Gothic"/>
            </a:endParaRPr>
          </a:p>
        </p:txBody>
      </p:sp>
      <p:pic>
        <p:nvPicPr>
          <p:cNvPr id="6" name="Imagen 6">
            <a:extLst>
              <a:ext uri="{FF2B5EF4-FFF2-40B4-BE49-F238E27FC236}">
                <a16:creationId xmlns:a16="http://schemas.microsoft.com/office/drawing/2014/main" xmlns="" id="{6DB05381-355D-4559-A94A-1C3A8C34A4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9434" y="3916010"/>
            <a:ext cx="3528130" cy="112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7401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 descr="Imagen que contiene mesa, interior, pared, monitor&#10;&#10;Descripción generada con confianza alta">
            <a:extLst>
              <a:ext uri="{FF2B5EF4-FFF2-40B4-BE49-F238E27FC236}">
                <a16:creationId xmlns:a16="http://schemas.microsoft.com/office/drawing/2014/main" xmlns="" id="{523894BE-F242-4375-820F-437DD8B20B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179" b="1331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2422" y="365125"/>
            <a:ext cx="9471378" cy="1325563"/>
          </a:xfrm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cs typeface="Calibri Light"/>
              </a:rPr>
              <a:t>Objetivos</a:t>
            </a:r>
          </a:p>
        </p:txBody>
      </p:sp>
      <p:sp>
        <p:nvSpPr>
          <p:cNvPr id="3" name="Subtítulo 2"/>
          <p:cNvSpPr>
            <a:spLocks noGrp="1"/>
          </p:cNvSpPr>
          <p:nvPr>
            <p:ph idx="1"/>
          </p:nvPr>
        </p:nvSpPr>
        <p:spPr>
          <a:xfrm>
            <a:off x="1968500" y="1646414"/>
            <a:ext cx="8705145" cy="45305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s-ES" sz="2400" b="1" dirty="0">
              <a:latin typeface="Book Antiqua"/>
              <a:cs typeface="Calibri"/>
            </a:endParaRPr>
          </a:p>
          <a:p>
            <a:pPr marL="0" indent="0" algn="just">
              <a:buNone/>
            </a:pPr>
            <a:r>
              <a:rPr lang="es-ES" sz="2400" dirty="0">
                <a:latin typeface="Book Antiqua"/>
              </a:rPr>
              <a:t>-Crear adivinanzas y generar una respuesta gráfica como respuesta.</a:t>
            </a:r>
          </a:p>
          <a:p>
            <a:pPr marL="0" indent="0" algn="just">
              <a:buNone/>
            </a:pPr>
            <a:r>
              <a:rPr lang="es-ES" sz="2400" dirty="0">
                <a:latin typeface="Book Antiqua"/>
              </a:rPr>
              <a:t>- Ofrecer nuevas situaciones que impliquen el intercambio de ideas que permitan argumentar y encontrar las respuestas adecuadas.</a:t>
            </a:r>
            <a:endParaRPr lang="es-ES" sz="2400">
              <a:cs typeface="Calibri"/>
            </a:endParaRPr>
          </a:p>
        </p:txBody>
      </p:sp>
      <p:pic>
        <p:nvPicPr>
          <p:cNvPr id="5" name="Imagen 5">
            <a:extLst>
              <a:ext uri="{FF2B5EF4-FFF2-40B4-BE49-F238E27FC236}">
                <a16:creationId xmlns:a16="http://schemas.microsoft.com/office/drawing/2014/main" xmlns="" id="{D86C383D-7176-4884-B0A4-1D8AD6B669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045" y="4162954"/>
            <a:ext cx="2667352" cy="84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9223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 descr="Imagen que contiene mesa, interior, pared, monitor&#10;&#10;Descripción generada con confianza alta">
            <a:extLst>
              <a:ext uri="{FF2B5EF4-FFF2-40B4-BE49-F238E27FC236}">
                <a16:creationId xmlns:a16="http://schemas.microsoft.com/office/drawing/2014/main" xmlns="" id="{523894BE-F242-4375-820F-437DD8B20B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179" b="1331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xmlns="" id="{3CD9DF72-87A3-404E-A828-84CBF11A8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1803400" y="1252175"/>
            <a:ext cx="4289972" cy="3593581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2770" y="1413005"/>
            <a:ext cx="3159915" cy="1159310"/>
          </a:xfrm>
        </p:spPr>
        <p:txBody>
          <a:bodyPr>
            <a:normAutofit/>
          </a:bodyPr>
          <a:lstStyle/>
          <a:p>
            <a:pPr algn="ctr"/>
            <a:r>
              <a:rPr lang="es-ES" sz="4000" b="1" dirty="0">
                <a:solidFill>
                  <a:srgbClr val="0070C0"/>
                </a:solidFill>
                <a:latin typeface="Arial Black"/>
                <a:cs typeface="Calibri Light"/>
              </a:rPr>
              <a:t>Recursos</a:t>
            </a:r>
          </a:p>
        </p:txBody>
      </p:sp>
      <p:sp>
        <p:nvSpPr>
          <p:cNvPr id="3" name="Subtítulo 2"/>
          <p:cNvSpPr>
            <a:spLocks noGrp="1"/>
          </p:cNvSpPr>
          <p:nvPr>
            <p:ph idx="1"/>
          </p:nvPr>
        </p:nvSpPr>
        <p:spPr>
          <a:xfrm>
            <a:off x="2616782" y="2767051"/>
            <a:ext cx="3327255" cy="276236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z="2400" b="1" dirty="0">
                <a:latin typeface="Book Antiqua"/>
              </a:rPr>
              <a:t>Revistas, tijeras, goma, sobres, cartulinas, rotuladores.</a:t>
            </a:r>
            <a:endParaRPr lang="es-ES" sz="2400">
              <a:cs typeface="Calibri"/>
            </a:endParaRPr>
          </a:p>
          <a:p>
            <a:endParaRPr lang="es-ES" sz="1800" dirty="0">
              <a:latin typeface="Book Antiqua"/>
            </a:endParaRPr>
          </a:p>
        </p:txBody>
      </p:sp>
      <p:pic>
        <p:nvPicPr>
          <p:cNvPr id="5" name="Imagen 5">
            <a:extLst>
              <a:ext uri="{FF2B5EF4-FFF2-40B4-BE49-F238E27FC236}">
                <a16:creationId xmlns:a16="http://schemas.microsoft.com/office/drawing/2014/main" xmlns="" id="{9B0CED21-6AE9-4E13-80C9-8A263BDC39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1601" y="931510"/>
            <a:ext cx="2314575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8463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 descr="Imagen que contiene mesa, interior, pared, monitor&#10;&#10;Descripción generada con confianza alta">
            <a:extLst>
              <a:ext uri="{FF2B5EF4-FFF2-40B4-BE49-F238E27FC236}">
                <a16:creationId xmlns:a16="http://schemas.microsoft.com/office/drawing/2014/main" xmlns="" id="{BF6448F8-D420-40F0-86E6-6FD1B239CA4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47" r="1" b="7584"/>
          <a:stretch/>
        </p:blipFill>
        <p:spPr>
          <a:xfrm>
            <a:off x="3" y="10"/>
            <a:ext cx="12193566" cy="6857990"/>
          </a:xfrm>
          <a:custGeom>
            <a:avLst/>
            <a:gdLst>
              <a:gd name="connsiteX0" fmla="*/ 8526285 w 10655455"/>
              <a:gd name="connsiteY0" fmla="*/ 6283111 h 6858000"/>
              <a:gd name="connsiteX1" fmla="*/ 10157124 w 10655455"/>
              <a:gd name="connsiteY1" fmla="*/ 6283111 h 6858000"/>
              <a:gd name="connsiteX2" fmla="*/ 10407209 w 10655455"/>
              <a:gd name="connsiteY2" fmla="*/ 6430504 h 6858000"/>
              <a:gd name="connsiteX3" fmla="*/ 10606716 w 10655455"/>
              <a:gd name="connsiteY3" fmla="*/ 6774068 h 6858000"/>
              <a:gd name="connsiteX4" fmla="*/ 10655455 w 10655455"/>
              <a:gd name="connsiteY4" fmla="*/ 6858000 h 6858000"/>
              <a:gd name="connsiteX5" fmla="*/ 8025501 w 10655455"/>
              <a:gd name="connsiteY5" fmla="*/ 6858000 h 6858000"/>
              <a:gd name="connsiteX6" fmla="*/ 8129453 w 10655455"/>
              <a:gd name="connsiteY6" fmla="*/ 6678214 h 6858000"/>
              <a:gd name="connsiteX7" fmla="*/ 8272677 w 10655455"/>
              <a:gd name="connsiteY7" fmla="*/ 6430504 h 6858000"/>
              <a:gd name="connsiteX8" fmla="*/ 8526285 w 10655455"/>
              <a:gd name="connsiteY8" fmla="*/ 6283111 h 6858000"/>
              <a:gd name="connsiteX9" fmla="*/ 8508611 w 10655455"/>
              <a:gd name="connsiteY9" fmla="*/ 4776272 h 6858000"/>
              <a:gd name="connsiteX10" fmla="*/ 9153763 w 10655455"/>
              <a:gd name="connsiteY10" fmla="*/ 4776272 h 6858000"/>
              <a:gd name="connsiteX11" fmla="*/ 9252696 w 10655455"/>
              <a:gd name="connsiteY11" fmla="*/ 4834580 h 6858000"/>
              <a:gd name="connsiteX12" fmla="*/ 9575969 w 10655455"/>
              <a:gd name="connsiteY12" fmla="*/ 5391278 h 6858000"/>
              <a:gd name="connsiteX13" fmla="*/ 9575969 w 10655455"/>
              <a:gd name="connsiteY13" fmla="*/ 5505116 h 6858000"/>
              <a:gd name="connsiteX14" fmla="*/ 9252696 w 10655455"/>
              <a:gd name="connsiteY14" fmla="*/ 6061815 h 6858000"/>
              <a:gd name="connsiteX15" fmla="*/ 9153763 w 10655455"/>
              <a:gd name="connsiteY15" fmla="*/ 6120122 h 6858000"/>
              <a:gd name="connsiteX16" fmla="*/ 8508611 w 10655455"/>
              <a:gd name="connsiteY16" fmla="*/ 6120122 h 6858000"/>
              <a:gd name="connsiteX17" fmla="*/ 8408284 w 10655455"/>
              <a:gd name="connsiteY17" fmla="*/ 6061815 h 6858000"/>
              <a:gd name="connsiteX18" fmla="*/ 8086404 w 10655455"/>
              <a:gd name="connsiteY18" fmla="*/ 5505116 h 6858000"/>
              <a:gd name="connsiteX19" fmla="*/ 8086404 w 10655455"/>
              <a:gd name="connsiteY19" fmla="*/ 5391278 h 6858000"/>
              <a:gd name="connsiteX20" fmla="*/ 8408284 w 10655455"/>
              <a:gd name="connsiteY20" fmla="*/ 4834580 h 6858000"/>
              <a:gd name="connsiteX21" fmla="*/ 8508611 w 10655455"/>
              <a:gd name="connsiteY21" fmla="*/ 4776272 h 6858000"/>
              <a:gd name="connsiteX22" fmla="*/ 8438383 w 10655455"/>
              <a:gd name="connsiteY22" fmla="*/ 4182594 h 6858000"/>
              <a:gd name="connsiteX23" fmla="*/ 8671249 w 10655455"/>
              <a:gd name="connsiteY23" fmla="*/ 4182594 h 6858000"/>
              <a:gd name="connsiteX24" fmla="*/ 8706958 w 10655455"/>
              <a:gd name="connsiteY24" fmla="*/ 4203640 h 6858000"/>
              <a:gd name="connsiteX25" fmla="*/ 8823642 w 10655455"/>
              <a:gd name="connsiteY25" fmla="*/ 4404579 h 6858000"/>
              <a:gd name="connsiteX26" fmla="*/ 8823642 w 10655455"/>
              <a:gd name="connsiteY26" fmla="*/ 4445668 h 6858000"/>
              <a:gd name="connsiteX27" fmla="*/ 8706958 w 10655455"/>
              <a:gd name="connsiteY27" fmla="*/ 4646606 h 6858000"/>
              <a:gd name="connsiteX28" fmla="*/ 8671249 w 10655455"/>
              <a:gd name="connsiteY28" fmla="*/ 4667652 h 6858000"/>
              <a:gd name="connsiteX29" fmla="*/ 8438383 w 10655455"/>
              <a:gd name="connsiteY29" fmla="*/ 4667652 h 6858000"/>
              <a:gd name="connsiteX30" fmla="*/ 8402170 w 10655455"/>
              <a:gd name="connsiteY30" fmla="*/ 4646606 h 6858000"/>
              <a:gd name="connsiteX31" fmla="*/ 8285989 w 10655455"/>
              <a:gd name="connsiteY31" fmla="*/ 4445668 h 6858000"/>
              <a:gd name="connsiteX32" fmla="*/ 8285989 w 10655455"/>
              <a:gd name="connsiteY32" fmla="*/ 4404579 h 6858000"/>
              <a:gd name="connsiteX33" fmla="*/ 8402170 w 10655455"/>
              <a:gd name="connsiteY33" fmla="*/ 4203640 h 6858000"/>
              <a:gd name="connsiteX34" fmla="*/ 8438383 w 10655455"/>
              <a:gd name="connsiteY34" fmla="*/ 4182594 h 6858000"/>
              <a:gd name="connsiteX35" fmla="*/ 7678681 w 10655455"/>
              <a:gd name="connsiteY35" fmla="*/ 3459104 h 6858000"/>
              <a:gd name="connsiteX36" fmla="*/ 8119685 w 10655455"/>
              <a:gd name="connsiteY36" fmla="*/ 3459104 h 6858000"/>
              <a:gd name="connsiteX37" fmla="*/ 8187313 w 10655455"/>
              <a:gd name="connsiteY37" fmla="*/ 3498961 h 6858000"/>
              <a:gd name="connsiteX38" fmla="*/ 8408292 w 10655455"/>
              <a:gd name="connsiteY38" fmla="*/ 3879501 h 6858000"/>
              <a:gd name="connsiteX39" fmla="*/ 8408292 w 10655455"/>
              <a:gd name="connsiteY39" fmla="*/ 3957318 h 6858000"/>
              <a:gd name="connsiteX40" fmla="*/ 8187313 w 10655455"/>
              <a:gd name="connsiteY40" fmla="*/ 4337857 h 6858000"/>
              <a:gd name="connsiteX41" fmla="*/ 8119685 w 10655455"/>
              <a:gd name="connsiteY41" fmla="*/ 4377714 h 6858000"/>
              <a:gd name="connsiteX42" fmla="*/ 7678681 w 10655455"/>
              <a:gd name="connsiteY42" fmla="*/ 4377714 h 6858000"/>
              <a:gd name="connsiteX43" fmla="*/ 7610101 w 10655455"/>
              <a:gd name="connsiteY43" fmla="*/ 4337857 h 6858000"/>
              <a:gd name="connsiteX44" fmla="*/ 7390076 w 10655455"/>
              <a:gd name="connsiteY44" fmla="*/ 3957318 h 6858000"/>
              <a:gd name="connsiteX45" fmla="*/ 7390076 w 10655455"/>
              <a:gd name="connsiteY45" fmla="*/ 3879501 h 6858000"/>
              <a:gd name="connsiteX46" fmla="*/ 7610101 w 10655455"/>
              <a:gd name="connsiteY46" fmla="*/ 3498961 h 6858000"/>
              <a:gd name="connsiteX47" fmla="*/ 7678681 w 10655455"/>
              <a:gd name="connsiteY47" fmla="*/ 3459104 h 6858000"/>
              <a:gd name="connsiteX48" fmla="*/ 9108816 w 10655455"/>
              <a:gd name="connsiteY48" fmla="*/ 2082751 h 6858000"/>
              <a:gd name="connsiteX49" fmla="*/ 9876937 w 10655455"/>
              <a:gd name="connsiteY49" fmla="*/ 2082751 h 6858000"/>
              <a:gd name="connsiteX50" fmla="*/ 9994727 w 10655455"/>
              <a:gd name="connsiteY50" fmla="*/ 2152172 h 6858000"/>
              <a:gd name="connsiteX51" fmla="*/ 10379617 w 10655455"/>
              <a:gd name="connsiteY51" fmla="*/ 2814978 h 6858000"/>
              <a:gd name="connsiteX52" fmla="*/ 10379617 w 10655455"/>
              <a:gd name="connsiteY52" fmla="*/ 2950515 h 6858000"/>
              <a:gd name="connsiteX53" fmla="*/ 9994727 w 10655455"/>
              <a:gd name="connsiteY53" fmla="*/ 3613321 h 6858000"/>
              <a:gd name="connsiteX54" fmla="*/ 9876937 w 10655455"/>
              <a:gd name="connsiteY54" fmla="*/ 3682742 h 6858000"/>
              <a:gd name="connsiteX55" fmla="*/ 9108816 w 10655455"/>
              <a:gd name="connsiteY55" fmla="*/ 3682742 h 6858000"/>
              <a:gd name="connsiteX56" fmla="*/ 8989367 w 10655455"/>
              <a:gd name="connsiteY56" fmla="*/ 3613321 h 6858000"/>
              <a:gd name="connsiteX57" fmla="*/ 8606137 w 10655455"/>
              <a:gd name="connsiteY57" fmla="*/ 2950515 h 6858000"/>
              <a:gd name="connsiteX58" fmla="*/ 8606137 w 10655455"/>
              <a:gd name="connsiteY58" fmla="*/ 2814978 h 6858000"/>
              <a:gd name="connsiteX59" fmla="*/ 8989367 w 10655455"/>
              <a:gd name="connsiteY59" fmla="*/ 2152172 h 6858000"/>
              <a:gd name="connsiteX60" fmla="*/ 9108816 w 10655455"/>
              <a:gd name="connsiteY60" fmla="*/ 2082751 h 6858000"/>
              <a:gd name="connsiteX61" fmla="*/ 1321854 w 10655455"/>
              <a:gd name="connsiteY61" fmla="*/ 2071857 h 6858000"/>
              <a:gd name="connsiteX62" fmla="*/ 5365317 w 10655455"/>
              <a:gd name="connsiteY62" fmla="*/ 2071857 h 6858000"/>
              <a:gd name="connsiteX63" fmla="*/ 5985373 w 10655455"/>
              <a:gd name="connsiteY63" fmla="*/ 2437296 h 6858000"/>
              <a:gd name="connsiteX64" fmla="*/ 8011470 w 10655455"/>
              <a:gd name="connsiteY64" fmla="*/ 5926372 h 6858000"/>
              <a:gd name="connsiteX65" fmla="*/ 8011470 w 10655455"/>
              <a:gd name="connsiteY65" fmla="*/ 6639850 h 6858000"/>
              <a:gd name="connsiteX66" fmla="*/ 7904625 w 10655455"/>
              <a:gd name="connsiteY66" fmla="*/ 6823844 h 6858000"/>
              <a:gd name="connsiteX67" fmla="*/ 7884791 w 10655455"/>
              <a:gd name="connsiteY67" fmla="*/ 6858000 h 6858000"/>
              <a:gd name="connsiteX68" fmla="*/ 0 w 10655455"/>
              <a:gd name="connsiteY68" fmla="*/ 6858000 h 6858000"/>
              <a:gd name="connsiteX69" fmla="*/ 0 w 10655455"/>
              <a:gd name="connsiteY69" fmla="*/ 3635967 h 6858000"/>
              <a:gd name="connsiteX70" fmla="*/ 27177 w 10655455"/>
              <a:gd name="connsiteY70" fmla="*/ 3588964 h 6858000"/>
              <a:gd name="connsiteX71" fmla="*/ 693065 w 10655455"/>
              <a:gd name="connsiteY71" fmla="*/ 2437296 h 6858000"/>
              <a:gd name="connsiteX72" fmla="*/ 1321854 w 10655455"/>
              <a:gd name="connsiteY72" fmla="*/ 2071857 h 6858000"/>
              <a:gd name="connsiteX73" fmla="*/ 6786399 w 10655455"/>
              <a:gd name="connsiteY73" fmla="*/ 753840 h 6858000"/>
              <a:gd name="connsiteX74" fmla="*/ 8025968 w 10655455"/>
              <a:gd name="connsiteY74" fmla="*/ 753840 h 6858000"/>
              <a:gd name="connsiteX75" fmla="*/ 8216053 w 10655455"/>
              <a:gd name="connsiteY75" fmla="*/ 865869 h 6858000"/>
              <a:gd name="connsiteX76" fmla="*/ 8837177 w 10655455"/>
              <a:gd name="connsiteY76" fmla="*/ 1935484 h 6858000"/>
              <a:gd name="connsiteX77" fmla="*/ 8837177 w 10655455"/>
              <a:gd name="connsiteY77" fmla="*/ 2154207 h 6858000"/>
              <a:gd name="connsiteX78" fmla="*/ 8216053 w 10655455"/>
              <a:gd name="connsiteY78" fmla="*/ 3223823 h 6858000"/>
              <a:gd name="connsiteX79" fmla="*/ 8025968 w 10655455"/>
              <a:gd name="connsiteY79" fmla="*/ 3335852 h 6858000"/>
              <a:gd name="connsiteX80" fmla="*/ 6786399 w 10655455"/>
              <a:gd name="connsiteY80" fmla="*/ 3335852 h 6858000"/>
              <a:gd name="connsiteX81" fmla="*/ 6593637 w 10655455"/>
              <a:gd name="connsiteY81" fmla="*/ 3223823 h 6858000"/>
              <a:gd name="connsiteX82" fmla="*/ 5975192 w 10655455"/>
              <a:gd name="connsiteY82" fmla="*/ 2154207 h 6858000"/>
              <a:gd name="connsiteX83" fmla="*/ 5975192 w 10655455"/>
              <a:gd name="connsiteY83" fmla="*/ 1935484 h 6858000"/>
              <a:gd name="connsiteX84" fmla="*/ 6593637 w 10655455"/>
              <a:gd name="connsiteY84" fmla="*/ 865869 h 6858000"/>
              <a:gd name="connsiteX85" fmla="*/ 6786399 w 10655455"/>
              <a:gd name="connsiteY85" fmla="*/ 753840 h 6858000"/>
              <a:gd name="connsiteX86" fmla="*/ 0 w 10655455"/>
              <a:gd name="connsiteY86" fmla="*/ 0 h 6858000"/>
              <a:gd name="connsiteX87" fmla="*/ 6966294 w 10655455"/>
              <a:gd name="connsiteY87" fmla="*/ 0 h 6858000"/>
              <a:gd name="connsiteX88" fmla="*/ 6852387 w 10655455"/>
              <a:gd name="connsiteY88" fmla="*/ 196155 h 6858000"/>
              <a:gd name="connsiteX89" fmla="*/ 6043322 w 10655455"/>
              <a:gd name="connsiteY89" fmla="*/ 1589421 h 6858000"/>
              <a:gd name="connsiteX90" fmla="*/ 5423265 w 10655455"/>
              <a:gd name="connsiteY90" fmla="*/ 1954861 h 6858000"/>
              <a:gd name="connsiteX91" fmla="*/ 1379802 w 10655455"/>
              <a:gd name="connsiteY91" fmla="*/ 1954861 h 6858000"/>
              <a:gd name="connsiteX92" fmla="*/ 751013 w 10655455"/>
              <a:gd name="connsiteY92" fmla="*/ 1589421 h 6858000"/>
              <a:gd name="connsiteX93" fmla="*/ 1951 w 10655455"/>
              <a:gd name="connsiteY93" fmla="*/ 293901 h 6858000"/>
              <a:gd name="connsiteX94" fmla="*/ 0 w 10655455"/>
              <a:gd name="connsiteY94" fmla="*/ 29052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10655455" h="6858000">
                <a:moveTo>
                  <a:pt x="8526285" y="6283111"/>
                </a:moveTo>
                <a:cubicBezTo>
                  <a:pt x="8526285" y="6283111"/>
                  <a:pt x="8526285" y="6283111"/>
                  <a:pt x="10157124" y="6283111"/>
                </a:cubicBezTo>
                <a:cubicBezTo>
                  <a:pt x="10259271" y="6283111"/>
                  <a:pt x="10357896" y="6339261"/>
                  <a:pt x="10407209" y="6430504"/>
                </a:cubicBezTo>
                <a:cubicBezTo>
                  <a:pt x="10407209" y="6430504"/>
                  <a:pt x="10407209" y="6430504"/>
                  <a:pt x="10606716" y="6774068"/>
                </a:cubicBezTo>
                <a:lnTo>
                  <a:pt x="10655455" y="6858000"/>
                </a:lnTo>
                <a:lnTo>
                  <a:pt x="8025501" y="6858000"/>
                </a:lnTo>
                <a:lnTo>
                  <a:pt x="8129453" y="6678214"/>
                </a:lnTo>
                <a:cubicBezTo>
                  <a:pt x="8174148" y="6600912"/>
                  <a:pt x="8221824" y="6518457"/>
                  <a:pt x="8272677" y="6430504"/>
                </a:cubicBezTo>
                <a:cubicBezTo>
                  <a:pt x="8325512" y="6339261"/>
                  <a:pt x="8420615" y="6283111"/>
                  <a:pt x="8526285" y="6283111"/>
                </a:cubicBezTo>
                <a:close/>
                <a:moveTo>
                  <a:pt x="8508611" y="4776272"/>
                </a:moveTo>
                <a:cubicBezTo>
                  <a:pt x="8508611" y="4776272"/>
                  <a:pt x="8508611" y="4776272"/>
                  <a:pt x="9153763" y="4776272"/>
                </a:cubicBezTo>
                <a:cubicBezTo>
                  <a:pt x="9194173" y="4776272"/>
                  <a:pt x="9233188" y="4798484"/>
                  <a:pt x="9252696" y="4834580"/>
                </a:cubicBezTo>
                <a:cubicBezTo>
                  <a:pt x="9252696" y="4834580"/>
                  <a:pt x="9252696" y="4834580"/>
                  <a:pt x="9575969" y="5391278"/>
                </a:cubicBezTo>
                <a:cubicBezTo>
                  <a:pt x="9596871" y="5425985"/>
                  <a:pt x="9596871" y="5470409"/>
                  <a:pt x="9575969" y="5505116"/>
                </a:cubicBezTo>
                <a:cubicBezTo>
                  <a:pt x="9575969" y="5505116"/>
                  <a:pt x="9575969" y="5505116"/>
                  <a:pt x="9252696" y="6061815"/>
                </a:cubicBezTo>
                <a:cubicBezTo>
                  <a:pt x="9233188" y="6097909"/>
                  <a:pt x="9194173" y="6120122"/>
                  <a:pt x="9153763" y="6120122"/>
                </a:cubicBezTo>
                <a:cubicBezTo>
                  <a:pt x="9153763" y="6120122"/>
                  <a:pt x="9153763" y="6120122"/>
                  <a:pt x="8508611" y="6120122"/>
                </a:cubicBezTo>
                <a:cubicBezTo>
                  <a:pt x="8466808" y="6120122"/>
                  <a:pt x="8429186" y="6097909"/>
                  <a:pt x="8408284" y="6061815"/>
                </a:cubicBezTo>
                <a:cubicBezTo>
                  <a:pt x="8408284" y="6061815"/>
                  <a:pt x="8408284" y="6061815"/>
                  <a:pt x="8086404" y="5505116"/>
                </a:cubicBezTo>
                <a:cubicBezTo>
                  <a:pt x="8065503" y="5470409"/>
                  <a:pt x="8065503" y="5425985"/>
                  <a:pt x="8086404" y="5391278"/>
                </a:cubicBezTo>
                <a:cubicBezTo>
                  <a:pt x="8086404" y="5391278"/>
                  <a:pt x="8086404" y="5391278"/>
                  <a:pt x="8408284" y="4834580"/>
                </a:cubicBezTo>
                <a:cubicBezTo>
                  <a:pt x="8429186" y="4798484"/>
                  <a:pt x="8466808" y="4776272"/>
                  <a:pt x="8508611" y="4776272"/>
                </a:cubicBezTo>
                <a:close/>
                <a:moveTo>
                  <a:pt x="8438383" y="4182594"/>
                </a:moveTo>
                <a:cubicBezTo>
                  <a:pt x="8438383" y="4182594"/>
                  <a:pt x="8438383" y="4182594"/>
                  <a:pt x="8671249" y="4182594"/>
                </a:cubicBezTo>
                <a:cubicBezTo>
                  <a:pt x="8685834" y="4182594"/>
                  <a:pt x="8699916" y="4190612"/>
                  <a:pt x="8706958" y="4203640"/>
                </a:cubicBezTo>
                <a:cubicBezTo>
                  <a:pt x="8706958" y="4203640"/>
                  <a:pt x="8706958" y="4203640"/>
                  <a:pt x="8823642" y="4404579"/>
                </a:cubicBezTo>
                <a:cubicBezTo>
                  <a:pt x="8831187" y="4417106"/>
                  <a:pt x="8831187" y="4433141"/>
                  <a:pt x="8823642" y="4445668"/>
                </a:cubicBezTo>
                <a:cubicBezTo>
                  <a:pt x="8823642" y="4445668"/>
                  <a:pt x="8823642" y="4445668"/>
                  <a:pt x="8706958" y="4646606"/>
                </a:cubicBezTo>
                <a:cubicBezTo>
                  <a:pt x="8699916" y="4659635"/>
                  <a:pt x="8685834" y="4667652"/>
                  <a:pt x="8671249" y="4667652"/>
                </a:cubicBezTo>
                <a:cubicBezTo>
                  <a:pt x="8671249" y="4667652"/>
                  <a:pt x="8671249" y="4667652"/>
                  <a:pt x="8438383" y="4667652"/>
                </a:cubicBezTo>
                <a:cubicBezTo>
                  <a:pt x="8423295" y="4667652"/>
                  <a:pt x="8409715" y="4659635"/>
                  <a:pt x="8402170" y="4646606"/>
                </a:cubicBezTo>
                <a:cubicBezTo>
                  <a:pt x="8402170" y="4646606"/>
                  <a:pt x="8402170" y="4646606"/>
                  <a:pt x="8285989" y="4445668"/>
                </a:cubicBezTo>
                <a:cubicBezTo>
                  <a:pt x="8278445" y="4433141"/>
                  <a:pt x="8278445" y="4417106"/>
                  <a:pt x="8285989" y="4404579"/>
                </a:cubicBezTo>
                <a:cubicBezTo>
                  <a:pt x="8285989" y="4404579"/>
                  <a:pt x="8285989" y="4404579"/>
                  <a:pt x="8402170" y="4203640"/>
                </a:cubicBezTo>
                <a:cubicBezTo>
                  <a:pt x="8409715" y="4190612"/>
                  <a:pt x="8423295" y="4182594"/>
                  <a:pt x="8438383" y="4182594"/>
                </a:cubicBezTo>
                <a:close/>
                <a:moveTo>
                  <a:pt x="7678681" y="3459104"/>
                </a:moveTo>
                <a:cubicBezTo>
                  <a:pt x="7678681" y="3459104"/>
                  <a:pt x="7678681" y="3459104"/>
                  <a:pt x="8119685" y="3459104"/>
                </a:cubicBezTo>
                <a:cubicBezTo>
                  <a:pt x="8147308" y="3459104"/>
                  <a:pt x="8173978" y="3474287"/>
                  <a:pt x="8187313" y="3498961"/>
                </a:cubicBezTo>
                <a:cubicBezTo>
                  <a:pt x="8187313" y="3498961"/>
                  <a:pt x="8187313" y="3498961"/>
                  <a:pt x="8408292" y="3879501"/>
                </a:cubicBezTo>
                <a:cubicBezTo>
                  <a:pt x="8422579" y="3903225"/>
                  <a:pt x="8422579" y="3933593"/>
                  <a:pt x="8408292" y="3957318"/>
                </a:cubicBezTo>
                <a:cubicBezTo>
                  <a:pt x="8408292" y="3957318"/>
                  <a:pt x="8408292" y="3957318"/>
                  <a:pt x="8187313" y="4337857"/>
                </a:cubicBezTo>
                <a:cubicBezTo>
                  <a:pt x="8173978" y="4362531"/>
                  <a:pt x="8147308" y="4377714"/>
                  <a:pt x="8119685" y="4377714"/>
                </a:cubicBezTo>
                <a:cubicBezTo>
                  <a:pt x="8119685" y="4377714"/>
                  <a:pt x="8119685" y="4377714"/>
                  <a:pt x="7678681" y="4377714"/>
                </a:cubicBezTo>
                <a:cubicBezTo>
                  <a:pt x="7650106" y="4377714"/>
                  <a:pt x="7624388" y="4362531"/>
                  <a:pt x="7610101" y="4337857"/>
                </a:cubicBezTo>
                <a:cubicBezTo>
                  <a:pt x="7610101" y="4337857"/>
                  <a:pt x="7610101" y="4337857"/>
                  <a:pt x="7390076" y="3957318"/>
                </a:cubicBezTo>
                <a:cubicBezTo>
                  <a:pt x="7375787" y="3933593"/>
                  <a:pt x="7375787" y="3903225"/>
                  <a:pt x="7390076" y="3879501"/>
                </a:cubicBezTo>
                <a:cubicBezTo>
                  <a:pt x="7390076" y="3879501"/>
                  <a:pt x="7390076" y="3879501"/>
                  <a:pt x="7610101" y="3498961"/>
                </a:cubicBezTo>
                <a:cubicBezTo>
                  <a:pt x="7624388" y="3474287"/>
                  <a:pt x="7650106" y="3459104"/>
                  <a:pt x="7678681" y="3459104"/>
                </a:cubicBezTo>
                <a:close/>
                <a:moveTo>
                  <a:pt x="9108816" y="2082751"/>
                </a:moveTo>
                <a:cubicBezTo>
                  <a:pt x="9108816" y="2082751"/>
                  <a:pt x="9108816" y="2082751"/>
                  <a:pt x="9876937" y="2082751"/>
                </a:cubicBezTo>
                <a:cubicBezTo>
                  <a:pt x="9925048" y="2082751"/>
                  <a:pt x="9971500" y="2109197"/>
                  <a:pt x="9994727" y="2152172"/>
                </a:cubicBezTo>
                <a:cubicBezTo>
                  <a:pt x="9994727" y="2152172"/>
                  <a:pt x="9994727" y="2152172"/>
                  <a:pt x="10379617" y="2814978"/>
                </a:cubicBezTo>
                <a:cubicBezTo>
                  <a:pt x="10404502" y="2856301"/>
                  <a:pt x="10404502" y="2909193"/>
                  <a:pt x="10379617" y="2950515"/>
                </a:cubicBezTo>
                <a:cubicBezTo>
                  <a:pt x="10379617" y="2950515"/>
                  <a:pt x="10379617" y="2950515"/>
                  <a:pt x="9994727" y="3613321"/>
                </a:cubicBezTo>
                <a:cubicBezTo>
                  <a:pt x="9971500" y="3656296"/>
                  <a:pt x="9925048" y="3682742"/>
                  <a:pt x="9876937" y="3682742"/>
                </a:cubicBezTo>
                <a:cubicBezTo>
                  <a:pt x="9876937" y="3682742"/>
                  <a:pt x="9876937" y="3682742"/>
                  <a:pt x="9108816" y="3682742"/>
                </a:cubicBezTo>
                <a:cubicBezTo>
                  <a:pt x="9059045" y="3682742"/>
                  <a:pt x="9014252" y="3656296"/>
                  <a:pt x="8989367" y="3613321"/>
                </a:cubicBezTo>
                <a:cubicBezTo>
                  <a:pt x="8989367" y="3613321"/>
                  <a:pt x="8989367" y="3613321"/>
                  <a:pt x="8606137" y="2950515"/>
                </a:cubicBezTo>
                <a:cubicBezTo>
                  <a:pt x="8581251" y="2909193"/>
                  <a:pt x="8581251" y="2856301"/>
                  <a:pt x="8606137" y="2814978"/>
                </a:cubicBezTo>
                <a:cubicBezTo>
                  <a:pt x="8606137" y="2814978"/>
                  <a:pt x="8606137" y="2814978"/>
                  <a:pt x="8989367" y="2152172"/>
                </a:cubicBezTo>
                <a:cubicBezTo>
                  <a:pt x="9014252" y="2109197"/>
                  <a:pt x="9059045" y="2082751"/>
                  <a:pt x="9108816" y="2082751"/>
                </a:cubicBezTo>
                <a:close/>
                <a:moveTo>
                  <a:pt x="1321854" y="2071857"/>
                </a:moveTo>
                <a:cubicBezTo>
                  <a:pt x="1321854" y="2071857"/>
                  <a:pt x="1321854" y="2071857"/>
                  <a:pt x="5365317" y="2071857"/>
                </a:cubicBezTo>
                <a:cubicBezTo>
                  <a:pt x="5618580" y="2071857"/>
                  <a:pt x="5863108" y="2211072"/>
                  <a:pt x="5985373" y="2437296"/>
                </a:cubicBezTo>
                <a:cubicBezTo>
                  <a:pt x="5985373" y="2437296"/>
                  <a:pt x="5985373" y="2437296"/>
                  <a:pt x="8011470" y="5926372"/>
                </a:cubicBezTo>
                <a:cubicBezTo>
                  <a:pt x="8142468" y="6143896"/>
                  <a:pt x="8142468" y="6422327"/>
                  <a:pt x="8011470" y="6639850"/>
                </a:cubicBezTo>
                <a:cubicBezTo>
                  <a:pt x="8011470" y="6639850"/>
                  <a:pt x="8011470" y="6639850"/>
                  <a:pt x="7904625" y="6823844"/>
                </a:cubicBezTo>
                <a:lnTo>
                  <a:pt x="7884791" y="6858000"/>
                </a:lnTo>
                <a:lnTo>
                  <a:pt x="0" y="6858000"/>
                </a:lnTo>
                <a:lnTo>
                  <a:pt x="0" y="3635967"/>
                </a:lnTo>
                <a:lnTo>
                  <a:pt x="27177" y="3588964"/>
                </a:lnTo>
                <a:cubicBezTo>
                  <a:pt x="220245" y="3255048"/>
                  <a:pt x="440895" y="2873431"/>
                  <a:pt x="693065" y="2437296"/>
                </a:cubicBezTo>
                <a:cubicBezTo>
                  <a:pt x="824063" y="2211072"/>
                  <a:pt x="1059859" y="2071857"/>
                  <a:pt x="1321854" y="2071857"/>
                </a:cubicBezTo>
                <a:close/>
                <a:moveTo>
                  <a:pt x="6786399" y="753840"/>
                </a:moveTo>
                <a:cubicBezTo>
                  <a:pt x="6786399" y="753840"/>
                  <a:pt x="6786399" y="753840"/>
                  <a:pt x="8025968" y="753840"/>
                </a:cubicBezTo>
                <a:cubicBezTo>
                  <a:pt x="8103608" y="753840"/>
                  <a:pt x="8178571" y="796518"/>
                  <a:pt x="8216053" y="865869"/>
                </a:cubicBezTo>
                <a:cubicBezTo>
                  <a:pt x="8216053" y="865869"/>
                  <a:pt x="8216053" y="865869"/>
                  <a:pt x="8837177" y="1935484"/>
                </a:cubicBezTo>
                <a:cubicBezTo>
                  <a:pt x="8877335" y="2002169"/>
                  <a:pt x="8877335" y="2087523"/>
                  <a:pt x="8837177" y="2154207"/>
                </a:cubicBezTo>
                <a:cubicBezTo>
                  <a:pt x="8837177" y="2154207"/>
                  <a:pt x="8837177" y="2154207"/>
                  <a:pt x="8216053" y="3223823"/>
                </a:cubicBezTo>
                <a:cubicBezTo>
                  <a:pt x="8178571" y="3293174"/>
                  <a:pt x="8103608" y="3335852"/>
                  <a:pt x="8025968" y="3335852"/>
                </a:cubicBezTo>
                <a:cubicBezTo>
                  <a:pt x="8025968" y="3335852"/>
                  <a:pt x="8025968" y="3335852"/>
                  <a:pt x="6786399" y="3335852"/>
                </a:cubicBezTo>
                <a:cubicBezTo>
                  <a:pt x="6706082" y="3335852"/>
                  <a:pt x="6633796" y="3293174"/>
                  <a:pt x="6593637" y="3223823"/>
                </a:cubicBezTo>
                <a:cubicBezTo>
                  <a:pt x="6593637" y="3223823"/>
                  <a:pt x="6593637" y="3223823"/>
                  <a:pt x="5975192" y="2154207"/>
                </a:cubicBezTo>
                <a:cubicBezTo>
                  <a:pt x="5935033" y="2087523"/>
                  <a:pt x="5935033" y="2002169"/>
                  <a:pt x="5975192" y="1935484"/>
                </a:cubicBezTo>
                <a:cubicBezTo>
                  <a:pt x="5975192" y="1935484"/>
                  <a:pt x="5975192" y="1935484"/>
                  <a:pt x="6593637" y="865869"/>
                </a:cubicBezTo>
                <a:cubicBezTo>
                  <a:pt x="6633796" y="796518"/>
                  <a:pt x="6706082" y="753840"/>
                  <a:pt x="6786399" y="753840"/>
                </a:cubicBezTo>
                <a:close/>
                <a:moveTo>
                  <a:pt x="0" y="0"/>
                </a:moveTo>
                <a:lnTo>
                  <a:pt x="6966294" y="0"/>
                </a:lnTo>
                <a:lnTo>
                  <a:pt x="6852387" y="196155"/>
                </a:lnTo>
                <a:cubicBezTo>
                  <a:pt x="6627011" y="584267"/>
                  <a:pt x="6359899" y="1044253"/>
                  <a:pt x="6043322" y="1589421"/>
                </a:cubicBezTo>
                <a:cubicBezTo>
                  <a:pt x="5921057" y="1815646"/>
                  <a:pt x="5676528" y="1954861"/>
                  <a:pt x="5423265" y="1954861"/>
                </a:cubicBezTo>
                <a:cubicBezTo>
                  <a:pt x="5423265" y="1954861"/>
                  <a:pt x="5423265" y="1954861"/>
                  <a:pt x="1379802" y="1954861"/>
                </a:cubicBezTo>
                <a:cubicBezTo>
                  <a:pt x="1117807" y="1954861"/>
                  <a:pt x="882012" y="1815646"/>
                  <a:pt x="751013" y="1589421"/>
                </a:cubicBezTo>
                <a:cubicBezTo>
                  <a:pt x="751013" y="1589421"/>
                  <a:pt x="751013" y="1589421"/>
                  <a:pt x="1951" y="293901"/>
                </a:cubicBezTo>
                <a:lnTo>
                  <a:pt x="0" y="290527"/>
                </a:lnTo>
                <a:close/>
              </a:path>
            </a:pathLst>
          </a:cu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8B16B8B0-F827-4D3D-9BE0-621A90186AD5}"/>
              </a:ext>
            </a:extLst>
          </p:cNvPr>
          <p:cNvSpPr txBox="1"/>
          <p:nvPr/>
        </p:nvSpPr>
        <p:spPr>
          <a:xfrm>
            <a:off x="1745543" y="1236133"/>
            <a:ext cx="5818011" cy="335476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s-ES" sz="2400" b="1" i="1" dirty="0">
              <a:solidFill>
                <a:schemeClr val="bg1"/>
              </a:solidFill>
            </a:endParaRPr>
          </a:p>
          <a:p>
            <a:pPr algn="ctr"/>
            <a:r>
              <a:rPr lang="es-ES" sz="2400" b="1" i="1" dirty="0">
                <a:solidFill>
                  <a:schemeClr val="bg1"/>
                </a:solidFill>
              </a:rPr>
              <a:t>Actividad propuesta:</a:t>
            </a:r>
            <a:endParaRPr lang="es-ES" dirty="0">
              <a:solidFill>
                <a:schemeClr val="bg1"/>
              </a:solidFill>
            </a:endParaRPr>
          </a:p>
          <a:p>
            <a:pPr algn="ctr"/>
            <a:endParaRPr lang="es-ES" sz="2400" b="1" i="1" dirty="0">
              <a:solidFill>
                <a:schemeClr val="bg1"/>
              </a:solidFill>
              <a:cs typeface="Calibri"/>
            </a:endParaRPr>
          </a:p>
          <a:p>
            <a:pPr algn="just"/>
            <a:r>
              <a:rPr lang="es-ES" sz="2000" b="1" i="1" dirty="0">
                <a:solidFill>
                  <a:schemeClr val="bg1"/>
                </a:solidFill>
                <a:cs typeface="Calibri"/>
              </a:rPr>
              <a:t>La maestra reúne a los alumnos para jugar.  En primera instancia la maestra les dice algunas adivinanzas y luego les invita a crear las suyas propias.</a:t>
            </a:r>
          </a:p>
          <a:p>
            <a:pPr algn="just"/>
            <a:r>
              <a:rPr lang="es-ES" sz="2000" b="1" i="1" dirty="0">
                <a:solidFill>
                  <a:schemeClr val="bg1"/>
                </a:solidFill>
                <a:cs typeface="Calibri"/>
              </a:rPr>
              <a:t>De otra forma, la docente les pide a los niños que corten figuras de las revistas de objetos o animales y las peguen en las tarjetas.</a:t>
            </a:r>
          </a:p>
        </p:txBody>
      </p:sp>
      <p:pic>
        <p:nvPicPr>
          <p:cNvPr id="5" name="Imagen 5">
            <a:extLst>
              <a:ext uri="{FF2B5EF4-FFF2-40B4-BE49-F238E27FC236}">
                <a16:creationId xmlns:a16="http://schemas.microsoft.com/office/drawing/2014/main" xmlns="" id="{2689B685-4A0E-4F3D-B3B7-979F4E6856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0901" y="657755"/>
            <a:ext cx="3693231" cy="1173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5971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7845966-6EFC-468A-9CC7-BAB4B95854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2D58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5554383-98AF-4A47-BB65-705FAAA4BE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ADAD1991-FFD1-4E94-ABAB-7560D33008E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Imagen 2" descr="Imagen que contiene mesa, interior, pared, monitor&#10;&#10;Descripción generada con confianza alta">
            <a:extLst>
              <a:ext uri="{FF2B5EF4-FFF2-40B4-BE49-F238E27FC236}">
                <a16:creationId xmlns:a16="http://schemas.microsoft.com/office/drawing/2014/main" xmlns="" id="{1D5524DD-5502-4AB1-9B0A-52324D7F6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3181" y="4007691"/>
            <a:ext cx="3671846" cy="258205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25542552-7FE6-4699-8BD2-87C30B406DB2}"/>
              </a:ext>
            </a:extLst>
          </p:cNvPr>
          <p:cNvSpPr txBox="1"/>
          <p:nvPr/>
        </p:nvSpPr>
        <p:spPr>
          <a:xfrm>
            <a:off x="956734" y="759178"/>
            <a:ext cx="10779474" cy="390876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es-ES" sz="2400" b="1" dirty="0"/>
          </a:p>
          <a:p>
            <a:pPr algn="just"/>
            <a:r>
              <a:rPr lang="es-ES" sz="2800" b="1" dirty="0"/>
              <a:t>Continuando con la actividad, los niños se colocan en círculo.</a:t>
            </a:r>
            <a:r>
              <a:rPr lang="es-ES" sz="2800" b="1" dirty="0">
                <a:cs typeface="Calibri"/>
              </a:rPr>
              <a:t>  La dinámica consiste en que cada niño le muestra la tarjeta a la maestra y a sus compañeros.  Luego, a medida que cada niño muestra su tarjeta, la docente registrará las características que dicen los niños que tiene la misma.  Ejemplos:  una silla, tiene 4 patas, sirve para descansar, no camina.</a:t>
            </a:r>
            <a:endParaRPr lang="es-ES" sz="2400" b="1" dirty="0">
              <a:cs typeface="Calibri"/>
            </a:endParaRPr>
          </a:p>
          <a:p>
            <a:pPr algn="just"/>
            <a:r>
              <a:rPr lang="es-ES" sz="2800" b="1" dirty="0">
                <a:cs typeface="Calibri"/>
              </a:rPr>
              <a:t>Todas estas ideas le van a servir de guía a los pequeños para crear sus propias adivinanzas</a:t>
            </a:r>
            <a:r>
              <a:rPr lang="es-ES" sz="2800" dirty="0">
                <a:cs typeface="Calibri"/>
              </a:rPr>
              <a:t>.</a:t>
            </a:r>
            <a:endParaRPr lang="es-ES" sz="2400" b="1">
              <a:cs typeface="Calibri"/>
            </a:endParaRPr>
          </a:p>
        </p:txBody>
      </p:sp>
      <p:pic>
        <p:nvPicPr>
          <p:cNvPr id="8" name="Imagen 9">
            <a:extLst>
              <a:ext uri="{FF2B5EF4-FFF2-40B4-BE49-F238E27FC236}">
                <a16:creationId xmlns:a16="http://schemas.microsoft.com/office/drawing/2014/main" xmlns="" id="{05EDFCDB-A387-43CF-A4A6-9902B9CDA3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7034" y="5482343"/>
            <a:ext cx="3756730" cy="1200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8132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29">
            <a:extLst>
              <a:ext uri="{FF2B5EF4-FFF2-40B4-BE49-F238E27FC236}">
                <a16:creationId xmlns:a16="http://schemas.microsoft.com/office/drawing/2014/main" xmlns="" id="{C9F26692-F12A-4F9E-9C6D-FABE9A277FD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08905" y="3726"/>
            <a:ext cx="648309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1">
            <a:extLst>
              <a:ext uri="{FF2B5EF4-FFF2-40B4-BE49-F238E27FC236}">
                <a16:creationId xmlns:a16="http://schemas.microsoft.com/office/drawing/2014/main" xmlns="" id="{19BDF44E-531A-4177-A2D6-2D2310D0583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E8DD1BC-AEEF-4EA8-ADE4-1C32D4FE0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5506" y="308514"/>
            <a:ext cx="4647626" cy="1017877"/>
          </a:xfr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just"/>
            <a:r>
              <a:rPr lang="en-US" sz="1600" dirty="0">
                <a:ea typeface="+mj-lt"/>
                <a:cs typeface="+mj-lt"/>
              </a:rPr>
              <a:t/>
            </a:r>
            <a:br>
              <a:rPr lang="en-US" sz="1600" dirty="0">
                <a:ea typeface="+mj-lt"/>
                <a:cs typeface="+mj-lt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Arial Black"/>
                <a:ea typeface="+mj-lt"/>
                <a:cs typeface="+mj-lt"/>
              </a:rPr>
              <a:t>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Arial Black"/>
                <a:ea typeface="+mj-lt"/>
                <a:cs typeface="+mj-lt"/>
              </a:rPr>
              <a:t>adivinanzas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Arial Black"/>
                <a:ea typeface="+mj-lt"/>
                <a:cs typeface="Arial"/>
              </a:rPr>
              <a:t/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Arial Black"/>
                <a:ea typeface="+mj-lt"/>
                <a:cs typeface="Arial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Arial Black"/>
                <a:cs typeface="Arial"/>
              </a:rPr>
              <a:t/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Arial Black"/>
                <a:cs typeface="Arial"/>
              </a:rPr>
            </a:b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Arial Black"/>
                <a:cs typeface="Arial"/>
              </a:rPr>
              <a:t/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  <a:latin typeface="Arial Black"/>
                <a:cs typeface="Arial"/>
              </a:rPr>
            </a:br>
            <a:r>
              <a:rPr lang="en-US" sz="2800" b="1" dirty="0">
                <a:solidFill>
                  <a:srgbClr val="000000"/>
                </a:solidFill>
                <a:latin typeface="Arial"/>
                <a:cs typeface="Arial"/>
              </a:rPr>
              <a:t>Los niños deben ser orientados por la docente con el propósito que logren identificar las características del objeto y puedan elaborar rimas de este.</a:t>
            </a:r>
            <a:br>
              <a:rPr lang="en-US" sz="2800" b="1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2800" b="1" dirty="0">
                <a:solidFill>
                  <a:srgbClr val="000000"/>
                </a:solidFill>
                <a:latin typeface="Arial"/>
                <a:cs typeface="Arial"/>
              </a:rPr>
              <a:t>Poco a poco, crearán las adivinanzas partiendo de las rimas.  </a:t>
            </a:r>
            <a:br>
              <a:rPr lang="en-US" sz="2800" b="1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2800" b="1" dirty="0">
                <a:solidFill>
                  <a:srgbClr val="000000"/>
                </a:solidFill>
                <a:latin typeface="Arial"/>
                <a:cs typeface="Arial"/>
              </a:rPr>
              <a:t>Al final compartirán sus ideas con todos sus compañeros  y familiares</a:t>
            </a:r>
            <a:r>
              <a:rPr lang="en-US" sz="1600" b="1" dirty="0">
                <a:solidFill>
                  <a:srgbClr val="000000"/>
                </a:solidFill>
              </a:rPr>
              <a:t>.</a:t>
            </a:r>
            <a:endParaRPr lang="es-ES" b="1" dirty="0">
              <a:cs typeface="Calibri Light"/>
            </a:endParaRPr>
          </a:p>
        </p:txBody>
      </p:sp>
      <p:sp>
        <p:nvSpPr>
          <p:cNvPr id="35" name="Freeform: Shape 33">
            <a:extLst>
              <a:ext uri="{FF2B5EF4-FFF2-40B4-BE49-F238E27FC236}">
                <a16:creationId xmlns:a16="http://schemas.microsoft.com/office/drawing/2014/main" xmlns="" id="{6BFB173A-5EF2-43F4-B3BB-6EA1975FA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3377" y="0"/>
            <a:ext cx="3801784" cy="2254263"/>
          </a:xfrm>
          <a:custGeom>
            <a:avLst/>
            <a:gdLst>
              <a:gd name="connsiteX0" fmla="*/ 34084 w 3801784"/>
              <a:gd name="connsiteY0" fmla="*/ 0 h 2254263"/>
              <a:gd name="connsiteX1" fmla="*/ 3767702 w 3801784"/>
              <a:gd name="connsiteY1" fmla="*/ 0 h 2254263"/>
              <a:gd name="connsiteX2" fmla="*/ 3791970 w 3801784"/>
              <a:gd name="connsiteY2" fmla="*/ 159016 h 2254263"/>
              <a:gd name="connsiteX3" fmla="*/ 3801784 w 3801784"/>
              <a:gd name="connsiteY3" fmla="*/ 353371 h 2254263"/>
              <a:gd name="connsiteX4" fmla="*/ 1900892 w 3801784"/>
              <a:gd name="connsiteY4" fmla="*/ 2254263 h 2254263"/>
              <a:gd name="connsiteX5" fmla="*/ 0 w 3801784"/>
              <a:gd name="connsiteY5" fmla="*/ 353371 h 2254263"/>
              <a:gd name="connsiteX6" fmla="*/ 9815 w 3801784"/>
              <a:gd name="connsiteY6" fmla="*/ 159016 h 2254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01784" h="2254263">
                <a:moveTo>
                  <a:pt x="34084" y="0"/>
                </a:moveTo>
                <a:lnTo>
                  <a:pt x="3767702" y="0"/>
                </a:lnTo>
                <a:lnTo>
                  <a:pt x="3791970" y="159016"/>
                </a:lnTo>
                <a:cubicBezTo>
                  <a:pt x="3798459" y="222918"/>
                  <a:pt x="3801784" y="287757"/>
                  <a:pt x="3801784" y="353371"/>
                </a:cubicBezTo>
                <a:cubicBezTo>
                  <a:pt x="3801784" y="1403205"/>
                  <a:pt x="2950726" y="2254263"/>
                  <a:pt x="1900892" y="2254263"/>
                </a:cubicBezTo>
                <a:cubicBezTo>
                  <a:pt x="851058" y="2254263"/>
                  <a:pt x="0" y="1403205"/>
                  <a:pt x="0" y="353371"/>
                </a:cubicBezTo>
                <a:cubicBezTo>
                  <a:pt x="0" y="287757"/>
                  <a:pt x="3325" y="222918"/>
                  <a:pt x="9815" y="159016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Imagen 6">
            <a:extLst>
              <a:ext uri="{FF2B5EF4-FFF2-40B4-BE49-F238E27FC236}">
                <a16:creationId xmlns:a16="http://schemas.microsoft.com/office/drawing/2014/main" xmlns="" id="{964DF896-87E3-4190-9A4B-4C0CA06B20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5711" y="483869"/>
            <a:ext cx="2657715" cy="842522"/>
          </a:xfrm>
          <a:prstGeom prst="rect">
            <a:avLst/>
          </a:prstGeom>
        </p:spPr>
      </p:pic>
      <p:sp>
        <p:nvSpPr>
          <p:cNvPr id="37" name="Freeform 67">
            <a:extLst>
              <a:ext uri="{FF2B5EF4-FFF2-40B4-BE49-F238E27FC236}">
                <a16:creationId xmlns:a16="http://schemas.microsoft.com/office/drawing/2014/main" xmlns="" id="{726FC37F-1DE8-4A19-A1DE-0A2176ED8D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86728" y="3030547"/>
            <a:ext cx="4705272" cy="3827453"/>
          </a:xfrm>
          <a:custGeom>
            <a:avLst/>
            <a:gdLst>
              <a:gd name="connsiteX0" fmla="*/ 2718646 w 4647408"/>
              <a:gd name="connsiteY0" fmla="*/ 0 h 3780384"/>
              <a:gd name="connsiteX1" fmla="*/ 4641019 w 4647408"/>
              <a:gd name="connsiteY1" fmla="*/ 796273 h 3780384"/>
              <a:gd name="connsiteX2" fmla="*/ 4647408 w 4647408"/>
              <a:gd name="connsiteY2" fmla="*/ 803303 h 3780384"/>
              <a:gd name="connsiteX3" fmla="*/ 4647408 w 4647408"/>
              <a:gd name="connsiteY3" fmla="*/ 3780384 h 3780384"/>
              <a:gd name="connsiteX4" fmla="*/ 215340 w 4647408"/>
              <a:gd name="connsiteY4" fmla="*/ 3780384 h 3780384"/>
              <a:gd name="connsiteX5" fmla="*/ 213645 w 4647408"/>
              <a:gd name="connsiteY5" fmla="*/ 3776866 h 3780384"/>
              <a:gd name="connsiteX6" fmla="*/ 0 w 4647408"/>
              <a:gd name="connsiteY6" fmla="*/ 2718646 h 3780384"/>
              <a:gd name="connsiteX7" fmla="*/ 2718646 w 4647408"/>
              <a:gd name="connsiteY7" fmla="*/ 0 h 3780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47408" h="3780384">
                <a:moveTo>
                  <a:pt x="2718646" y="0"/>
                </a:moveTo>
                <a:cubicBezTo>
                  <a:pt x="3469379" y="0"/>
                  <a:pt x="4149041" y="304295"/>
                  <a:pt x="4641019" y="796273"/>
                </a:cubicBezTo>
                <a:lnTo>
                  <a:pt x="4647408" y="803303"/>
                </a:lnTo>
                <a:lnTo>
                  <a:pt x="4647408" y="3780384"/>
                </a:lnTo>
                <a:lnTo>
                  <a:pt x="215340" y="3780384"/>
                </a:lnTo>
                <a:lnTo>
                  <a:pt x="213645" y="3776866"/>
                </a:lnTo>
                <a:cubicBezTo>
                  <a:pt x="76074" y="3451612"/>
                  <a:pt x="0" y="3094013"/>
                  <a:pt x="0" y="2718646"/>
                </a:cubicBezTo>
                <a:cubicBezTo>
                  <a:pt x="0" y="1217179"/>
                  <a:pt x="1217179" y="0"/>
                  <a:pt x="271864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n 4" descr="Imagen que contiene mesa, interior, pared, monitor&#10;&#10;Descripción generada con confianza alta">
            <a:extLst>
              <a:ext uri="{FF2B5EF4-FFF2-40B4-BE49-F238E27FC236}">
                <a16:creationId xmlns:a16="http://schemas.microsoft.com/office/drawing/2014/main" xmlns="" id="{8F3081CB-3991-4E64-AE52-D0658CC402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8670" y="3843265"/>
            <a:ext cx="3675939" cy="2598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9770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7845966-6EFC-468A-9CC7-BAB4B95854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2D58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5554383-98AF-4A47-BB65-705FAAA4BE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ADAD1991-FFD1-4E94-ABAB-7560D33008E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Imagen 2" descr="Imagen que contiene mesa, interior, pared, monitor&#10;&#10;Descripción generada con confianza alta">
            <a:extLst>
              <a:ext uri="{FF2B5EF4-FFF2-40B4-BE49-F238E27FC236}">
                <a16:creationId xmlns:a16="http://schemas.microsoft.com/office/drawing/2014/main" xmlns="" id="{D2ACF284-099A-421F-BF1B-A67CD14313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4381" y="1200991"/>
            <a:ext cx="6440446" cy="456325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C71DD2FA-DE27-4056-89F7-63E35457FB0F}"/>
              </a:ext>
            </a:extLst>
          </p:cNvPr>
          <p:cNvSpPr txBox="1"/>
          <p:nvPr/>
        </p:nvSpPr>
        <p:spPr>
          <a:xfrm>
            <a:off x="4085166" y="1948744"/>
            <a:ext cx="3979333" cy="190821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b="1" dirty="0">
                <a:latin typeface="Verdana"/>
                <a:ea typeface="Verdana"/>
                <a:cs typeface="Verdana"/>
              </a:rPr>
              <a:t>Recordar...</a:t>
            </a:r>
          </a:p>
          <a:p>
            <a:endParaRPr lang="es-ES" b="1" dirty="0">
              <a:cs typeface="Calibri"/>
            </a:endParaRPr>
          </a:p>
          <a:p>
            <a:pPr algn="just"/>
            <a:r>
              <a:rPr lang="es-ES" sz="2000" b="1" dirty="0">
                <a:solidFill>
                  <a:schemeClr val="bg1"/>
                </a:solidFill>
                <a:cs typeface="Calibri"/>
              </a:rPr>
              <a:t>Para lograr el desarrollo de competencias lingüísticas se necesita la participación activa y sistemática de la docente.</a:t>
            </a:r>
          </a:p>
        </p:txBody>
      </p:sp>
      <p:pic>
        <p:nvPicPr>
          <p:cNvPr id="5" name="Imagen 5">
            <a:extLst>
              <a:ext uri="{FF2B5EF4-FFF2-40B4-BE49-F238E27FC236}">
                <a16:creationId xmlns:a16="http://schemas.microsoft.com/office/drawing/2014/main" xmlns="" id="{CF8613AE-BEBD-41D0-89EE-2627B3AD06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1145" y="5554310"/>
            <a:ext cx="3745441" cy="1137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9502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>
            <a:extLst>
              <a:ext uri="{FF2B5EF4-FFF2-40B4-BE49-F238E27FC236}">
                <a16:creationId xmlns:a16="http://schemas.microsoft.com/office/drawing/2014/main" xmlns="" id="{5434194B-EB56-4062-98C6-CB72F287E3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0022124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5">
            <a:extLst>
              <a:ext uri="{FF2B5EF4-FFF2-40B4-BE49-F238E27FC236}">
                <a16:creationId xmlns:a16="http://schemas.microsoft.com/office/drawing/2014/main" xmlns="" id="{B3746DB1-35A8-422F-9955-4F8E75DBB07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B546A083-E0E1-4E15-AB44-70E8EABE8199}"/>
              </a:ext>
            </a:extLst>
          </p:cNvPr>
          <p:cNvSpPr txBox="1"/>
          <p:nvPr/>
        </p:nvSpPr>
        <p:spPr>
          <a:xfrm>
            <a:off x="5419899" y="4592325"/>
            <a:ext cx="5971979" cy="1945985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 err="1">
                <a:solidFill>
                  <a:schemeClr val="accent1">
                    <a:lumMod val="50000"/>
                  </a:schemeClr>
                </a:solidFill>
                <a:latin typeface="Arial Black"/>
                <a:ea typeface="+mj-ea"/>
                <a:cs typeface="+mj-cs"/>
              </a:rPr>
              <a:t>Muchas</a:t>
            </a: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Arial Black"/>
                <a:ea typeface="+mj-ea"/>
                <a:cs typeface="+mj-cs"/>
              </a:rPr>
              <a:t> gracias</a:t>
            </a: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Arial Black"/>
                <a:ea typeface="+mj-ea"/>
                <a:cs typeface="Calibri Light"/>
              </a:rPr>
              <a:t>...</a:t>
            </a:r>
          </a:p>
        </p:txBody>
      </p:sp>
      <p:sp>
        <p:nvSpPr>
          <p:cNvPr id="13" name="Freeform 57">
            <a:extLst>
              <a:ext uri="{FF2B5EF4-FFF2-40B4-BE49-F238E27FC236}">
                <a16:creationId xmlns:a16="http://schemas.microsoft.com/office/drawing/2014/main" xmlns="" id="{B817D9AD-5E85-4E85-AC3E-43E24FA91A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580219"/>
            <a:ext cx="4383459" cy="5287256"/>
          </a:xfrm>
          <a:custGeom>
            <a:avLst/>
            <a:gdLst>
              <a:gd name="connsiteX0" fmla="*/ 1504462 w 4383459"/>
              <a:gd name="connsiteY0" fmla="*/ 0 h 5287256"/>
              <a:gd name="connsiteX1" fmla="*/ 4383459 w 4383459"/>
              <a:gd name="connsiteY1" fmla="*/ 2878997 h 5287256"/>
              <a:gd name="connsiteX2" fmla="*/ 3114137 w 4383459"/>
              <a:gd name="connsiteY2" fmla="*/ 5266307 h 5287256"/>
              <a:gd name="connsiteX3" fmla="*/ 3079653 w 4383459"/>
              <a:gd name="connsiteY3" fmla="*/ 5287256 h 5287256"/>
              <a:gd name="connsiteX4" fmla="*/ 0 w 4383459"/>
              <a:gd name="connsiteY4" fmla="*/ 5287256 h 5287256"/>
              <a:gd name="connsiteX5" fmla="*/ 0 w 4383459"/>
              <a:gd name="connsiteY5" fmla="*/ 427769 h 5287256"/>
              <a:gd name="connsiteX6" fmla="*/ 132161 w 4383459"/>
              <a:gd name="connsiteY6" fmla="*/ 347480 h 5287256"/>
              <a:gd name="connsiteX7" fmla="*/ 1504462 w 4383459"/>
              <a:gd name="connsiteY7" fmla="*/ 0 h 5287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83459" h="5287256">
                <a:moveTo>
                  <a:pt x="1504462" y="0"/>
                </a:moveTo>
                <a:cubicBezTo>
                  <a:pt x="3094488" y="0"/>
                  <a:pt x="4383459" y="1288971"/>
                  <a:pt x="4383459" y="2878997"/>
                </a:cubicBezTo>
                <a:cubicBezTo>
                  <a:pt x="4383459" y="3872763"/>
                  <a:pt x="3879955" y="4748930"/>
                  <a:pt x="3114137" y="5266307"/>
                </a:cubicBezTo>
                <a:lnTo>
                  <a:pt x="3079653" y="5287256"/>
                </a:lnTo>
                <a:lnTo>
                  <a:pt x="0" y="5287256"/>
                </a:lnTo>
                <a:lnTo>
                  <a:pt x="0" y="427769"/>
                </a:lnTo>
                <a:lnTo>
                  <a:pt x="132161" y="347480"/>
                </a:lnTo>
                <a:cubicBezTo>
                  <a:pt x="540096" y="125876"/>
                  <a:pt x="1007579" y="0"/>
                  <a:pt x="1504462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Imagen 2" descr="Imagen que contiene mesa, interior, pared, monitor&#10;&#10;Descripción generada con confianza alta">
            <a:extLst>
              <a:ext uri="{FF2B5EF4-FFF2-40B4-BE49-F238E27FC236}">
                <a16:creationId xmlns:a16="http://schemas.microsoft.com/office/drawing/2014/main" xmlns="" id="{4679B080-8D59-4854-9368-549326FE04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3219" y="2476184"/>
            <a:ext cx="4319137" cy="3089031"/>
          </a:xfrm>
          <a:prstGeom prst="rect">
            <a:avLst/>
          </a:prstGeom>
        </p:spPr>
      </p:pic>
      <p:sp>
        <p:nvSpPr>
          <p:cNvPr id="15" name="Freeform: Shape 19">
            <a:extLst>
              <a:ext uri="{FF2B5EF4-FFF2-40B4-BE49-F238E27FC236}">
                <a16:creationId xmlns:a16="http://schemas.microsoft.com/office/drawing/2014/main" xmlns="" id="{F0810290-E788-4DE3-B716-DBE58CC6A8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2946" y="0"/>
            <a:ext cx="4185112" cy="3170097"/>
          </a:xfrm>
          <a:custGeom>
            <a:avLst/>
            <a:gdLst>
              <a:gd name="connsiteX0" fmla="*/ 301225 w 4185112"/>
              <a:gd name="connsiteY0" fmla="*/ 0 h 3170097"/>
              <a:gd name="connsiteX1" fmla="*/ 3883887 w 4185112"/>
              <a:gd name="connsiteY1" fmla="*/ 0 h 3170097"/>
              <a:gd name="connsiteX2" fmla="*/ 3932552 w 4185112"/>
              <a:gd name="connsiteY2" fmla="*/ 80105 h 3170097"/>
              <a:gd name="connsiteX3" fmla="*/ 4185112 w 4185112"/>
              <a:gd name="connsiteY3" fmla="*/ 1077541 h 3170097"/>
              <a:gd name="connsiteX4" fmla="*/ 2092556 w 4185112"/>
              <a:gd name="connsiteY4" fmla="*/ 3170097 h 3170097"/>
              <a:gd name="connsiteX5" fmla="*/ 0 w 4185112"/>
              <a:gd name="connsiteY5" fmla="*/ 1077541 h 3170097"/>
              <a:gd name="connsiteX6" fmla="*/ 252561 w 4185112"/>
              <a:gd name="connsiteY6" fmla="*/ 80105 h 3170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85112" h="3170097">
                <a:moveTo>
                  <a:pt x="301225" y="0"/>
                </a:moveTo>
                <a:lnTo>
                  <a:pt x="3883887" y="0"/>
                </a:lnTo>
                <a:lnTo>
                  <a:pt x="3932552" y="80105"/>
                </a:lnTo>
                <a:cubicBezTo>
                  <a:pt x="4093621" y="376606"/>
                  <a:pt x="4185112" y="716389"/>
                  <a:pt x="4185112" y="1077541"/>
                </a:cubicBezTo>
                <a:cubicBezTo>
                  <a:pt x="4185112" y="2233228"/>
                  <a:pt x="3248243" y="3170097"/>
                  <a:pt x="2092556" y="3170097"/>
                </a:cubicBezTo>
                <a:cubicBezTo>
                  <a:pt x="936869" y="3170097"/>
                  <a:pt x="0" y="2233228"/>
                  <a:pt x="0" y="1077541"/>
                </a:cubicBezTo>
                <a:cubicBezTo>
                  <a:pt x="0" y="716389"/>
                  <a:pt x="91491" y="376606"/>
                  <a:pt x="252561" y="80105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Imagen 9">
            <a:extLst>
              <a:ext uri="{FF2B5EF4-FFF2-40B4-BE49-F238E27FC236}">
                <a16:creationId xmlns:a16="http://schemas.microsoft.com/office/drawing/2014/main" xmlns="" id="{05B416FF-4E1F-4990-8F00-FB96664451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8595" y="825657"/>
            <a:ext cx="2754249" cy="872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071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80</Words>
  <Application>Microsoft Macintosh PowerPoint</Application>
  <PresentationFormat>Panorámica</PresentationFormat>
  <Paragraphs>22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Book Antiqua</vt:lpstr>
      <vt:lpstr>Calibri</vt:lpstr>
      <vt:lpstr>Calibri Light</vt:lpstr>
      <vt:lpstr>Century Gothic</vt:lpstr>
      <vt:lpstr>Verdana</vt:lpstr>
      <vt:lpstr>Tema de Office</vt:lpstr>
      <vt:lpstr>Juguemos a las adivinanzas</vt:lpstr>
      <vt:lpstr>Objetivos</vt:lpstr>
      <vt:lpstr>Recursos</vt:lpstr>
      <vt:lpstr>Presentación de PowerPoint</vt:lpstr>
      <vt:lpstr>Presentación de PowerPoint</vt:lpstr>
      <vt:lpstr>  adivinanzas    Los niños deben ser orientados por la docente con el propósito que logren identificar las características del objeto y puedan elaborar rimas de este. Poco a poco, crearán las adivinanzas partiendo de las rimas.   Al final compartirán sus ideas con todos sus compañeros  y familiares.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Chalalai Sarakor</dc:creator>
  <cp:lastModifiedBy>josefina gaitán</cp:lastModifiedBy>
  <cp:revision>193</cp:revision>
  <dcterms:created xsi:type="dcterms:W3CDTF">2013-07-30T10:51:27Z</dcterms:created>
  <dcterms:modified xsi:type="dcterms:W3CDTF">2019-07-11T15:12:57Z</dcterms:modified>
</cp:coreProperties>
</file>