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65" r:id="rId2"/>
    <p:sldId id="256" r:id="rId3"/>
    <p:sldId id="260" r:id="rId4"/>
    <p:sldId id="259" r:id="rId5"/>
    <p:sldId id="261" r:id="rId6"/>
    <p:sldId id="257" r:id="rId7"/>
    <p:sldId id="258" r:id="rId8"/>
    <p:sldId id="264" r:id="rId9"/>
    <p:sldId id="270" r:id="rId10"/>
    <p:sldId id="269" r:id="rId11"/>
    <p:sldId id="263" r:id="rId12"/>
    <p:sldId id="262" r:id="rId13"/>
    <p:sldId id="271" r:id="rId14"/>
    <p:sldId id="266"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entury Gothic" pitchFamily="34" charset="0"/>
        <a:ea typeface="+mn-ea"/>
        <a:cs typeface="+mn-cs"/>
      </a:defRPr>
    </a:lvl1pPr>
    <a:lvl2pPr marL="457200" algn="l" rtl="0" fontAlgn="base">
      <a:spcBef>
        <a:spcPct val="0"/>
      </a:spcBef>
      <a:spcAft>
        <a:spcPct val="0"/>
      </a:spcAft>
      <a:defRPr kern="1200">
        <a:solidFill>
          <a:schemeClr val="tx1"/>
        </a:solidFill>
        <a:latin typeface="Century Gothic" pitchFamily="34" charset="0"/>
        <a:ea typeface="+mn-ea"/>
        <a:cs typeface="+mn-cs"/>
      </a:defRPr>
    </a:lvl2pPr>
    <a:lvl3pPr marL="914400" algn="l" rtl="0" fontAlgn="base">
      <a:spcBef>
        <a:spcPct val="0"/>
      </a:spcBef>
      <a:spcAft>
        <a:spcPct val="0"/>
      </a:spcAft>
      <a:defRPr kern="1200">
        <a:solidFill>
          <a:schemeClr val="tx1"/>
        </a:solidFill>
        <a:latin typeface="Century Gothic" pitchFamily="34" charset="0"/>
        <a:ea typeface="+mn-ea"/>
        <a:cs typeface="+mn-cs"/>
      </a:defRPr>
    </a:lvl3pPr>
    <a:lvl4pPr marL="1371600" algn="l" rtl="0" fontAlgn="base">
      <a:spcBef>
        <a:spcPct val="0"/>
      </a:spcBef>
      <a:spcAft>
        <a:spcPct val="0"/>
      </a:spcAft>
      <a:defRPr kern="1200">
        <a:solidFill>
          <a:schemeClr val="tx1"/>
        </a:solidFill>
        <a:latin typeface="Century Gothic" pitchFamily="34" charset="0"/>
        <a:ea typeface="+mn-ea"/>
        <a:cs typeface="+mn-cs"/>
      </a:defRPr>
    </a:lvl4pPr>
    <a:lvl5pPr marL="1828800" algn="l" rtl="0" fontAlgn="base">
      <a:spcBef>
        <a:spcPct val="0"/>
      </a:spcBef>
      <a:spcAft>
        <a:spcPct val="0"/>
      </a:spcAft>
      <a:defRPr kern="1200">
        <a:solidFill>
          <a:schemeClr val="tx1"/>
        </a:solidFill>
        <a:latin typeface="Century Gothic" pitchFamily="34" charset="0"/>
        <a:ea typeface="+mn-ea"/>
        <a:cs typeface="+mn-cs"/>
      </a:defRPr>
    </a:lvl5pPr>
    <a:lvl6pPr marL="2286000" algn="l" defTabSz="914400" rtl="0" eaLnBrk="1" latinLnBrk="0" hangingPunct="1">
      <a:defRPr kern="1200">
        <a:solidFill>
          <a:schemeClr val="tx1"/>
        </a:solidFill>
        <a:latin typeface="Century Gothic" pitchFamily="34" charset="0"/>
        <a:ea typeface="+mn-ea"/>
        <a:cs typeface="+mn-cs"/>
      </a:defRPr>
    </a:lvl6pPr>
    <a:lvl7pPr marL="2743200" algn="l" defTabSz="914400" rtl="0" eaLnBrk="1" latinLnBrk="0" hangingPunct="1">
      <a:defRPr kern="1200">
        <a:solidFill>
          <a:schemeClr val="tx1"/>
        </a:solidFill>
        <a:latin typeface="Century Gothic" pitchFamily="34" charset="0"/>
        <a:ea typeface="+mn-ea"/>
        <a:cs typeface="+mn-cs"/>
      </a:defRPr>
    </a:lvl7pPr>
    <a:lvl8pPr marL="3200400" algn="l" defTabSz="914400" rtl="0" eaLnBrk="1" latinLnBrk="0" hangingPunct="1">
      <a:defRPr kern="1200">
        <a:solidFill>
          <a:schemeClr val="tx1"/>
        </a:solidFill>
        <a:latin typeface="Century Gothic" pitchFamily="34" charset="0"/>
        <a:ea typeface="+mn-ea"/>
        <a:cs typeface="+mn-cs"/>
      </a:defRPr>
    </a:lvl8pPr>
    <a:lvl9pPr marL="3657600" algn="l" defTabSz="914400" rtl="0" eaLnBrk="1" latinLnBrk="0" hangingPunct="1">
      <a:defRPr kern="1200">
        <a:solidFill>
          <a:schemeClr val="tx1"/>
        </a:solidFill>
        <a:latin typeface="Century Gothic"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8080"/>
    <a:srgbClr val="3333CC"/>
    <a:srgbClr val="CCCCFF"/>
    <a:srgbClr val="99CC00"/>
    <a:srgbClr val="FF5555"/>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671" autoAdjust="0"/>
  </p:normalViewPr>
  <p:slideViewPr>
    <p:cSldViewPr>
      <p:cViewPr>
        <p:scale>
          <a:sx n="80" d="100"/>
          <a:sy n="80" d="100"/>
        </p:scale>
        <p:origin x="-216" y="34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PA"/>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C06664-5C0C-4F52-A383-015C3A3F5151}" type="datetimeFigureOut">
              <a:rPr lang="es-PA" smtClean="0"/>
              <a:t>04/21/2016</a:t>
            </a:fld>
            <a:endParaRPr lang="es-PA"/>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PA"/>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PA"/>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6CD0E5-90CC-41D9-BF41-60480E7B2C56}" type="slidenum">
              <a:rPr lang="es-PA" smtClean="0"/>
              <a:t>‹Nº›</a:t>
            </a:fld>
            <a:endParaRPr lang="es-PA"/>
          </a:p>
        </p:txBody>
      </p:sp>
    </p:spTree>
    <p:extLst>
      <p:ext uri="{BB962C8B-B14F-4D97-AF65-F5344CB8AC3E}">
        <p14:creationId xmlns:p14="http://schemas.microsoft.com/office/powerpoint/2010/main" val="788469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A" dirty="0"/>
          </a:p>
        </p:txBody>
      </p:sp>
      <p:sp>
        <p:nvSpPr>
          <p:cNvPr id="4" name="3 Marcador de número de diapositiva"/>
          <p:cNvSpPr>
            <a:spLocks noGrp="1"/>
          </p:cNvSpPr>
          <p:nvPr>
            <p:ph type="sldNum" sz="quarter" idx="10"/>
          </p:nvPr>
        </p:nvSpPr>
        <p:spPr/>
        <p:txBody>
          <a:bodyPr/>
          <a:lstStyle/>
          <a:p>
            <a:fld id="{3C6CD0E5-90CC-41D9-BF41-60480E7B2C56}" type="slidenum">
              <a:rPr lang="es-PA" smtClean="0"/>
              <a:t>9</a:t>
            </a:fld>
            <a:endParaRPr lang="es-PA"/>
          </a:p>
        </p:txBody>
      </p:sp>
    </p:spTree>
    <p:extLst>
      <p:ext uri="{BB962C8B-B14F-4D97-AF65-F5344CB8AC3E}">
        <p14:creationId xmlns:p14="http://schemas.microsoft.com/office/powerpoint/2010/main" val="895374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endParaRPr lang="en-US" altLang="es-PA"/>
          </a:p>
        </p:txBody>
      </p:sp>
      <p:sp>
        <p:nvSpPr>
          <p:cNvPr id="5" name="Footer Placeholder 4"/>
          <p:cNvSpPr>
            <a:spLocks noGrp="1"/>
          </p:cNvSpPr>
          <p:nvPr>
            <p:ph type="ftr" sz="quarter" idx="11"/>
          </p:nvPr>
        </p:nvSpPr>
        <p:spPr/>
        <p:txBody>
          <a:bodyPr/>
          <a:lstStyle/>
          <a:p>
            <a:endParaRPr lang="en-US" altLang="es-PA"/>
          </a:p>
        </p:txBody>
      </p:sp>
      <p:sp>
        <p:nvSpPr>
          <p:cNvPr id="6" name="Slide Number Placeholder 5"/>
          <p:cNvSpPr>
            <a:spLocks noGrp="1"/>
          </p:cNvSpPr>
          <p:nvPr>
            <p:ph type="sldNum" sz="quarter" idx="12"/>
          </p:nvPr>
        </p:nvSpPr>
        <p:spPr/>
        <p:txBody>
          <a:bodyPr/>
          <a:lstStyle/>
          <a:p>
            <a:fld id="{24F4C984-B22F-437C-86D5-16460779CECC}" type="slidenum">
              <a:rPr lang="en-US" altLang="es-PA" smtClean="0"/>
              <a:pPr/>
              <a:t>‹Nº›</a:t>
            </a:fld>
            <a:endParaRPr lang="en-US" altLang="es-PA"/>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endParaRPr lang="en-US" altLang="es-PA"/>
          </a:p>
        </p:txBody>
      </p:sp>
      <p:sp>
        <p:nvSpPr>
          <p:cNvPr id="5" name="Footer Placeholder 4"/>
          <p:cNvSpPr>
            <a:spLocks noGrp="1"/>
          </p:cNvSpPr>
          <p:nvPr>
            <p:ph type="ftr" sz="quarter" idx="11"/>
          </p:nvPr>
        </p:nvSpPr>
        <p:spPr/>
        <p:txBody>
          <a:bodyPr/>
          <a:lstStyle/>
          <a:p>
            <a:endParaRPr lang="en-US" altLang="es-PA"/>
          </a:p>
        </p:txBody>
      </p:sp>
      <p:sp>
        <p:nvSpPr>
          <p:cNvPr id="6" name="Slide Number Placeholder 5"/>
          <p:cNvSpPr>
            <a:spLocks noGrp="1"/>
          </p:cNvSpPr>
          <p:nvPr>
            <p:ph type="sldNum" sz="quarter" idx="12"/>
          </p:nvPr>
        </p:nvSpPr>
        <p:spPr/>
        <p:txBody>
          <a:bodyPr/>
          <a:lstStyle/>
          <a:p>
            <a:fld id="{FDC9AED7-7E45-484C-86DD-5502BD2E807A}" type="slidenum">
              <a:rPr lang="en-US" altLang="es-PA" smtClean="0"/>
              <a:pPr/>
              <a:t>‹Nº›</a:t>
            </a:fld>
            <a:endParaRPr lang="en-US" altLang="es-PA"/>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endParaRPr lang="en-US" altLang="es-PA"/>
          </a:p>
        </p:txBody>
      </p:sp>
      <p:sp>
        <p:nvSpPr>
          <p:cNvPr id="5" name="Footer Placeholder 4"/>
          <p:cNvSpPr>
            <a:spLocks noGrp="1"/>
          </p:cNvSpPr>
          <p:nvPr>
            <p:ph type="ftr" sz="quarter" idx="11"/>
          </p:nvPr>
        </p:nvSpPr>
        <p:spPr/>
        <p:txBody>
          <a:bodyPr/>
          <a:lstStyle/>
          <a:p>
            <a:endParaRPr lang="en-US" altLang="es-PA"/>
          </a:p>
        </p:txBody>
      </p:sp>
      <p:sp>
        <p:nvSpPr>
          <p:cNvPr id="6" name="Slide Number Placeholder 5"/>
          <p:cNvSpPr>
            <a:spLocks noGrp="1"/>
          </p:cNvSpPr>
          <p:nvPr>
            <p:ph type="sldNum" sz="quarter" idx="12"/>
          </p:nvPr>
        </p:nvSpPr>
        <p:spPr/>
        <p:txBody>
          <a:bodyPr/>
          <a:lstStyle/>
          <a:p>
            <a:fld id="{6DB8160B-404A-4A84-BC73-7DA6B5F7597D}" type="slidenum">
              <a:rPr lang="en-US" altLang="es-PA" smtClean="0"/>
              <a:pPr/>
              <a:t>‹Nº›</a:t>
            </a:fld>
            <a:endParaRPr lang="en-US" altLang="es-PA"/>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endParaRPr lang="en-US" altLang="es-PA"/>
          </a:p>
        </p:txBody>
      </p:sp>
      <p:sp>
        <p:nvSpPr>
          <p:cNvPr id="5" name="Footer Placeholder 4"/>
          <p:cNvSpPr>
            <a:spLocks noGrp="1"/>
          </p:cNvSpPr>
          <p:nvPr>
            <p:ph type="ftr" sz="quarter" idx="11"/>
          </p:nvPr>
        </p:nvSpPr>
        <p:spPr/>
        <p:txBody>
          <a:bodyPr/>
          <a:lstStyle/>
          <a:p>
            <a:endParaRPr lang="en-US" altLang="es-PA"/>
          </a:p>
        </p:txBody>
      </p:sp>
      <p:sp>
        <p:nvSpPr>
          <p:cNvPr id="6" name="Slide Number Placeholder 5"/>
          <p:cNvSpPr>
            <a:spLocks noGrp="1"/>
          </p:cNvSpPr>
          <p:nvPr>
            <p:ph type="sldNum" sz="quarter" idx="12"/>
          </p:nvPr>
        </p:nvSpPr>
        <p:spPr/>
        <p:txBody>
          <a:bodyPr/>
          <a:lstStyle/>
          <a:p>
            <a:fld id="{56B4A715-764A-4EC9-9D8D-CFD09DA5999E}" type="slidenum">
              <a:rPr lang="en-US" altLang="es-PA" smtClean="0"/>
              <a:pPr/>
              <a:t>‹Nº›</a:t>
            </a:fld>
            <a:endParaRPr lang="en-US" altLang="es-PA"/>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endParaRPr lang="en-US" altLang="es-PA"/>
          </a:p>
        </p:txBody>
      </p:sp>
      <p:sp>
        <p:nvSpPr>
          <p:cNvPr id="5" name="Footer Placeholder 4"/>
          <p:cNvSpPr>
            <a:spLocks noGrp="1"/>
          </p:cNvSpPr>
          <p:nvPr>
            <p:ph type="ftr" sz="quarter" idx="11"/>
          </p:nvPr>
        </p:nvSpPr>
        <p:spPr/>
        <p:txBody>
          <a:bodyPr/>
          <a:lstStyle/>
          <a:p>
            <a:endParaRPr lang="en-US" altLang="es-PA"/>
          </a:p>
        </p:txBody>
      </p:sp>
      <p:sp>
        <p:nvSpPr>
          <p:cNvPr id="6" name="Slide Number Placeholder 5"/>
          <p:cNvSpPr>
            <a:spLocks noGrp="1"/>
          </p:cNvSpPr>
          <p:nvPr>
            <p:ph type="sldNum" sz="quarter" idx="12"/>
          </p:nvPr>
        </p:nvSpPr>
        <p:spPr/>
        <p:txBody>
          <a:bodyPr/>
          <a:lstStyle/>
          <a:p>
            <a:fld id="{3E874401-D857-41EB-A46C-00ADB2EABA8B}" type="slidenum">
              <a:rPr lang="en-US" altLang="es-PA" smtClean="0"/>
              <a:pPr/>
              <a:t>‹Nº›</a:t>
            </a:fld>
            <a:endParaRPr lang="en-US" altLang="es-PA"/>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4"/>
          <p:cNvSpPr>
            <a:spLocks noGrp="1"/>
          </p:cNvSpPr>
          <p:nvPr>
            <p:ph type="dt" sz="half" idx="10"/>
          </p:nvPr>
        </p:nvSpPr>
        <p:spPr/>
        <p:txBody>
          <a:bodyPr/>
          <a:lstStyle/>
          <a:p>
            <a:endParaRPr lang="en-US" altLang="es-PA"/>
          </a:p>
        </p:txBody>
      </p:sp>
      <p:sp>
        <p:nvSpPr>
          <p:cNvPr id="6" name="Footer Placeholder 5"/>
          <p:cNvSpPr>
            <a:spLocks noGrp="1"/>
          </p:cNvSpPr>
          <p:nvPr>
            <p:ph type="ftr" sz="quarter" idx="11"/>
          </p:nvPr>
        </p:nvSpPr>
        <p:spPr/>
        <p:txBody>
          <a:bodyPr/>
          <a:lstStyle/>
          <a:p>
            <a:endParaRPr lang="en-US" altLang="es-PA"/>
          </a:p>
        </p:txBody>
      </p:sp>
      <p:sp>
        <p:nvSpPr>
          <p:cNvPr id="7" name="Slide Number Placeholder 6"/>
          <p:cNvSpPr>
            <a:spLocks noGrp="1"/>
          </p:cNvSpPr>
          <p:nvPr>
            <p:ph type="sldNum" sz="quarter" idx="12"/>
          </p:nvPr>
        </p:nvSpPr>
        <p:spPr/>
        <p:txBody>
          <a:bodyPr/>
          <a:lstStyle/>
          <a:p>
            <a:fld id="{92954172-A8FE-4E24-9141-EB1473D5E059}" type="slidenum">
              <a:rPr lang="en-US" altLang="es-PA" smtClean="0"/>
              <a:pPr/>
              <a:t>‹Nº›</a:t>
            </a:fld>
            <a:endParaRPr lang="en-US" altLang="es-PA"/>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endParaRPr lang="en-US" altLang="es-PA"/>
          </a:p>
        </p:txBody>
      </p:sp>
      <p:sp>
        <p:nvSpPr>
          <p:cNvPr id="8" name="Footer Placeholder 7"/>
          <p:cNvSpPr>
            <a:spLocks noGrp="1"/>
          </p:cNvSpPr>
          <p:nvPr>
            <p:ph type="ftr" sz="quarter" idx="11"/>
          </p:nvPr>
        </p:nvSpPr>
        <p:spPr/>
        <p:txBody>
          <a:bodyPr/>
          <a:lstStyle/>
          <a:p>
            <a:endParaRPr lang="en-US" altLang="es-PA"/>
          </a:p>
        </p:txBody>
      </p:sp>
      <p:sp>
        <p:nvSpPr>
          <p:cNvPr id="9" name="Slide Number Placeholder 8"/>
          <p:cNvSpPr>
            <a:spLocks noGrp="1"/>
          </p:cNvSpPr>
          <p:nvPr>
            <p:ph type="sldNum" sz="quarter" idx="12"/>
          </p:nvPr>
        </p:nvSpPr>
        <p:spPr/>
        <p:txBody>
          <a:bodyPr/>
          <a:lstStyle/>
          <a:p>
            <a:fld id="{20983BE1-E383-4037-9794-3C7EABC6F60B}" type="slidenum">
              <a:rPr lang="en-US" altLang="es-PA" smtClean="0"/>
              <a:pPr/>
              <a:t>‹Nº›</a:t>
            </a:fld>
            <a:endParaRPr lang="en-US" altLang="es-PA"/>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endParaRPr lang="en-US" altLang="es-PA"/>
          </a:p>
        </p:txBody>
      </p:sp>
      <p:sp>
        <p:nvSpPr>
          <p:cNvPr id="4" name="Footer Placeholder 3"/>
          <p:cNvSpPr>
            <a:spLocks noGrp="1"/>
          </p:cNvSpPr>
          <p:nvPr>
            <p:ph type="ftr" sz="quarter" idx="11"/>
          </p:nvPr>
        </p:nvSpPr>
        <p:spPr/>
        <p:txBody>
          <a:bodyPr/>
          <a:lstStyle/>
          <a:p>
            <a:endParaRPr lang="en-US" altLang="es-PA"/>
          </a:p>
        </p:txBody>
      </p:sp>
      <p:sp>
        <p:nvSpPr>
          <p:cNvPr id="5" name="Slide Number Placeholder 4"/>
          <p:cNvSpPr>
            <a:spLocks noGrp="1"/>
          </p:cNvSpPr>
          <p:nvPr>
            <p:ph type="sldNum" sz="quarter" idx="12"/>
          </p:nvPr>
        </p:nvSpPr>
        <p:spPr/>
        <p:txBody>
          <a:bodyPr/>
          <a:lstStyle/>
          <a:p>
            <a:fld id="{AB5C6DC0-9197-4475-BA4C-BD423B228A98}" type="slidenum">
              <a:rPr lang="en-US" altLang="es-PA" smtClean="0"/>
              <a:pPr/>
              <a:t>‹Nº›</a:t>
            </a:fld>
            <a:endParaRPr lang="en-US" altLang="es-PA"/>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s-PA"/>
          </a:p>
        </p:txBody>
      </p:sp>
      <p:sp>
        <p:nvSpPr>
          <p:cNvPr id="3" name="Footer Placeholder 2"/>
          <p:cNvSpPr>
            <a:spLocks noGrp="1"/>
          </p:cNvSpPr>
          <p:nvPr>
            <p:ph type="ftr" sz="quarter" idx="11"/>
          </p:nvPr>
        </p:nvSpPr>
        <p:spPr/>
        <p:txBody>
          <a:bodyPr/>
          <a:lstStyle/>
          <a:p>
            <a:endParaRPr lang="en-US" altLang="es-PA"/>
          </a:p>
        </p:txBody>
      </p:sp>
      <p:sp>
        <p:nvSpPr>
          <p:cNvPr id="4" name="Slide Number Placeholder 3"/>
          <p:cNvSpPr>
            <a:spLocks noGrp="1"/>
          </p:cNvSpPr>
          <p:nvPr>
            <p:ph type="sldNum" sz="quarter" idx="12"/>
          </p:nvPr>
        </p:nvSpPr>
        <p:spPr/>
        <p:txBody>
          <a:bodyPr/>
          <a:lstStyle/>
          <a:p>
            <a:fld id="{DE0AA818-DFE7-47CD-A833-392D8D6E5DF2}" type="slidenum">
              <a:rPr lang="en-US" altLang="es-PA" smtClean="0"/>
              <a:pPr/>
              <a:t>‹Nº›</a:t>
            </a:fld>
            <a:endParaRPr lang="en-US" altLang="es-PA"/>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endParaRPr lang="en-US" altLang="es-PA"/>
          </a:p>
        </p:txBody>
      </p:sp>
      <p:sp>
        <p:nvSpPr>
          <p:cNvPr id="6" name="Footer Placeholder 5"/>
          <p:cNvSpPr>
            <a:spLocks noGrp="1"/>
          </p:cNvSpPr>
          <p:nvPr>
            <p:ph type="ftr" sz="quarter" idx="11"/>
          </p:nvPr>
        </p:nvSpPr>
        <p:spPr/>
        <p:txBody>
          <a:bodyPr/>
          <a:lstStyle/>
          <a:p>
            <a:endParaRPr lang="en-US" altLang="es-PA"/>
          </a:p>
        </p:txBody>
      </p:sp>
      <p:sp>
        <p:nvSpPr>
          <p:cNvPr id="7" name="Slide Number Placeholder 6"/>
          <p:cNvSpPr>
            <a:spLocks noGrp="1"/>
          </p:cNvSpPr>
          <p:nvPr>
            <p:ph type="sldNum" sz="quarter" idx="12"/>
          </p:nvPr>
        </p:nvSpPr>
        <p:spPr/>
        <p:txBody>
          <a:bodyPr/>
          <a:lstStyle/>
          <a:p>
            <a:fld id="{EAFB8B64-E75A-4565-9427-B80225855BA9}" type="slidenum">
              <a:rPr lang="en-US" altLang="es-PA" smtClean="0"/>
              <a:pPr/>
              <a:t>‹Nº›</a:t>
            </a:fld>
            <a:endParaRPr lang="en-US" altLang="es-PA"/>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endParaRPr lang="en-US" altLang="es-PA"/>
          </a:p>
        </p:txBody>
      </p:sp>
      <p:sp>
        <p:nvSpPr>
          <p:cNvPr id="6" name="Footer Placeholder 5"/>
          <p:cNvSpPr>
            <a:spLocks noGrp="1"/>
          </p:cNvSpPr>
          <p:nvPr>
            <p:ph type="ftr" sz="quarter" idx="11"/>
          </p:nvPr>
        </p:nvSpPr>
        <p:spPr/>
        <p:txBody>
          <a:bodyPr/>
          <a:lstStyle/>
          <a:p>
            <a:endParaRPr lang="en-US" altLang="es-PA"/>
          </a:p>
        </p:txBody>
      </p:sp>
      <p:sp>
        <p:nvSpPr>
          <p:cNvPr id="7" name="Slide Number Placeholder 6"/>
          <p:cNvSpPr>
            <a:spLocks noGrp="1"/>
          </p:cNvSpPr>
          <p:nvPr>
            <p:ph type="sldNum" sz="quarter" idx="12"/>
          </p:nvPr>
        </p:nvSpPr>
        <p:spPr/>
        <p:txBody>
          <a:bodyPr/>
          <a:lstStyle/>
          <a:p>
            <a:fld id="{04E39972-93BD-4749-B1CC-EA77883698C0}" type="slidenum">
              <a:rPr lang="en-US" altLang="es-PA" smtClean="0"/>
              <a:pPr/>
              <a:t>‹Nº›</a:t>
            </a:fld>
            <a:endParaRPr lang="en-US" altLang="es-PA"/>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endParaRPr lang="en-US" altLang="es-PA"/>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ltLang="es-PA"/>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5E01F0F4-2EC4-4076-A887-E7C9BC188E82}" type="slidenum">
              <a:rPr lang="en-US" altLang="es-PA" smtClean="0"/>
              <a:pPr/>
              <a:t>‹Nº›</a:t>
            </a:fld>
            <a:endParaRPr lang="en-US" altLang="es-PA"/>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692696"/>
            <a:ext cx="6919292" cy="1080120"/>
          </a:xfrm>
        </p:spPr>
        <p:style>
          <a:lnRef idx="0">
            <a:schemeClr val="accent5"/>
          </a:lnRef>
          <a:fillRef idx="3">
            <a:schemeClr val="accent5"/>
          </a:fillRef>
          <a:effectRef idx="3">
            <a:schemeClr val="accent5"/>
          </a:effectRef>
          <a:fontRef idx="minor">
            <a:schemeClr val="lt1"/>
          </a:fontRef>
        </p:style>
        <p:txBody>
          <a:bodyPr>
            <a:normAutofit fontScale="90000"/>
          </a:bodyPr>
          <a:lstStyle/>
          <a:p>
            <a:r>
              <a:rPr lang="es-PA" dirty="0" smtClean="0">
                <a:solidFill>
                  <a:schemeClr val="bg1"/>
                </a:solidFill>
              </a:rPr>
              <a:t>Cultivar Huertos Caseros</a:t>
            </a:r>
            <a:endParaRPr lang="es-PA" dirty="0">
              <a:solidFill>
                <a:schemeClr val="bg1"/>
              </a:solidFill>
            </a:endParaRPr>
          </a:p>
        </p:txBody>
      </p:sp>
      <p:pic>
        <p:nvPicPr>
          <p:cNvPr id="4" name="3 Marcador de contenido"/>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25763" y="1703040"/>
            <a:ext cx="5181600" cy="4102224"/>
          </a:xfrm>
          <a:prstGeom prst="ellipse">
            <a:avLst/>
          </a:prstGeom>
          <a:ln>
            <a:noFill/>
          </a:ln>
          <a:effectLst>
            <a:softEdge rad="112500"/>
          </a:effectLst>
        </p:spPr>
      </p:pic>
      <p:sp>
        <p:nvSpPr>
          <p:cNvPr id="3" name="2 Rectángulo"/>
          <p:cNvSpPr/>
          <p:nvPr/>
        </p:nvSpPr>
        <p:spPr>
          <a:xfrm>
            <a:off x="1636243" y="5805264"/>
            <a:ext cx="5760640" cy="830997"/>
          </a:xfrm>
          <a:prstGeom prst="rect">
            <a:avLst/>
          </a:prstGeom>
          <a:solidFill>
            <a:schemeClr val="tx2">
              <a:lumMod val="60000"/>
              <a:lumOff val="40000"/>
            </a:schemeClr>
          </a:solid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400" b="1" spc="50" dirty="0" smtClean="0">
                <a:ln w="11430"/>
                <a:solidFill>
                  <a:schemeClr val="bg1"/>
                </a:solidFill>
                <a:effectLst>
                  <a:outerShdw blurRad="76200" dist="50800" dir="5400000" algn="tl" rotWithShape="0">
                    <a:srgbClr val="000000">
                      <a:alpha val="65000"/>
                    </a:srgbClr>
                  </a:outerShdw>
                </a:effectLst>
              </a:rPr>
              <a:t>Por:  Prof. Lourdes Barreno </a:t>
            </a:r>
            <a:r>
              <a:rPr lang="es-ES" sz="2400" b="1" spc="50" dirty="0" err="1" smtClean="0">
                <a:ln w="11430"/>
                <a:solidFill>
                  <a:schemeClr val="bg1"/>
                </a:solidFill>
                <a:effectLst>
                  <a:outerShdw blurRad="76200" dist="50800" dir="5400000" algn="tl" rotWithShape="0">
                    <a:srgbClr val="000000">
                      <a:alpha val="65000"/>
                    </a:srgbClr>
                  </a:outerShdw>
                </a:effectLst>
              </a:rPr>
              <a:t>Huffman</a:t>
            </a:r>
            <a:r>
              <a:rPr lang="es-ES" sz="2400" b="1" spc="50" dirty="0" smtClean="0">
                <a:ln w="11430"/>
                <a:solidFill>
                  <a:schemeClr val="bg1"/>
                </a:solidFill>
                <a:effectLst>
                  <a:outerShdw blurRad="76200" dist="50800" dir="5400000" algn="tl" rotWithShape="0">
                    <a:srgbClr val="000000">
                      <a:alpha val="65000"/>
                    </a:srgbClr>
                  </a:outerShdw>
                </a:effectLst>
              </a:rPr>
              <a:t>.</a:t>
            </a:r>
          </a:p>
          <a:p>
            <a:pPr algn="ctr"/>
            <a:r>
              <a:rPr lang="es-ES" sz="2400" b="1" cap="none" spc="50" dirty="0" smtClean="0">
                <a:ln w="11430"/>
                <a:solidFill>
                  <a:schemeClr val="bg1"/>
                </a:solidFill>
                <a:effectLst>
                  <a:outerShdw blurRad="76200" dist="50800" dir="5400000" algn="tl" rotWithShape="0">
                    <a:srgbClr val="000000">
                      <a:alpha val="65000"/>
                    </a:srgbClr>
                  </a:outerShdw>
                </a:effectLst>
              </a:rPr>
              <a:t>Portal Educa Panamá</a:t>
            </a:r>
            <a:endParaRPr lang="es-ES" sz="2400" b="1" cap="none" spc="50" dirty="0">
              <a:ln w="11430"/>
              <a:solidFill>
                <a:schemeClr val="bg1"/>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42085439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620688"/>
            <a:ext cx="7698432" cy="1600200"/>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ctr"/>
            <a:r>
              <a:rPr lang="es-PA" dirty="0" smtClean="0">
                <a:solidFill>
                  <a:schemeClr val="bg1"/>
                </a:solidFill>
              </a:rPr>
              <a:t>Sembrando</a:t>
            </a:r>
            <a:r>
              <a:rPr lang="es-PA" dirty="0">
                <a:solidFill>
                  <a:schemeClr val="bg1"/>
                </a:solidFill>
              </a:rPr>
              <a:t> </a:t>
            </a:r>
            <a:r>
              <a:rPr lang="es-PA" dirty="0" smtClean="0">
                <a:solidFill>
                  <a:schemeClr val="bg1"/>
                </a:solidFill>
              </a:rPr>
              <a:t>Plantas</a:t>
            </a:r>
            <a:endParaRPr lang="es-PA" dirty="0">
              <a:solidFill>
                <a:schemeClr val="bg1"/>
              </a:solidFill>
            </a:endParaRPr>
          </a:p>
        </p:txBody>
      </p:sp>
      <p:sp>
        <p:nvSpPr>
          <p:cNvPr id="3" name="2 Marcador de contenido"/>
          <p:cNvSpPr>
            <a:spLocks noGrp="1"/>
          </p:cNvSpPr>
          <p:nvPr>
            <p:ph idx="1"/>
          </p:nvPr>
        </p:nvSpPr>
        <p:spPr>
          <a:xfrm>
            <a:off x="762000" y="685800"/>
            <a:ext cx="7770440" cy="5407496"/>
          </a:xfrm>
        </p:spPr>
        <p:txBody>
          <a:bodyPr>
            <a:normAutofit fontScale="92500" lnSpcReduction="20000"/>
          </a:bodyPr>
          <a:lstStyle/>
          <a:p>
            <a:endParaRPr lang="es-PA" dirty="0" smtClean="0"/>
          </a:p>
          <a:p>
            <a:endParaRPr lang="es-PA" dirty="0"/>
          </a:p>
          <a:p>
            <a:endParaRPr lang="es-PA" dirty="0" smtClean="0"/>
          </a:p>
          <a:p>
            <a:endParaRPr lang="es-PA" dirty="0"/>
          </a:p>
          <a:p>
            <a:endParaRPr lang="es-PA" dirty="0" smtClean="0"/>
          </a:p>
          <a:p>
            <a:endParaRPr lang="es-PA" dirty="0"/>
          </a:p>
          <a:p>
            <a:r>
              <a:rPr lang="es-PA" dirty="0" smtClean="0"/>
              <a:t>Sembrar </a:t>
            </a:r>
            <a:r>
              <a:rPr lang="es-PA" dirty="0" smtClean="0"/>
              <a:t>ajos es sencillo, sólo debemos buscar una cabeza de ajo sana y grande  y ponerla a germinar en agua.  Luego plantar el ajo en tierra a 6 cm de profundidad.</a:t>
            </a:r>
          </a:p>
          <a:p>
            <a:r>
              <a:rPr lang="es-PA" dirty="0" smtClean="0"/>
              <a:t>Para sembrar lechugas. Las mismas deben retoñar, colocando el tronco en agua. Debe plantarse a una profundidad mínima de 10 cm.</a:t>
            </a:r>
          </a:p>
          <a:p>
            <a:r>
              <a:rPr lang="es-PA" dirty="0" smtClean="0"/>
              <a:t>Una planta de piña nace a partir de la corona  de ella misma.</a:t>
            </a:r>
          </a:p>
          <a:p>
            <a:r>
              <a:rPr lang="es-PA" dirty="0" smtClean="0"/>
              <a:t>El pepino debe plantarse en un hoyo con profundidad de 30 cm y la tierra debe ser preferiblemente mitad de compost casero y  mitad tierra.</a:t>
            </a:r>
          </a:p>
          <a:p>
            <a:endParaRPr lang="es-PA" dirty="0"/>
          </a:p>
        </p:txBody>
      </p:sp>
    </p:spTree>
    <p:extLst>
      <p:ext uri="{BB962C8B-B14F-4D97-AF65-F5344CB8AC3E}">
        <p14:creationId xmlns:p14="http://schemas.microsoft.com/office/powerpoint/2010/main" val="220582218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548680"/>
            <a:ext cx="7554416" cy="1600200"/>
          </a:xfrm>
        </p:spPr>
        <p:style>
          <a:lnRef idx="3">
            <a:schemeClr val="lt1"/>
          </a:lnRef>
          <a:fillRef idx="1">
            <a:schemeClr val="accent2"/>
          </a:fillRef>
          <a:effectRef idx="1">
            <a:schemeClr val="accent2"/>
          </a:effectRef>
          <a:fontRef idx="minor">
            <a:schemeClr val="lt1"/>
          </a:fontRef>
        </p:style>
        <p:txBody>
          <a:bodyPr>
            <a:normAutofit/>
          </a:bodyPr>
          <a:lstStyle/>
          <a:p>
            <a:pPr algn="ctr"/>
            <a:r>
              <a:rPr lang="es-PA" sz="2800" b="1" dirty="0" smtClean="0"/>
              <a:t>Elaboración de Pesticida Casero para </a:t>
            </a:r>
            <a:r>
              <a:rPr lang="es-PA" sz="2800" b="1" dirty="0" err="1" smtClean="0"/>
              <a:t>Contrarrestrar</a:t>
            </a:r>
            <a:r>
              <a:rPr lang="es-PA" sz="2800" b="1" dirty="0" smtClean="0"/>
              <a:t> Plagas o Enfermedades en el Huerto</a:t>
            </a:r>
            <a:r>
              <a:rPr lang="es-PA" sz="2800" dirty="0" smtClean="0"/>
              <a:t>.</a:t>
            </a:r>
            <a:endParaRPr lang="es-PA" sz="2800" dirty="0"/>
          </a:p>
        </p:txBody>
      </p:sp>
      <p:sp>
        <p:nvSpPr>
          <p:cNvPr id="3" name="2 Marcador de contenido"/>
          <p:cNvSpPr>
            <a:spLocks noGrp="1"/>
          </p:cNvSpPr>
          <p:nvPr>
            <p:ph idx="1"/>
          </p:nvPr>
        </p:nvSpPr>
        <p:spPr>
          <a:xfrm>
            <a:off x="762000" y="685800"/>
            <a:ext cx="7543800" cy="5479504"/>
          </a:xfrm>
        </p:spPr>
        <p:txBody>
          <a:bodyPr>
            <a:normAutofit fontScale="85000" lnSpcReduction="20000"/>
          </a:bodyPr>
          <a:lstStyle/>
          <a:p>
            <a:pPr marL="0" indent="0">
              <a:buNone/>
            </a:pPr>
            <a:endParaRPr lang="es-PA" dirty="0" smtClean="0"/>
          </a:p>
          <a:p>
            <a:pPr marL="0" indent="0">
              <a:buNone/>
            </a:pPr>
            <a:endParaRPr lang="es-PA" dirty="0"/>
          </a:p>
          <a:p>
            <a:pPr marL="0" indent="0">
              <a:buNone/>
            </a:pPr>
            <a:endParaRPr lang="es-PA" dirty="0" smtClean="0"/>
          </a:p>
          <a:p>
            <a:pPr marL="0" indent="0">
              <a:buNone/>
            </a:pPr>
            <a:endParaRPr lang="es-PA" dirty="0"/>
          </a:p>
          <a:p>
            <a:pPr marL="0" indent="0">
              <a:buNone/>
            </a:pPr>
            <a:endParaRPr lang="es-PA" dirty="0" smtClean="0"/>
          </a:p>
          <a:p>
            <a:pPr marL="0" indent="0">
              <a:buNone/>
            </a:pPr>
            <a:endParaRPr lang="es-PA" dirty="0"/>
          </a:p>
          <a:p>
            <a:pPr marL="0" indent="0">
              <a:buNone/>
            </a:pPr>
            <a:endParaRPr lang="es-PA" dirty="0" smtClean="0"/>
          </a:p>
          <a:p>
            <a:pPr marL="0" indent="0">
              <a:buNone/>
            </a:pPr>
            <a:r>
              <a:rPr lang="es-PA" dirty="0" smtClean="0"/>
              <a:t>¿</a:t>
            </a:r>
            <a:r>
              <a:rPr lang="es-PA" b="1" dirty="0" smtClean="0"/>
              <a:t>Cómo hacer Pesticida Orgánico?</a:t>
            </a:r>
          </a:p>
          <a:p>
            <a:pPr marL="0" indent="0">
              <a:buNone/>
            </a:pPr>
            <a:r>
              <a:rPr lang="es-PA" b="1" dirty="0" smtClean="0"/>
              <a:t>Ingredientes:</a:t>
            </a:r>
          </a:p>
          <a:p>
            <a:pPr>
              <a:buFont typeface="Wingdings" panose="05000000000000000000" pitchFamily="2" charset="2"/>
              <a:buChar char="ü"/>
            </a:pPr>
            <a:r>
              <a:rPr lang="es-PA" dirty="0" smtClean="0"/>
              <a:t>100 </a:t>
            </a:r>
            <a:r>
              <a:rPr lang="es-PA" dirty="0" smtClean="0"/>
              <a:t>gramaos de ortiga fresca o 20 gramos si está seca.</a:t>
            </a:r>
          </a:p>
          <a:p>
            <a:pPr>
              <a:buFont typeface="Wingdings" panose="05000000000000000000" pitchFamily="2" charset="2"/>
              <a:buChar char="ü"/>
            </a:pPr>
            <a:r>
              <a:rPr lang="es-PA" dirty="0" smtClean="0"/>
              <a:t>1 litro de agua.</a:t>
            </a:r>
          </a:p>
          <a:p>
            <a:pPr marL="0" indent="0">
              <a:buNone/>
            </a:pPr>
            <a:r>
              <a:rPr lang="es-PA" b="1" dirty="0" smtClean="0"/>
              <a:t>Procedimiento:</a:t>
            </a:r>
          </a:p>
          <a:p>
            <a:pPr marL="0" indent="0">
              <a:buNone/>
            </a:pPr>
            <a:r>
              <a:rPr lang="es-PA" dirty="0" smtClean="0"/>
              <a:t>Macerar la ortiga  primeramente y luego, ponerla en agua y revolver constantemente.  Dejar la preparación por diez días en un frasco</a:t>
            </a:r>
            <a:r>
              <a:rPr lang="es-PA" b="1" dirty="0" smtClean="0"/>
              <a:t>.  </a:t>
            </a:r>
            <a:r>
              <a:rPr lang="es-PA" dirty="0" smtClean="0"/>
              <a:t>Posteriormente, esta preparación se diluye en diez litros de agua para ser utilizada como pesticida.  Cabe señalar que también puede ser utilizada como abono orgánico, solo que entonces, debe diluirse en 20 litros de agua</a:t>
            </a:r>
            <a:r>
              <a:rPr lang="es-PA" b="1" dirty="0" smtClean="0"/>
              <a:t>.</a:t>
            </a:r>
          </a:p>
          <a:p>
            <a:pPr marL="0" indent="0">
              <a:buNone/>
            </a:pPr>
            <a:endParaRPr lang="es-PA" dirty="0" smtClean="0"/>
          </a:p>
          <a:p>
            <a:pPr marL="0" indent="0">
              <a:buNone/>
            </a:pPr>
            <a:endParaRPr lang="es-PA" dirty="0"/>
          </a:p>
        </p:txBody>
      </p:sp>
    </p:spTree>
    <p:extLst>
      <p:ext uri="{BB962C8B-B14F-4D97-AF65-F5344CB8AC3E}">
        <p14:creationId xmlns:p14="http://schemas.microsoft.com/office/powerpoint/2010/main" val="321720908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620688"/>
            <a:ext cx="7554416" cy="1600200"/>
          </a:xfrm>
        </p:spPr>
        <p:style>
          <a:lnRef idx="3">
            <a:schemeClr val="lt1"/>
          </a:lnRef>
          <a:fillRef idx="1">
            <a:schemeClr val="accent5"/>
          </a:fillRef>
          <a:effectRef idx="1">
            <a:schemeClr val="accent5"/>
          </a:effectRef>
          <a:fontRef idx="minor">
            <a:schemeClr val="lt1"/>
          </a:fontRef>
        </p:style>
        <p:txBody>
          <a:bodyPr>
            <a:normAutofit fontScale="90000"/>
          </a:bodyPr>
          <a:lstStyle/>
          <a:p>
            <a:pPr algn="ctr"/>
            <a:r>
              <a:rPr lang="es-PA" dirty="0" smtClean="0"/>
              <a:t>Período de Rotación de cultivos</a:t>
            </a:r>
            <a:endParaRPr lang="es-PA" dirty="0"/>
          </a:p>
        </p:txBody>
      </p:sp>
      <p:sp>
        <p:nvSpPr>
          <p:cNvPr id="3" name="2 Marcador de contenido"/>
          <p:cNvSpPr>
            <a:spLocks noGrp="1"/>
          </p:cNvSpPr>
          <p:nvPr>
            <p:ph idx="1"/>
          </p:nvPr>
        </p:nvSpPr>
        <p:spPr>
          <a:xfrm>
            <a:off x="762000" y="685800"/>
            <a:ext cx="7543800" cy="5407496"/>
          </a:xfrm>
        </p:spPr>
        <p:txBody>
          <a:bodyPr>
            <a:normAutofit lnSpcReduction="10000"/>
          </a:bodyPr>
          <a:lstStyle/>
          <a:p>
            <a:endParaRPr lang="es-PA" dirty="0" smtClean="0"/>
          </a:p>
          <a:p>
            <a:endParaRPr lang="es-PA" dirty="0" smtClean="0"/>
          </a:p>
          <a:p>
            <a:endParaRPr lang="es-PA" dirty="0"/>
          </a:p>
          <a:p>
            <a:endParaRPr lang="es-PA" dirty="0"/>
          </a:p>
          <a:p>
            <a:endParaRPr lang="es-PA" dirty="0" smtClean="0"/>
          </a:p>
          <a:p>
            <a:endParaRPr lang="es-PA" dirty="0" smtClean="0"/>
          </a:p>
          <a:p>
            <a:endParaRPr lang="es-PA" dirty="0"/>
          </a:p>
          <a:p>
            <a:r>
              <a:rPr lang="es-PA" dirty="0" smtClean="0"/>
              <a:t>Cada </a:t>
            </a:r>
            <a:r>
              <a:rPr lang="es-PA" dirty="0" smtClean="0"/>
              <a:t>cuatro años es recomendable rotar los cultivos. </a:t>
            </a:r>
          </a:p>
          <a:p>
            <a:r>
              <a:rPr lang="es-PA" dirty="0" smtClean="0"/>
              <a:t>Con la rotación de cultivos se logran dos cosas:</a:t>
            </a:r>
          </a:p>
          <a:p>
            <a:pPr lvl="1">
              <a:buFont typeface="Wingdings" panose="05000000000000000000" pitchFamily="2" charset="2"/>
              <a:buChar char="ü"/>
            </a:pPr>
            <a:r>
              <a:rPr lang="es-PA" dirty="0" smtClean="0"/>
              <a:t>Evita </a:t>
            </a:r>
            <a:r>
              <a:rPr lang="es-PA" dirty="0" smtClean="0"/>
              <a:t>el aumento de plagas y enfermedades en los cultivos.</a:t>
            </a:r>
          </a:p>
          <a:p>
            <a:pPr lvl="1">
              <a:buFont typeface="Wingdings" panose="05000000000000000000" pitchFamily="2" charset="2"/>
              <a:buChar char="ü"/>
            </a:pPr>
            <a:r>
              <a:rPr lang="es-PA" dirty="0" smtClean="0"/>
              <a:t>Las </a:t>
            </a:r>
            <a:r>
              <a:rPr lang="es-PA" dirty="0" smtClean="0"/>
              <a:t>leguminosas u hortalizas plantadas brindan al suelo nitrógeno atmosférico que permite la siembra exitosa de alimentos como papas, espinacas, entre otros.</a:t>
            </a:r>
          </a:p>
          <a:p>
            <a:endParaRPr lang="es-PA" dirty="0" smtClean="0"/>
          </a:p>
          <a:p>
            <a:endParaRPr lang="es-PA" dirty="0"/>
          </a:p>
        </p:txBody>
      </p:sp>
    </p:spTree>
    <p:extLst>
      <p:ext uri="{BB962C8B-B14F-4D97-AF65-F5344CB8AC3E}">
        <p14:creationId xmlns:p14="http://schemas.microsoft.com/office/powerpoint/2010/main" val="250661719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395228299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548680"/>
            <a:ext cx="7488832" cy="1384176"/>
          </a:xfrm>
        </p:spPr>
        <p:style>
          <a:lnRef idx="1">
            <a:schemeClr val="accent4"/>
          </a:lnRef>
          <a:fillRef idx="3">
            <a:schemeClr val="accent4"/>
          </a:fillRef>
          <a:effectRef idx="2">
            <a:schemeClr val="accent4"/>
          </a:effectRef>
          <a:fontRef idx="minor">
            <a:schemeClr val="lt1"/>
          </a:fontRef>
        </p:style>
        <p:txBody>
          <a:bodyPr>
            <a:normAutofit fontScale="90000"/>
          </a:bodyPr>
          <a:lstStyle/>
          <a:p>
            <a:pPr algn="ctr"/>
            <a:r>
              <a:rPr lang="es-PA" dirty="0" err="1" smtClean="0"/>
              <a:t>Tips</a:t>
            </a:r>
            <a:r>
              <a:rPr lang="es-PA" dirty="0" smtClean="0"/>
              <a:t> para </a:t>
            </a:r>
            <a:r>
              <a:rPr lang="es-PA" dirty="0"/>
              <a:t>R</a:t>
            </a:r>
            <a:r>
              <a:rPr lang="es-PA" dirty="0" smtClean="0"/>
              <a:t>ealizar Huertos Caseros</a:t>
            </a:r>
            <a:endParaRPr lang="es-PA" dirty="0"/>
          </a:p>
        </p:txBody>
      </p:sp>
      <p:sp>
        <p:nvSpPr>
          <p:cNvPr id="3" name="2 Marcador de contenido"/>
          <p:cNvSpPr>
            <a:spLocks noGrp="1"/>
          </p:cNvSpPr>
          <p:nvPr>
            <p:ph idx="1"/>
          </p:nvPr>
        </p:nvSpPr>
        <p:spPr>
          <a:xfrm>
            <a:off x="755576" y="836712"/>
            <a:ext cx="7626424" cy="5273743"/>
          </a:xfrm>
        </p:spPr>
        <p:txBody>
          <a:bodyPr>
            <a:normAutofit/>
          </a:bodyPr>
          <a:lstStyle/>
          <a:p>
            <a:endParaRPr lang="es-PA" dirty="0" smtClean="0"/>
          </a:p>
          <a:p>
            <a:endParaRPr lang="es-PA" dirty="0"/>
          </a:p>
          <a:p>
            <a:endParaRPr lang="es-PA" dirty="0" smtClean="0"/>
          </a:p>
          <a:p>
            <a:r>
              <a:rPr lang="es-PA" sz="2800" dirty="0" smtClean="0"/>
              <a:t>Sembrar </a:t>
            </a:r>
            <a:r>
              <a:rPr lang="es-PA" sz="2800" dirty="0" smtClean="0"/>
              <a:t>hierbas aromáticas para contrarrestar las plagas.</a:t>
            </a:r>
          </a:p>
          <a:p>
            <a:r>
              <a:rPr lang="es-PA" sz="2800" dirty="0"/>
              <a:t>Remover la tierra a una profundidad de 30 cm, antes de sembrar.</a:t>
            </a:r>
          </a:p>
          <a:p>
            <a:r>
              <a:rPr lang="es-PA" sz="2800" dirty="0"/>
              <a:t>El compost debe ser de 2 a 4 cm de </a:t>
            </a:r>
            <a:r>
              <a:rPr lang="es-PA" sz="2800" dirty="0" smtClean="0"/>
              <a:t>grosor.</a:t>
            </a:r>
            <a:endParaRPr lang="es-PA" sz="2800" dirty="0"/>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2280" y="4337901"/>
            <a:ext cx="1959390" cy="2365780"/>
          </a:xfrm>
          <a:prstGeom prst="ellipse">
            <a:avLst/>
          </a:prstGeom>
          <a:ln>
            <a:noFill/>
          </a:ln>
          <a:effectLst>
            <a:softEdge rad="112500"/>
          </a:effectLst>
        </p:spPr>
      </p:pic>
    </p:spTree>
    <p:extLst>
      <p:ext uri="{BB962C8B-B14F-4D97-AF65-F5344CB8AC3E}">
        <p14:creationId xmlns:p14="http://schemas.microsoft.com/office/powerpoint/2010/main" val="125419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755576" y="620688"/>
            <a:ext cx="7554416" cy="936104"/>
          </a:xfrm>
        </p:spPr>
        <p:style>
          <a:lnRef idx="1">
            <a:schemeClr val="accent4"/>
          </a:lnRef>
          <a:fillRef idx="2">
            <a:schemeClr val="accent4"/>
          </a:fillRef>
          <a:effectRef idx="1">
            <a:schemeClr val="accent4"/>
          </a:effectRef>
          <a:fontRef idx="minor">
            <a:schemeClr val="dk1"/>
          </a:fontRef>
        </p:style>
        <p:txBody>
          <a:bodyPr/>
          <a:lstStyle/>
          <a:p>
            <a:pPr algn="ctr"/>
            <a:r>
              <a:rPr lang="es-PA" dirty="0" smtClean="0"/>
              <a:t>Huertos Caseros</a:t>
            </a:r>
            <a:endParaRPr lang="es-PA" dirty="0"/>
          </a:p>
        </p:txBody>
      </p:sp>
      <p:sp>
        <p:nvSpPr>
          <p:cNvPr id="5" name="4 Marcador de contenido"/>
          <p:cNvSpPr>
            <a:spLocks noGrp="1"/>
          </p:cNvSpPr>
          <p:nvPr>
            <p:ph idx="1"/>
          </p:nvPr>
        </p:nvSpPr>
        <p:spPr>
          <a:xfrm>
            <a:off x="762000" y="1484784"/>
            <a:ext cx="7543800" cy="3600400"/>
          </a:xfrm>
        </p:spPr>
        <p:txBody>
          <a:bodyPr>
            <a:normAutofit/>
          </a:bodyPr>
          <a:lstStyle/>
          <a:p>
            <a:pPr marL="0" indent="0" algn="just">
              <a:buNone/>
            </a:pPr>
            <a:r>
              <a:rPr lang="es-PA" sz="2000" b="1" dirty="0" smtClean="0"/>
              <a:t>Concepto:  Un huerto casero es una sección del terreno que utilizamos para sembrar vegetales,  especias,  plantas medicinales, pequeños frutos, etc.</a:t>
            </a:r>
            <a:endParaRPr lang="es-PA" sz="2000" b="1" dirty="0"/>
          </a:p>
          <a:p>
            <a:pPr marL="0" indent="0" algn="just">
              <a:buNone/>
            </a:pPr>
            <a:r>
              <a:rPr lang="es-PA" b="1" dirty="0" smtClean="0"/>
              <a:t>Propósitos:</a:t>
            </a:r>
          </a:p>
          <a:p>
            <a:pPr algn="just"/>
            <a:r>
              <a:rPr lang="es-PA" sz="1800" dirty="0" smtClean="0"/>
              <a:t>Crear fuentes de ingreso y alimentos a los hogares.</a:t>
            </a:r>
          </a:p>
          <a:p>
            <a:pPr algn="just"/>
            <a:r>
              <a:rPr lang="es-PA" sz="1800" dirty="0" smtClean="0"/>
              <a:t>Proteger el medio ambiente.</a:t>
            </a:r>
          </a:p>
          <a:p>
            <a:pPr algn="just"/>
            <a:r>
              <a:rPr lang="es-PA" sz="1800" dirty="0" smtClean="0"/>
              <a:t>Es una herramienta favorable para evitar el estrés, además de utilizar favorablemente el tiempo libre.</a:t>
            </a:r>
          </a:p>
          <a:p>
            <a:pPr algn="just"/>
            <a:r>
              <a:rPr lang="es-PA" sz="1800" dirty="0" smtClean="0"/>
              <a:t>Mejorar nuestra nutrición a través de productos sanos y naturales cultivados en nuestro jardín.</a:t>
            </a:r>
            <a:endParaRPr lang="es-PA" sz="1800" dirty="0"/>
          </a:p>
        </p:txBody>
      </p:sp>
      <p:pic>
        <p:nvPicPr>
          <p:cNvPr id="8" name="7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0072" y="4509120"/>
            <a:ext cx="3228650" cy="158417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76554713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26517"/>
            <a:ext cx="7554416" cy="1600200"/>
          </a:xfrm>
        </p:spPr>
        <p:style>
          <a:lnRef idx="1">
            <a:schemeClr val="accent4"/>
          </a:lnRef>
          <a:fillRef idx="3">
            <a:schemeClr val="accent4"/>
          </a:fillRef>
          <a:effectRef idx="2">
            <a:schemeClr val="accent4"/>
          </a:effectRef>
          <a:fontRef idx="minor">
            <a:schemeClr val="lt1"/>
          </a:fontRef>
        </p:style>
        <p:txBody>
          <a:bodyPr>
            <a:normAutofit fontScale="90000"/>
          </a:bodyPr>
          <a:lstStyle/>
          <a:p>
            <a:pPr algn="ctr"/>
            <a:r>
              <a:rPr lang="es-PA" dirty="0" smtClean="0"/>
              <a:t>¿Qué Necesito para Hacer mi Huerto?</a:t>
            </a:r>
            <a:endParaRPr lang="es-PA" dirty="0"/>
          </a:p>
        </p:txBody>
      </p:sp>
      <p:sp>
        <p:nvSpPr>
          <p:cNvPr id="3" name="2 Marcador de contenido"/>
          <p:cNvSpPr>
            <a:spLocks noGrp="1"/>
          </p:cNvSpPr>
          <p:nvPr>
            <p:ph idx="1"/>
          </p:nvPr>
        </p:nvSpPr>
        <p:spPr>
          <a:xfrm>
            <a:off x="762000" y="685800"/>
            <a:ext cx="7543800" cy="5479504"/>
          </a:xfrm>
        </p:spPr>
        <p:txBody>
          <a:bodyPr>
            <a:normAutofit fontScale="70000" lnSpcReduction="20000"/>
          </a:bodyPr>
          <a:lstStyle/>
          <a:p>
            <a:endParaRPr lang="es-PA" dirty="0" smtClean="0"/>
          </a:p>
          <a:p>
            <a:endParaRPr lang="es-PA" dirty="0"/>
          </a:p>
          <a:p>
            <a:endParaRPr lang="es-PA" dirty="0" smtClean="0"/>
          </a:p>
          <a:p>
            <a:endParaRPr lang="es-PA" dirty="0"/>
          </a:p>
          <a:p>
            <a:endParaRPr lang="es-PA" dirty="0" smtClean="0"/>
          </a:p>
          <a:p>
            <a:endParaRPr lang="es-PA" sz="2800" dirty="0"/>
          </a:p>
          <a:p>
            <a:endParaRPr lang="es-PA" sz="2800" dirty="0" smtClean="0"/>
          </a:p>
          <a:p>
            <a:r>
              <a:rPr lang="es-PA" sz="2800" dirty="0" smtClean="0"/>
              <a:t>Debo </a:t>
            </a:r>
            <a:r>
              <a:rPr lang="es-PA" sz="2800" dirty="0" smtClean="0"/>
              <a:t>seleccionar las semillas a utilizar.</a:t>
            </a:r>
          </a:p>
          <a:p>
            <a:r>
              <a:rPr lang="es-PA" sz="2800" dirty="0" smtClean="0"/>
              <a:t>Determinar el terreno que voy a utilizar.</a:t>
            </a:r>
          </a:p>
          <a:p>
            <a:r>
              <a:rPr lang="es-PA" sz="2800" dirty="0" smtClean="0"/>
              <a:t>¿ Cómo voy a hacer</a:t>
            </a:r>
            <a:r>
              <a:rPr lang="es-PA" sz="2800" dirty="0" smtClean="0"/>
              <a:t>?</a:t>
            </a:r>
          </a:p>
          <a:p>
            <a:pPr marL="0" indent="0">
              <a:buNone/>
            </a:pPr>
            <a:endParaRPr lang="es-PA" sz="2800" dirty="0" smtClean="0"/>
          </a:p>
          <a:p>
            <a:pPr marL="0" indent="0">
              <a:buNone/>
            </a:pPr>
            <a:r>
              <a:rPr lang="es-PA" sz="2800" b="1" i="1" dirty="0" smtClean="0"/>
              <a:t>Herramientas utilizadas en la siembra</a:t>
            </a:r>
            <a:r>
              <a:rPr lang="es-PA" sz="2800" dirty="0" smtClean="0"/>
              <a:t>:</a:t>
            </a:r>
          </a:p>
          <a:p>
            <a:pPr marL="0" indent="0">
              <a:buNone/>
            </a:pPr>
            <a:r>
              <a:rPr lang="es-PA" sz="2800" dirty="0" smtClean="0"/>
              <a:t>    -Rastrillo</a:t>
            </a:r>
          </a:p>
          <a:p>
            <a:pPr marL="0" indent="0">
              <a:buNone/>
            </a:pPr>
            <a:r>
              <a:rPr lang="es-PA" sz="2800" dirty="0"/>
              <a:t> </a:t>
            </a:r>
            <a:r>
              <a:rPr lang="es-PA" sz="2800" dirty="0" smtClean="0"/>
              <a:t>   - Azada</a:t>
            </a:r>
          </a:p>
          <a:p>
            <a:pPr marL="0" indent="0">
              <a:buNone/>
            </a:pPr>
            <a:r>
              <a:rPr lang="es-PA" sz="2800" dirty="0"/>
              <a:t> </a:t>
            </a:r>
            <a:r>
              <a:rPr lang="es-PA" sz="2800" dirty="0" smtClean="0"/>
              <a:t>   - Manguera </a:t>
            </a:r>
          </a:p>
          <a:p>
            <a:pPr marL="0" indent="0">
              <a:buNone/>
            </a:pPr>
            <a:r>
              <a:rPr lang="es-PA" sz="2800" dirty="0"/>
              <a:t> </a:t>
            </a:r>
            <a:r>
              <a:rPr lang="es-PA" sz="2800" dirty="0" smtClean="0"/>
              <a:t>   - Guantes</a:t>
            </a:r>
          </a:p>
          <a:p>
            <a:pPr marL="0" indent="0">
              <a:buNone/>
            </a:pPr>
            <a:r>
              <a:rPr lang="es-PA" sz="2800" dirty="0"/>
              <a:t> </a:t>
            </a:r>
            <a:r>
              <a:rPr lang="es-PA" sz="2800" dirty="0" smtClean="0"/>
              <a:t>   - Tiestos</a:t>
            </a:r>
          </a:p>
          <a:p>
            <a:pPr marL="0" indent="0">
              <a:buNone/>
            </a:pPr>
            <a:r>
              <a:rPr lang="es-PA" sz="2800" dirty="0"/>
              <a:t> </a:t>
            </a:r>
            <a:r>
              <a:rPr lang="es-PA" sz="2800" dirty="0" smtClean="0"/>
              <a:t>   - Abono.</a:t>
            </a:r>
          </a:p>
          <a:p>
            <a:pPr marL="0" indent="0">
              <a:buNone/>
            </a:pPr>
            <a:endParaRPr lang="es-PA" dirty="0" smtClean="0"/>
          </a:p>
          <a:p>
            <a:endParaRPr lang="es-PA" dirty="0"/>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0152" y="1700808"/>
            <a:ext cx="2734816" cy="4176464"/>
          </a:xfrm>
          <a:prstGeom prst="rect">
            <a:avLst/>
          </a:prstGeom>
        </p:spPr>
      </p:pic>
    </p:spTree>
    <p:extLst>
      <p:ext uri="{BB962C8B-B14F-4D97-AF65-F5344CB8AC3E}">
        <p14:creationId xmlns:p14="http://schemas.microsoft.com/office/powerpoint/2010/main" val="97167022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PA" dirty="0" smtClean="0"/>
              <a:t>Pasos para Realizar un Huerto</a:t>
            </a:r>
            <a:endParaRPr lang="es-PA" dirty="0"/>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5907" y="685800"/>
            <a:ext cx="6115986" cy="3886200"/>
          </a:xfrm>
        </p:spPr>
      </p:pic>
    </p:spTree>
    <p:extLst>
      <p:ext uri="{BB962C8B-B14F-4D97-AF65-F5344CB8AC3E}">
        <p14:creationId xmlns:p14="http://schemas.microsoft.com/office/powerpoint/2010/main" val="14523987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0"/>
            <a:ext cx="7554416" cy="908720"/>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gn="ctr"/>
            <a:r>
              <a:rPr lang="es-PA" dirty="0" smtClean="0"/>
              <a:t/>
            </a:r>
            <a:br>
              <a:rPr lang="es-PA" dirty="0" smtClean="0"/>
            </a:br>
            <a:r>
              <a:rPr lang="es-PA" dirty="0" smtClean="0"/>
              <a:t>Diseñando </a:t>
            </a:r>
            <a:r>
              <a:rPr lang="es-PA" dirty="0" smtClean="0"/>
              <a:t>el Huerto</a:t>
            </a:r>
            <a:endParaRPr lang="es-PA" dirty="0"/>
          </a:p>
        </p:txBody>
      </p:sp>
      <p:sp>
        <p:nvSpPr>
          <p:cNvPr id="3" name="2 Marcador de contenido"/>
          <p:cNvSpPr>
            <a:spLocks noGrp="1"/>
          </p:cNvSpPr>
          <p:nvPr>
            <p:ph idx="1"/>
          </p:nvPr>
        </p:nvSpPr>
        <p:spPr>
          <a:xfrm>
            <a:off x="539552" y="836712"/>
            <a:ext cx="7992888" cy="5328592"/>
          </a:xfrm>
        </p:spPr>
        <p:txBody>
          <a:bodyPr>
            <a:normAutofit fontScale="92500" lnSpcReduction="20000"/>
          </a:bodyPr>
          <a:lstStyle/>
          <a:p>
            <a:pPr algn="just"/>
            <a:endParaRPr lang="es-PA" sz="2800" b="1" dirty="0" smtClean="0"/>
          </a:p>
          <a:p>
            <a:pPr marL="0" indent="0" algn="just">
              <a:buNone/>
            </a:pPr>
            <a:r>
              <a:rPr lang="es-PA" sz="2800" b="1" dirty="0" smtClean="0"/>
              <a:t> </a:t>
            </a:r>
            <a:r>
              <a:rPr lang="es-PA" sz="2800" b="1" dirty="0" smtClean="0"/>
              <a:t>Algunos </a:t>
            </a:r>
            <a:r>
              <a:rPr lang="es-PA" sz="2800" b="1" dirty="0" smtClean="0"/>
              <a:t>elementos a tomar en cuenta para construir el huerto  son:</a:t>
            </a:r>
          </a:p>
          <a:p>
            <a:pPr marL="0" indent="0" algn="just">
              <a:buNone/>
            </a:pPr>
            <a:r>
              <a:rPr lang="es-PA" sz="2000" dirty="0" smtClean="0"/>
              <a:t>        </a:t>
            </a:r>
            <a:r>
              <a:rPr lang="es-PA" sz="2000" dirty="0"/>
              <a:t> </a:t>
            </a:r>
            <a:r>
              <a:rPr lang="es-PA" sz="2000" dirty="0" smtClean="0"/>
              <a:t>    -</a:t>
            </a:r>
            <a:r>
              <a:rPr lang="es-PA" sz="2800" dirty="0" smtClean="0"/>
              <a:t> </a:t>
            </a:r>
            <a:r>
              <a:rPr lang="es-PA" sz="2800" dirty="0" smtClean="0"/>
              <a:t>Luz solar suficiente, por lo menos cuatro horas diarias.</a:t>
            </a:r>
          </a:p>
          <a:p>
            <a:pPr marL="0" indent="0" algn="just">
              <a:buNone/>
            </a:pPr>
            <a:r>
              <a:rPr lang="es-PA" sz="2800" dirty="0"/>
              <a:t> </a:t>
            </a:r>
            <a:r>
              <a:rPr lang="es-PA" sz="2800" dirty="0" smtClean="0"/>
              <a:t>        -  Previa preparación del Terreno para la siembra.</a:t>
            </a:r>
          </a:p>
          <a:p>
            <a:pPr marL="0" indent="0" algn="just">
              <a:buNone/>
            </a:pPr>
            <a:r>
              <a:rPr lang="es-PA" sz="2800" dirty="0"/>
              <a:t> </a:t>
            </a:r>
            <a:r>
              <a:rPr lang="es-PA" sz="2800" dirty="0" smtClean="0"/>
              <a:t>        - Debe estar cerca de la casa para así, quitar malezas y regarlo frecuentemente. </a:t>
            </a:r>
          </a:p>
          <a:p>
            <a:pPr marL="0" indent="0" algn="just">
              <a:buNone/>
            </a:pPr>
            <a:r>
              <a:rPr lang="es-PA" sz="2800" dirty="0" smtClean="0"/>
              <a:t>         - Además cuidarlo de plagas y enfermedades.</a:t>
            </a:r>
          </a:p>
          <a:p>
            <a:pPr marL="0" indent="0" algn="just">
              <a:buNone/>
            </a:pPr>
            <a:r>
              <a:rPr lang="es-PA" sz="2800" dirty="0"/>
              <a:t> </a:t>
            </a:r>
            <a:r>
              <a:rPr lang="es-PA" sz="2800" dirty="0" smtClean="0"/>
              <a:t>        - </a:t>
            </a:r>
            <a:r>
              <a:rPr lang="es-PA" sz="2800" dirty="0" smtClean="0"/>
              <a:t>No </a:t>
            </a:r>
            <a:r>
              <a:rPr lang="es-PA" sz="2800" dirty="0" smtClean="0"/>
              <a:t>es recomendable sembrar árboles  grandes cerca ya que compiten por luz y nutrientes.</a:t>
            </a:r>
          </a:p>
          <a:p>
            <a:pPr marL="0" indent="0" algn="just">
              <a:buNone/>
            </a:pPr>
            <a:r>
              <a:rPr lang="es-PA" sz="2800" dirty="0"/>
              <a:t> </a:t>
            </a:r>
            <a:r>
              <a:rPr lang="es-PA" sz="2800" dirty="0" smtClean="0"/>
              <a:t>       </a:t>
            </a:r>
            <a:r>
              <a:rPr lang="es-PA" sz="2800" dirty="0" smtClean="0"/>
              <a:t> - </a:t>
            </a:r>
            <a:r>
              <a:rPr lang="es-PA" sz="2800" dirty="0" smtClean="0"/>
              <a:t>Fuentes de agua disponibles.</a:t>
            </a:r>
          </a:p>
          <a:p>
            <a:pPr marL="0" indent="0" algn="just">
              <a:buNone/>
            </a:pPr>
            <a:r>
              <a:rPr lang="es-PA" sz="2800" dirty="0"/>
              <a:t> </a:t>
            </a:r>
            <a:r>
              <a:rPr lang="es-PA" sz="2800" dirty="0" smtClean="0"/>
              <a:t>       </a:t>
            </a:r>
            <a:r>
              <a:rPr lang="es-PA" sz="2800" dirty="0" smtClean="0"/>
              <a:t> -</a:t>
            </a:r>
            <a:r>
              <a:rPr lang="es-PA" sz="2800" dirty="0" smtClean="0"/>
              <a:t>También podemos sembrar en macetas.</a:t>
            </a:r>
          </a:p>
          <a:p>
            <a:endParaRPr lang="es-PA" dirty="0"/>
          </a:p>
        </p:txBody>
      </p:sp>
    </p:spTree>
    <p:extLst>
      <p:ext uri="{BB962C8B-B14F-4D97-AF65-F5344CB8AC3E}">
        <p14:creationId xmlns:p14="http://schemas.microsoft.com/office/powerpoint/2010/main" val="801919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548680"/>
            <a:ext cx="7554416" cy="1224136"/>
          </a:xfrm>
        </p:spPr>
        <p:style>
          <a:lnRef idx="3">
            <a:schemeClr val="lt1"/>
          </a:lnRef>
          <a:fillRef idx="1">
            <a:schemeClr val="accent2"/>
          </a:fillRef>
          <a:effectRef idx="1">
            <a:schemeClr val="accent2"/>
          </a:effectRef>
          <a:fontRef idx="minor">
            <a:schemeClr val="lt1"/>
          </a:fontRef>
        </p:style>
        <p:txBody>
          <a:bodyPr>
            <a:normAutofit/>
          </a:bodyPr>
          <a:lstStyle/>
          <a:p>
            <a:pPr algn="ctr"/>
            <a:r>
              <a:rPr lang="es-PA" dirty="0"/>
              <a:t>H</a:t>
            </a:r>
            <a:r>
              <a:rPr lang="es-PA" dirty="0" smtClean="0"/>
              <a:t>acer un Huerto en Casa</a:t>
            </a:r>
            <a:endParaRPr lang="es-PA" dirty="0"/>
          </a:p>
        </p:txBody>
      </p:sp>
      <p:sp>
        <p:nvSpPr>
          <p:cNvPr id="3" name="2 Marcador de contenido"/>
          <p:cNvSpPr>
            <a:spLocks noGrp="1"/>
          </p:cNvSpPr>
          <p:nvPr>
            <p:ph idx="1"/>
          </p:nvPr>
        </p:nvSpPr>
        <p:spPr>
          <a:xfrm>
            <a:off x="762000" y="685800"/>
            <a:ext cx="7338392" cy="4039344"/>
          </a:xfrm>
        </p:spPr>
        <p:txBody>
          <a:bodyPr>
            <a:normAutofit fontScale="92500" lnSpcReduction="10000"/>
          </a:bodyPr>
          <a:lstStyle/>
          <a:p>
            <a:pPr marL="0" indent="0" algn="just">
              <a:buNone/>
            </a:pPr>
            <a:endParaRPr lang="es-PA" dirty="0" smtClean="0"/>
          </a:p>
          <a:p>
            <a:pPr marL="0" indent="0" algn="just">
              <a:buNone/>
            </a:pPr>
            <a:endParaRPr lang="es-PA" dirty="0"/>
          </a:p>
          <a:p>
            <a:pPr marL="0" indent="0" algn="just">
              <a:buNone/>
            </a:pPr>
            <a:endParaRPr lang="es-PA" dirty="0" smtClean="0"/>
          </a:p>
          <a:p>
            <a:pPr marL="0" indent="0" algn="just">
              <a:buNone/>
            </a:pPr>
            <a:r>
              <a:rPr lang="es-PA" dirty="0" smtClean="0"/>
              <a:t>Luego </a:t>
            </a:r>
            <a:r>
              <a:rPr lang="es-PA" dirty="0" smtClean="0"/>
              <a:t>de seleccionar la zona más soleada del jardín y diseñar el área de  forma cuadrada o rectangular para plantar nuestras semillas.  Procederemos a elaborar el abono orgánico.  </a:t>
            </a:r>
          </a:p>
          <a:p>
            <a:pPr marL="0" indent="0" algn="just">
              <a:buNone/>
            </a:pPr>
            <a:r>
              <a:rPr lang="es-PA" dirty="0" smtClean="0"/>
              <a:t> Algunas alternativas para prepararlo son:</a:t>
            </a:r>
          </a:p>
          <a:p>
            <a:pPr algn="just"/>
            <a:r>
              <a:rPr lang="es-PA" dirty="0" smtClean="0"/>
              <a:t>La fibra de coco combinada en un 60% en relación al humus de lombriz (40%).</a:t>
            </a:r>
          </a:p>
          <a:p>
            <a:pPr algn="just"/>
            <a:r>
              <a:rPr lang="es-PA" dirty="0" smtClean="0"/>
              <a:t>Si colocamos el césped boca abajo, servirá de abono a la tierra.</a:t>
            </a:r>
            <a:endParaRPr lang="es-PA" dirty="0"/>
          </a:p>
        </p:txBody>
      </p:sp>
      <p:pic>
        <p:nvPicPr>
          <p:cNvPr id="5" name="4 Imagen"/>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7639" l="6241" r="89736">
                        <a14:backgroundMark x1="75173" y1="94722" x2="75173" y2="94722"/>
                        <a14:backgroundMark x1="71290" y1="85694" x2="71290" y2="85694"/>
                        <a14:backgroundMark x1="75173" y1="88611" x2="75173" y2="88611"/>
                        <a14:backgroundMark x1="75173" y1="88611" x2="75173" y2="88611"/>
                        <a14:backgroundMark x1="73925" y1="84722" x2="73925" y2="84722"/>
                        <a14:backgroundMark x1="76838" y1="83750" x2="76838" y2="83750"/>
                        <a14:backgroundMark x1="78502" y1="81528" x2="78502" y2="81528"/>
                        <a14:backgroundMark x1="79750" y1="79306" x2="79750" y2="79306"/>
                        <a14:backgroundMark x1="80444" y1="76389" x2="80444" y2="76389"/>
                        <a14:backgroundMark x1="79473" y1="74028" x2="79473" y2="74028"/>
                        <a14:backgroundMark x1="78086" y1="72500" x2="78086" y2="72500"/>
                        <a14:backgroundMark x1="78086" y1="72500" x2="78086" y2="72500"/>
                        <a14:backgroundMark x1="77531" y1="71806" x2="77531" y2="71806"/>
                        <a14:backgroundMark x1="75867" y1="68611" x2="75867" y2="68611"/>
                        <a14:backgroundMark x1="75589" y1="66389" x2="75589" y2="66389"/>
                        <a14:backgroundMark x1="74896" y1="63472" x2="74896" y2="63472"/>
                        <a14:backgroundMark x1="71290" y1="59861" x2="71290" y2="59861"/>
                        <a14:backgroundMark x1="71290" y1="59861" x2="71290" y2="59861"/>
                        <a14:backgroundMark x1="71012" y1="59583" x2="71012" y2="59583"/>
                        <a14:backgroundMark x1="65881" y1="59583" x2="65881" y2="59583"/>
                        <a14:backgroundMark x1="65881" y1="59583" x2="65881" y2="59583"/>
                        <a14:backgroundMark x1="68793" y1="63056" x2="68793" y2="63056"/>
                        <a14:backgroundMark x1="65881" y1="56667" x2="65881" y2="56667"/>
                        <a14:backgroundMark x1="65881" y1="54722" x2="65881" y2="54722"/>
                        <a14:backgroundMark x1="65881" y1="54722" x2="65881" y2="54722"/>
                        <a14:backgroundMark x1="65881" y1="50833" x2="65881" y2="50833"/>
                        <a14:backgroundMark x1="67545" y1="49167" x2="67545" y2="49167"/>
                        <a14:backgroundMark x1="67545" y1="49167" x2="67545" y2="49167"/>
                        <a14:backgroundMark x1="69071" y1="46250" x2="69071" y2="46250"/>
                        <a14:backgroundMark x1="70735" y1="44722" x2="70735" y2="44722"/>
                        <a14:backgroundMark x1="73232" y1="42361" x2="73232" y2="42361"/>
                        <a14:backgroundMark x1="75867" y1="39444" x2="75867" y2="39444"/>
                        <a14:backgroundMark x1="77531" y1="37917" x2="77531" y2="37917"/>
                        <a14:backgroundMark x1="80721" y1="35972" x2="80721" y2="35972"/>
                        <a14:backgroundMark x1="80999" y1="35278" x2="80999" y2="35278"/>
                        <a14:backgroundMark x1="81969" y1="33333" x2="81969" y2="33333"/>
                        <a14:backgroundMark x1="83356" y1="29444" x2="83356" y2="29444"/>
                        <a14:backgroundMark x1="83356" y1="28472" x2="83356" y2="28472"/>
                        <a14:backgroundMark x1="83356" y1="28194" x2="83356" y2="28194"/>
                        <a14:backgroundMark x1="83356" y1="27500" x2="83356" y2="27500"/>
                        <a14:backgroundMark x1="83911" y1="26528" x2="83911" y2="26528"/>
                        <a14:backgroundMark x1="84882" y1="25556" x2="84882" y2="25556"/>
                        <a14:backgroundMark x1="85853" y1="23056" x2="85853" y2="23056"/>
                        <a14:backgroundMark x1="86130" y1="22361" x2="86130" y2="22361"/>
                        <a14:backgroundMark x1="87795" y1="16944" x2="87795" y2="16944"/>
                        <a14:backgroundMark x1="83634" y1="13333" x2="83634" y2="13333"/>
                        <a14:backgroundMark x1="80028" y1="18889" x2="80028" y2="18889"/>
                        <a14:backgroundMark x1="75173" y1="21111" x2="75173" y2="21111"/>
                        <a14:backgroundMark x1="74619" y1="22083" x2="74619" y2="22083"/>
                        <a14:backgroundMark x1="67822" y1="15972" x2="67822" y2="15972"/>
                        <a14:backgroundMark x1="72677" y1="13333" x2="72677" y2="13333"/>
                        <a14:backgroundMark x1="66574" y1="12639" x2="66574" y2="12639"/>
                        <a14:backgroundMark x1="59778" y1="14028" x2="59778" y2="14028"/>
                        <a14:backgroundMark x1="56865" y1="20139" x2="56865" y2="20139"/>
                        <a14:backgroundMark x1="56865" y1="22778" x2="56865" y2="22778"/>
                        <a14:backgroundMark x1="56172" y1="25278" x2="55895" y2="26528"/>
                        <a14:backgroundMark x1="53953" y1="31111" x2="53953" y2="31111"/>
                        <a14:backgroundMark x1="53953" y1="35000" x2="53953" y2="35000"/>
                        <a14:backgroundMark x1="53953" y1="38611" x2="53953" y2="39444"/>
                        <a14:backgroundMark x1="53953" y1="41806" x2="53259" y2="43333"/>
                        <a14:backgroundMark x1="52288" y1="44306" x2="52288" y2="44306"/>
                        <a14:backgroundMark x1="48128" y1="48889" x2="48128" y2="48889"/>
                        <a14:backgroundMark x1="48128" y1="49583" x2="48128" y2="49583"/>
                        <a14:backgroundMark x1="45492" y1="52500" x2="45492" y2="52500"/>
                        <a14:backgroundMark x1="43967" y1="53056" x2="42302" y2="53750"/>
                        <a14:backgroundMark x1="41054" y1="54028" x2="41054" y2="54028"/>
                        <a14:backgroundMark x1="39112" y1="54444" x2="39112" y2="54444"/>
                        <a14:backgroundMark x1="39112" y1="54444" x2="39112" y2="54444"/>
                        <a14:backgroundMark x1="37864" y1="59583" x2="37864" y2="59583"/>
                        <a14:backgroundMark x1="52288" y1="50556" x2="52288" y2="50556"/>
                        <a14:backgroundMark x1="35229" y1="56667" x2="35229" y2="56667"/>
                        <a14:backgroundMark x1="35506" y1="53056" x2="35506" y2="53056"/>
                        <a14:backgroundMark x1="35506" y1="50833" x2="35506" y2="50833"/>
                        <a14:backgroundMark x1="35506" y1="45278" x2="35506" y2="45278"/>
                        <a14:backgroundMark x1="34951" y1="40417" x2="34951" y2="40417"/>
                        <a14:backgroundMark x1="33010" y1="37917" x2="33010" y2="37917"/>
                        <a14:backgroundMark x1="31068" y1="36667" x2="31068" y2="36667"/>
                        <a14:backgroundMark x1="28710" y1="35972" x2="27739" y2="35972"/>
                        <a14:backgroundMark x1="24272" y1="35278" x2="24272" y2="35278"/>
                        <a14:backgroundMark x1="23024" y1="35278" x2="22053" y2="36944"/>
                        <a14:backgroundMark x1="22053" y1="37222" x2="22053" y2="37222"/>
                        <a14:backgroundMark x1="22053" y1="38611" x2="21637" y2="41111"/>
                        <a14:backgroundMark x1="21359" y1="43056" x2="21359" y2="44028"/>
                        <a14:backgroundMark x1="21359" y1="44028" x2="21359" y2="44028"/>
                        <a14:backgroundMark x1="21359" y1="44722" x2="21637" y2="45972"/>
                        <a14:backgroundMark x1="21637" y1="45972" x2="21637" y2="46944"/>
                        <a14:backgroundMark x1="21637" y1="46944" x2="22053" y2="49583"/>
                        <a14:backgroundMark x1="22053" y1="49861" x2="22053" y2="49861"/>
                        <a14:backgroundMark x1="20388" y1="51111" x2="20388" y2="51111"/>
                        <a14:backgroundMark x1="16227" y1="52778" x2="13315" y2="54028"/>
                        <a14:backgroundMark x1="11373" y1="55000" x2="11373" y2="55000"/>
                        <a14:backgroundMark x1="11373" y1="55000" x2="11373" y2="55000"/>
                        <a14:backgroundMark x1="11928" y1="66389" x2="11928" y2="66389"/>
                        <a14:backgroundMark x1="14286" y1="73472" x2="14286" y2="73472"/>
                        <a14:backgroundMark x1="16505" y1="79861" x2="17476" y2="79861"/>
                        <a14:backgroundMark x1="18724" y1="79861" x2="18724" y2="79861"/>
                        <a14:backgroundMark x1="21359" y1="81528" x2="22330" y2="81528"/>
                        <a14:backgroundMark x1="23856" y1="81528" x2="25243" y2="81528"/>
                        <a14:backgroundMark x1="26214" y1="81528" x2="26214" y2="81528"/>
                        <a14:backgroundMark x1="26491" y1="81806" x2="26491" y2="81806"/>
                        <a14:backgroundMark x1="23578" y1="84167" x2="23578" y2="84167"/>
                        <a14:backgroundMark x1="17476" y1="83194" x2="17476" y2="83194"/>
                        <a14:backgroundMark x1="16227" y1="82778" x2="14840" y2="82778"/>
                        <a14:backgroundMark x1="12899" y1="83472" x2="12899" y2="83472"/>
                        <a14:backgroundMark x1="12621" y1="84444" x2="12621" y2="84444"/>
                        <a14:backgroundMark x1="33564" y1="96389" x2="33564" y2="96389"/>
                        <a14:backgroundMark x1="33287" y1="93750" x2="33287" y2="93750"/>
                        <a14:backgroundMark x1="33287" y1="91528" x2="33287" y2="91528"/>
                        <a14:backgroundMark x1="33981" y1="90556" x2="33981" y2="90556"/>
                        <a14:backgroundMark x1="37171" y1="90556" x2="37171" y2="90556"/>
                        <a14:backgroundMark x1="36477" y1="88889" x2="36477" y2="88889"/>
                        <a14:backgroundMark x1="41331" y1="91528" x2="41331" y2="91528"/>
                        <a14:backgroundMark x1="43273" y1="91528" x2="43273" y2="91528"/>
                        <a14:backgroundMark x1="46186" y1="91806" x2="46186" y2="91806"/>
                        <a14:backgroundMark x1="50347" y1="92222" x2="50347" y2="92222"/>
                        <a14:backgroundMark x1="51318" y1="92222" x2="51318" y2="92222"/>
                        <a14:backgroundMark x1="53953" y1="92222" x2="54924" y2="92222"/>
                        <a14:backgroundMark x1="57836" y1="92222" x2="57836" y2="92222"/>
                        <a14:backgroundMark x1="55201" y1="96389" x2="55201" y2="96389"/>
                        <a14:backgroundMark x1="16505" y1="76389" x2="16505" y2="76389"/>
                        <a14:backgroundMark x1="10402" y1="64722" x2="10402" y2="64722"/>
                      </a14:backgroundRemoval>
                    </a14:imgEffect>
                  </a14:imgLayer>
                </a14:imgProps>
              </a:ext>
              <a:ext uri="{28A0092B-C50C-407E-A947-70E740481C1C}">
                <a14:useLocalDpi xmlns:a14="http://schemas.microsoft.com/office/drawing/2010/main" val="0"/>
              </a:ext>
            </a:extLst>
          </a:blip>
          <a:stretch>
            <a:fillRect/>
          </a:stretch>
        </p:blipFill>
        <p:spPr>
          <a:xfrm>
            <a:off x="6444208" y="3113614"/>
            <a:ext cx="2952328" cy="2833941"/>
          </a:xfrm>
          <a:prstGeom prst="rect">
            <a:avLst/>
          </a:prstGeom>
        </p:spPr>
      </p:pic>
    </p:spTree>
    <p:extLst>
      <p:ext uri="{BB962C8B-B14F-4D97-AF65-F5344CB8AC3E}">
        <p14:creationId xmlns:p14="http://schemas.microsoft.com/office/powerpoint/2010/main" val="209668729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476672"/>
            <a:ext cx="7554416" cy="1600200"/>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r>
              <a:rPr lang="es-PA" dirty="0" smtClean="0"/>
              <a:t>Pasos en Elaboración de Huertos</a:t>
            </a:r>
            <a:endParaRPr lang="es-PA" dirty="0"/>
          </a:p>
        </p:txBody>
      </p:sp>
      <p:sp>
        <p:nvSpPr>
          <p:cNvPr id="3" name="2 Marcador de contenido"/>
          <p:cNvSpPr>
            <a:spLocks noGrp="1"/>
          </p:cNvSpPr>
          <p:nvPr>
            <p:ph idx="1"/>
          </p:nvPr>
        </p:nvSpPr>
        <p:spPr>
          <a:xfrm>
            <a:off x="762000" y="685800"/>
            <a:ext cx="7698432" cy="4975448"/>
          </a:xfrm>
        </p:spPr>
        <p:txBody>
          <a:bodyPr>
            <a:normAutofit fontScale="85000" lnSpcReduction="20000"/>
          </a:bodyPr>
          <a:lstStyle/>
          <a:p>
            <a:pPr marL="0" indent="0">
              <a:buNone/>
            </a:pPr>
            <a:endParaRPr lang="es-PA" b="1" dirty="0" smtClean="0"/>
          </a:p>
          <a:p>
            <a:pPr marL="0" indent="0">
              <a:buNone/>
            </a:pPr>
            <a:endParaRPr lang="es-PA" b="1" dirty="0"/>
          </a:p>
          <a:p>
            <a:pPr marL="0" indent="0">
              <a:buNone/>
            </a:pPr>
            <a:endParaRPr lang="es-PA" b="1" dirty="0" smtClean="0"/>
          </a:p>
          <a:p>
            <a:pPr marL="0" indent="0">
              <a:buNone/>
            </a:pPr>
            <a:endParaRPr lang="es-PA" b="1" dirty="0"/>
          </a:p>
          <a:p>
            <a:pPr marL="0" indent="0">
              <a:buNone/>
            </a:pPr>
            <a:endParaRPr lang="es-PA" b="1" dirty="0" smtClean="0"/>
          </a:p>
          <a:p>
            <a:pPr marL="0" indent="0">
              <a:buNone/>
            </a:pPr>
            <a:r>
              <a:rPr lang="es-PA" b="1" dirty="0" smtClean="0"/>
              <a:t>Hacer </a:t>
            </a:r>
            <a:r>
              <a:rPr lang="es-PA" b="1" dirty="0" smtClean="0"/>
              <a:t>el abono orgánico o compost:</a:t>
            </a:r>
          </a:p>
          <a:p>
            <a:pPr algn="just"/>
            <a:r>
              <a:rPr lang="es-PA" dirty="0"/>
              <a:t>J</a:t>
            </a:r>
            <a:r>
              <a:rPr lang="es-PA" dirty="0" smtClean="0"/>
              <a:t>untar </a:t>
            </a:r>
            <a:r>
              <a:rPr lang="es-PA" dirty="0" smtClean="0"/>
              <a:t>todos los materiales orgánicos posibles </a:t>
            </a:r>
            <a:r>
              <a:rPr lang="es-PA" dirty="0" smtClean="0"/>
              <a:t>tales  como: restos de alimentos, cáscaras de huevo, cáscara de frutos , hojas y aserrín.</a:t>
            </a:r>
          </a:p>
          <a:p>
            <a:pPr algn="just"/>
            <a:r>
              <a:rPr lang="es-PA" dirty="0" smtClean="0"/>
              <a:t>Se hace una especie de cama con medida de 1 metro aproximadamente  y se </a:t>
            </a:r>
            <a:r>
              <a:rPr lang="es-PA" dirty="0" smtClean="0"/>
              <a:t>colocan  </a:t>
            </a:r>
            <a:r>
              <a:rPr lang="es-PA" dirty="0" smtClean="0"/>
              <a:t>los restos orgánicos y posteriormente una capa de tierra encima de estos. </a:t>
            </a:r>
          </a:p>
          <a:p>
            <a:pPr algn="just"/>
            <a:r>
              <a:rPr lang="es-PA" dirty="0" smtClean="0"/>
              <a:t>Entre más variedad de restos </a:t>
            </a:r>
            <a:r>
              <a:rPr lang="es-PA" dirty="0" smtClean="0"/>
              <a:t>existan </a:t>
            </a:r>
            <a:r>
              <a:rPr lang="es-PA" dirty="0" smtClean="0"/>
              <a:t>en la mezcla más nutrientes tendrá la misma. Y así, sucesivamente se van alternando capas de restos y tierra. Por último, la mezcla  se cubre con ramas  de buen follaje  o aserrín para evitar malos olores.  Se debe revolver este material cada diez días.    Al cabo de un mes , tendremos listo nuestro compost.</a:t>
            </a:r>
          </a:p>
          <a:p>
            <a:pPr algn="just"/>
            <a:endParaRPr lang="es-PA" dirty="0"/>
          </a:p>
        </p:txBody>
      </p:sp>
    </p:spTree>
    <p:extLst>
      <p:ext uri="{BB962C8B-B14F-4D97-AF65-F5344CB8AC3E}">
        <p14:creationId xmlns:p14="http://schemas.microsoft.com/office/powerpoint/2010/main" val="10412362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548680"/>
            <a:ext cx="7626424" cy="1600200"/>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r>
              <a:rPr lang="es-PA" dirty="0" smtClean="0"/>
              <a:t>Otra Alternativa de Abono Orgánico</a:t>
            </a:r>
            <a:endParaRPr lang="es-PA" dirty="0"/>
          </a:p>
        </p:txBody>
      </p:sp>
      <p:sp>
        <p:nvSpPr>
          <p:cNvPr id="3" name="2 Marcador de contenido"/>
          <p:cNvSpPr>
            <a:spLocks noGrp="1"/>
          </p:cNvSpPr>
          <p:nvPr>
            <p:ph idx="1"/>
          </p:nvPr>
        </p:nvSpPr>
        <p:spPr>
          <a:xfrm>
            <a:off x="762000" y="685800"/>
            <a:ext cx="7626424" cy="5407496"/>
          </a:xfrm>
        </p:spPr>
        <p:txBody>
          <a:bodyPr>
            <a:normAutofit fontScale="62500" lnSpcReduction="20000"/>
          </a:bodyPr>
          <a:lstStyle/>
          <a:p>
            <a:pPr marL="0" indent="0">
              <a:buNone/>
            </a:pPr>
            <a:endParaRPr lang="es-PA" sz="3200" b="1" dirty="0" smtClean="0"/>
          </a:p>
          <a:p>
            <a:pPr marL="0" indent="0">
              <a:buNone/>
            </a:pPr>
            <a:endParaRPr lang="es-PA" sz="3400" b="1" dirty="0" smtClean="0"/>
          </a:p>
          <a:p>
            <a:pPr marL="0" indent="0">
              <a:buNone/>
            </a:pPr>
            <a:endParaRPr lang="es-PA" sz="3400" b="1" dirty="0"/>
          </a:p>
          <a:p>
            <a:pPr marL="0" indent="0">
              <a:buNone/>
            </a:pPr>
            <a:endParaRPr lang="es-PA" sz="3400" b="1" dirty="0" smtClean="0"/>
          </a:p>
          <a:p>
            <a:pPr marL="0" indent="0">
              <a:buNone/>
            </a:pPr>
            <a:endParaRPr lang="es-PA" sz="3400" b="1" dirty="0"/>
          </a:p>
          <a:p>
            <a:pPr marL="0" indent="0">
              <a:buNone/>
            </a:pPr>
            <a:endParaRPr lang="es-PA" sz="3400" b="1" dirty="0" smtClean="0"/>
          </a:p>
          <a:p>
            <a:pPr marL="0" indent="0">
              <a:buNone/>
            </a:pPr>
            <a:endParaRPr lang="es-PA" sz="3400" b="1" dirty="0"/>
          </a:p>
          <a:p>
            <a:pPr marL="0" indent="0">
              <a:buNone/>
            </a:pPr>
            <a:endParaRPr lang="es-PA" sz="3400" b="1" dirty="0" smtClean="0"/>
          </a:p>
          <a:p>
            <a:pPr marL="0" indent="0">
              <a:buNone/>
            </a:pPr>
            <a:r>
              <a:rPr lang="es-PA" sz="3400" b="1" dirty="0" smtClean="0"/>
              <a:t>Abono </a:t>
            </a:r>
            <a:r>
              <a:rPr lang="es-PA" sz="3400" b="1" dirty="0" smtClean="0"/>
              <a:t>hecho con Cáscaras de Plátano</a:t>
            </a:r>
          </a:p>
          <a:p>
            <a:pPr marL="0" indent="0">
              <a:buNone/>
            </a:pPr>
            <a:r>
              <a:rPr lang="es-PA" sz="3400" b="1" dirty="0" smtClean="0"/>
              <a:t>Ingredientes:</a:t>
            </a:r>
          </a:p>
          <a:p>
            <a:pPr>
              <a:buFont typeface="Wingdings" panose="05000000000000000000" pitchFamily="2" charset="2"/>
              <a:buChar char="ü"/>
            </a:pPr>
            <a:r>
              <a:rPr lang="es-PA" sz="3400" dirty="0" smtClean="0"/>
              <a:t>Cáscaras  </a:t>
            </a:r>
            <a:r>
              <a:rPr lang="es-PA" sz="3400" dirty="0" smtClean="0"/>
              <a:t>de plátano o banano</a:t>
            </a:r>
          </a:p>
          <a:p>
            <a:pPr>
              <a:buFont typeface="Wingdings" panose="05000000000000000000" pitchFamily="2" charset="2"/>
              <a:buChar char="ü"/>
            </a:pPr>
            <a:r>
              <a:rPr lang="es-PA" sz="3400" dirty="0" smtClean="0"/>
              <a:t>Miel</a:t>
            </a:r>
          </a:p>
          <a:p>
            <a:pPr>
              <a:buFont typeface="Wingdings" panose="05000000000000000000" pitchFamily="2" charset="2"/>
              <a:buChar char="ü"/>
            </a:pPr>
            <a:r>
              <a:rPr lang="es-PA" sz="3400" dirty="0" smtClean="0"/>
              <a:t>Agua</a:t>
            </a:r>
          </a:p>
          <a:p>
            <a:pPr>
              <a:buFont typeface="Wingdings" panose="05000000000000000000" pitchFamily="2" charset="2"/>
              <a:buChar char="ü"/>
            </a:pPr>
            <a:endParaRPr lang="es-PA" sz="3400" dirty="0" smtClean="0"/>
          </a:p>
          <a:p>
            <a:pPr marL="0" indent="0">
              <a:buNone/>
            </a:pPr>
            <a:r>
              <a:rPr lang="es-PA" sz="3400" b="1" dirty="0" smtClean="0"/>
              <a:t>Procedimiento:</a:t>
            </a:r>
          </a:p>
          <a:p>
            <a:pPr marL="0" indent="0" algn="just">
              <a:buNone/>
            </a:pPr>
            <a:r>
              <a:rPr lang="es-PA" sz="3400" dirty="0" smtClean="0"/>
              <a:t>Hervir las cáscaras de plátano y la miel en agua por espacio de 15 minutos. Reposar y diluir en un litro de agua para su posterior uso.</a:t>
            </a:r>
          </a:p>
          <a:p>
            <a:endParaRPr lang="es-PA" sz="3400" b="1" dirty="0"/>
          </a:p>
          <a:p>
            <a:endParaRPr lang="es-PA" sz="3200" b="1" dirty="0" smtClean="0"/>
          </a:p>
          <a:p>
            <a:endParaRPr lang="es-PA" sz="3200" b="1"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056" y="2348880"/>
            <a:ext cx="3461205" cy="2708920"/>
          </a:xfrm>
          <a:prstGeom prst="ellipse">
            <a:avLst/>
          </a:prstGeom>
          <a:ln>
            <a:noFill/>
          </a:ln>
          <a:effectLst>
            <a:softEdge rad="112500"/>
          </a:effectLst>
        </p:spPr>
      </p:pic>
    </p:spTree>
    <p:extLst>
      <p:ext uri="{BB962C8B-B14F-4D97-AF65-F5344CB8AC3E}">
        <p14:creationId xmlns:p14="http://schemas.microsoft.com/office/powerpoint/2010/main" val="298403922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764704"/>
            <a:ext cx="7482408" cy="1600200"/>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PA" dirty="0" smtClean="0"/>
              <a:t>Sembrando plantas</a:t>
            </a:r>
            <a:endParaRPr lang="es-PA" dirty="0"/>
          </a:p>
        </p:txBody>
      </p:sp>
      <p:sp>
        <p:nvSpPr>
          <p:cNvPr id="3" name="2 Marcador de contenido"/>
          <p:cNvSpPr>
            <a:spLocks noGrp="1"/>
          </p:cNvSpPr>
          <p:nvPr>
            <p:ph idx="1"/>
          </p:nvPr>
        </p:nvSpPr>
        <p:spPr>
          <a:xfrm>
            <a:off x="827584" y="404664"/>
            <a:ext cx="7543800" cy="5472608"/>
          </a:xfrm>
        </p:spPr>
        <p:txBody>
          <a:bodyPr>
            <a:normAutofit fontScale="92500"/>
          </a:bodyPr>
          <a:lstStyle/>
          <a:p>
            <a:endParaRPr lang="es-PA" dirty="0" smtClean="0"/>
          </a:p>
          <a:p>
            <a:pPr marL="0" indent="0">
              <a:buNone/>
            </a:pPr>
            <a:endParaRPr lang="es-PA" dirty="0"/>
          </a:p>
          <a:p>
            <a:pPr marL="0" indent="0">
              <a:buNone/>
            </a:pPr>
            <a:endParaRPr lang="es-PA" dirty="0"/>
          </a:p>
          <a:p>
            <a:pPr marL="0" indent="0">
              <a:buNone/>
            </a:pPr>
            <a:endParaRPr lang="es-PA" dirty="0"/>
          </a:p>
          <a:p>
            <a:r>
              <a:rPr lang="es-PA" dirty="0" smtClean="0"/>
              <a:t>Luego </a:t>
            </a:r>
            <a:r>
              <a:rPr lang="es-PA" dirty="0" smtClean="0"/>
              <a:t>de limpiar y preparar el terreno con compost o abono procedemos a sembrar.</a:t>
            </a:r>
          </a:p>
          <a:p>
            <a:pPr marL="0" indent="0">
              <a:buNone/>
            </a:pPr>
            <a:r>
              <a:rPr lang="es-PA" b="1" dirty="0" smtClean="0"/>
              <a:t>Algunas sugerencias son:</a:t>
            </a:r>
          </a:p>
          <a:p>
            <a:r>
              <a:rPr lang="es-PA" dirty="0" smtClean="0"/>
              <a:t>Al sembrar zanahorias primero debemos  cortar y sumergir la parte superior  en agua y nacerá una nueva plantita que podemos plantar.  Se debe sembrar a 25 cm de profundidad y 8 cm de distancia entre una planta y otra.</a:t>
            </a:r>
          </a:p>
          <a:p>
            <a:r>
              <a:rPr lang="es-PA" dirty="0" smtClean="0"/>
              <a:t>Las plantas de tomates (duran 5 días para germinar) y por lo general se necesita hacer un semillero y luego trasplantar.</a:t>
            </a:r>
            <a:endParaRPr lang="es-PA" dirty="0"/>
          </a:p>
        </p:txBody>
      </p:sp>
    </p:spTree>
    <p:extLst>
      <p:ext uri="{BB962C8B-B14F-4D97-AF65-F5344CB8AC3E}">
        <p14:creationId xmlns:p14="http://schemas.microsoft.com/office/powerpoint/2010/main" val="102771289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Plantilla de diseño de parque</Template>
  <TotalTime>1467</TotalTime>
  <Words>892</Words>
  <Application>Microsoft Office PowerPoint</Application>
  <PresentationFormat>Presentación en pantalla (4:3)</PresentationFormat>
  <Paragraphs>130</Paragraphs>
  <Slides>14</Slides>
  <Notes>1</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NewsPrint</vt:lpstr>
      <vt:lpstr>Cultivar Huertos Caseros</vt:lpstr>
      <vt:lpstr>Huertos Caseros</vt:lpstr>
      <vt:lpstr>¿Qué Necesito para Hacer mi Huerto?</vt:lpstr>
      <vt:lpstr>Pasos para Realizar un Huerto</vt:lpstr>
      <vt:lpstr> Diseñando el Huerto</vt:lpstr>
      <vt:lpstr>Hacer un Huerto en Casa</vt:lpstr>
      <vt:lpstr>Pasos en Elaboración de Huertos</vt:lpstr>
      <vt:lpstr>Otra Alternativa de Abono Orgánico</vt:lpstr>
      <vt:lpstr>Sembrando plantas</vt:lpstr>
      <vt:lpstr>Sembrando Plantas</vt:lpstr>
      <vt:lpstr>Elaboración de Pesticida Casero para Contrarrestrar Plagas o Enfermedades en el Huerto.</vt:lpstr>
      <vt:lpstr>Período de Rotación de cultivos</vt:lpstr>
      <vt:lpstr>Presentación de PowerPoint</vt:lpstr>
      <vt:lpstr>Tips para Realizar Huertos Caseros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oscarv</dc:creator>
  <cp:lastModifiedBy>Portal_A</cp:lastModifiedBy>
  <cp:revision>69</cp:revision>
  <cp:lastPrinted>2016-04-18T17:05:05Z</cp:lastPrinted>
  <dcterms:created xsi:type="dcterms:W3CDTF">2016-04-14T13:47:34Z</dcterms:created>
  <dcterms:modified xsi:type="dcterms:W3CDTF">2016-04-21T17:49:10Z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TC100690403082</vt:lpwstr>
  </property>
</Properties>
</file>