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A"/>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A"/>
          </a:p>
        </p:txBody>
      </p:sp>
      <p:sp>
        <p:nvSpPr>
          <p:cNvPr id="4" name="3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106700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2956923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A"/>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3846641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3903033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4027424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1098925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7" name="6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332572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A"/>
          </a:p>
        </p:txBody>
      </p:sp>
      <p:sp>
        <p:nvSpPr>
          <p:cNvPr id="3" name="2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2667194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1416650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A"/>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3001100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A"/>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A"/>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819E79F-14CB-4E52-9746-5AAB931E64BB}" type="datetimeFigureOut">
              <a:rPr lang="es-PA" smtClean="0"/>
              <a:t>11/01/2017</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A94E961A-D45F-4015-8174-4AF054FE6B3E}" type="slidenum">
              <a:rPr lang="es-PA" smtClean="0"/>
              <a:t>‹Nº›</a:t>
            </a:fld>
            <a:endParaRPr lang="es-PA"/>
          </a:p>
        </p:txBody>
      </p:sp>
    </p:spTree>
    <p:extLst>
      <p:ext uri="{BB962C8B-B14F-4D97-AF65-F5344CB8AC3E}">
        <p14:creationId xmlns:p14="http://schemas.microsoft.com/office/powerpoint/2010/main" val="2340176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A"/>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9E79F-14CB-4E52-9746-5AAB931E64BB}" type="datetimeFigureOut">
              <a:rPr lang="es-PA" smtClean="0"/>
              <a:t>11/01/2017</a:t>
            </a:fld>
            <a:endParaRPr lang="es-PA"/>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A"/>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E961A-D45F-4015-8174-4AF054FE6B3E}" type="slidenum">
              <a:rPr lang="es-PA" smtClean="0"/>
              <a:t>‹Nº›</a:t>
            </a:fld>
            <a:endParaRPr lang="es-PA"/>
          </a:p>
        </p:txBody>
      </p:sp>
    </p:spTree>
    <p:extLst>
      <p:ext uri="{BB962C8B-B14F-4D97-AF65-F5344CB8AC3E}">
        <p14:creationId xmlns:p14="http://schemas.microsoft.com/office/powerpoint/2010/main" val="977167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rot="16200000">
            <a:off x="-2384566" y="3042924"/>
            <a:ext cx="5467575" cy="483431"/>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s-PA" sz="2000" b="1" dirty="0" smtClean="0">
                <a:solidFill>
                  <a:srgbClr val="0070C0"/>
                </a:solidFill>
                <a:latin typeface="Estrangelo Edessa" panose="03080600000000000000" pitchFamily="66" charset="0"/>
                <a:cs typeface="Estrangelo Edessa" panose="03080600000000000000" pitchFamily="66" charset="0"/>
              </a:rPr>
              <a:t>Separación de Panamá  de Colombia</a:t>
            </a:r>
            <a:br>
              <a:rPr lang="es-PA" sz="2000" b="1" dirty="0" smtClean="0">
                <a:solidFill>
                  <a:srgbClr val="0070C0"/>
                </a:solidFill>
                <a:latin typeface="Estrangelo Edessa" panose="03080600000000000000" pitchFamily="66" charset="0"/>
                <a:cs typeface="Estrangelo Edessa" panose="03080600000000000000" pitchFamily="66" charset="0"/>
              </a:rPr>
            </a:br>
            <a:r>
              <a:rPr lang="es-PA" sz="2000" b="1" dirty="0" smtClean="0">
                <a:solidFill>
                  <a:srgbClr val="0070C0"/>
                </a:solidFill>
                <a:latin typeface="Estrangelo Edessa" panose="03080600000000000000" pitchFamily="66" charset="0"/>
                <a:cs typeface="Estrangelo Edessa" panose="03080600000000000000" pitchFamily="66" charset="0"/>
              </a:rPr>
              <a:t>3 de Noviembre de 1903.</a:t>
            </a:r>
            <a:endParaRPr lang="es-PA" sz="2000" b="1" dirty="0">
              <a:solidFill>
                <a:srgbClr val="0070C0"/>
              </a:solidFill>
              <a:latin typeface="Estrangelo Edessa" panose="03080600000000000000" pitchFamily="66" charset="0"/>
              <a:cs typeface="Estrangelo Edessa" panose="03080600000000000000" pitchFamily="66" charset="0"/>
            </a:endParaRPr>
          </a:p>
        </p:txBody>
      </p:sp>
      <p:sp>
        <p:nvSpPr>
          <p:cNvPr id="5" name="4 Rectángulo"/>
          <p:cNvSpPr/>
          <p:nvPr/>
        </p:nvSpPr>
        <p:spPr>
          <a:xfrm>
            <a:off x="611560" y="278329"/>
            <a:ext cx="1728192" cy="5193729"/>
          </a:xfrm>
          <a:prstGeom prst="rect">
            <a:avLst/>
          </a:prstGeom>
        </p:spPr>
        <p:txBody>
          <a:bodyPr wrap="square">
            <a:spAutoFit/>
          </a:bodyPr>
          <a:lstStyle/>
          <a:p>
            <a:endParaRPr lang="es-PA" sz="1050" dirty="0" smtClean="0"/>
          </a:p>
          <a:p>
            <a:endParaRPr lang="es-PA" sz="1050" dirty="0"/>
          </a:p>
          <a:p>
            <a:endParaRPr lang="es-PA" sz="1050" dirty="0" smtClean="0"/>
          </a:p>
          <a:p>
            <a:endParaRPr lang="es-PA" sz="1050" dirty="0" smtClean="0"/>
          </a:p>
          <a:p>
            <a:pPr algn="ctr"/>
            <a:endParaRPr lang="es-PA" sz="1050" dirty="0"/>
          </a:p>
          <a:p>
            <a:pPr algn="ctr"/>
            <a:r>
              <a:rPr lang="es-PA" sz="1200" b="1" dirty="0" smtClean="0">
                <a:latin typeface="High Tower Text" panose="02040502050506030303" pitchFamily="18" charset="0"/>
              </a:rPr>
              <a:t>3 DE NOVIEMBRE DE </a:t>
            </a:r>
          </a:p>
          <a:p>
            <a:pPr algn="ctr"/>
            <a:r>
              <a:rPr lang="es-PA" sz="1200" b="1" dirty="0" smtClean="0">
                <a:latin typeface="High Tower Text" panose="02040502050506030303" pitchFamily="18" charset="0"/>
              </a:rPr>
              <a:t>1903</a:t>
            </a:r>
          </a:p>
          <a:p>
            <a:endParaRPr lang="es-PA" sz="1050" dirty="0"/>
          </a:p>
          <a:p>
            <a:r>
              <a:rPr lang="es-PA" sz="1050" dirty="0" smtClean="0"/>
              <a:t>En repetidas ocasiones, militares del territorio istmeño, conocido como Departamento del Istmo, habían intentado independizarse del gobierno colombiano o autogobernarse de facto, siendo las más importantes en 1831; entre 1840 y 1841 cuando por un breve período en que se estableció como estado independiente, y durante parte de la Guerra del os Mil Días (1899-1902), conflicto civil que devastó a ambos países.</a:t>
            </a:r>
          </a:p>
          <a:p>
            <a:endParaRPr lang="es-PA" sz="1050" dirty="0" smtClean="0"/>
          </a:p>
          <a:p>
            <a:endParaRPr lang="es-PA" sz="1050" dirty="0" smtClean="0"/>
          </a:p>
          <a:p>
            <a:r>
              <a:rPr lang="es-PA" sz="1050" dirty="0" smtClean="0"/>
              <a:t> </a:t>
            </a:r>
          </a:p>
          <a:p>
            <a:endParaRPr lang="es-PA" sz="1200" dirty="0" smtClean="0"/>
          </a:p>
        </p:txBody>
      </p:sp>
      <p:sp>
        <p:nvSpPr>
          <p:cNvPr id="6" name="5 Rectángulo"/>
          <p:cNvSpPr/>
          <p:nvPr/>
        </p:nvSpPr>
        <p:spPr>
          <a:xfrm>
            <a:off x="2339752" y="349458"/>
            <a:ext cx="1785664" cy="5139869"/>
          </a:xfrm>
          <a:prstGeom prst="rect">
            <a:avLst/>
          </a:prstGeom>
        </p:spPr>
        <p:txBody>
          <a:bodyPr wrap="square">
            <a:spAutoFit/>
          </a:bodyPr>
          <a:lstStyle/>
          <a:p>
            <a:r>
              <a:rPr lang="es-PA" sz="1050" dirty="0" smtClean="0"/>
              <a:t>El Tratado del Wisconsin, firmado en el buque del mismo nombre, es el documento con el que oficialmente se pone fin a la guerra civil en Colombia, que se inició el 17 de agosto de 1899, conflicto que hoy se conoce como la guerra de los Mil Días.</a:t>
            </a:r>
          </a:p>
          <a:p>
            <a:endParaRPr lang="es-PA" sz="1100" dirty="0"/>
          </a:p>
          <a:p>
            <a:endParaRPr lang="es-PA" sz="1100" dirty="0" smtClean="0"/>
          </a:p>
          <a:p>
            <a:endParaRPr lang="es-PA" sz="1100" dirty="0" smtClean="0"/>
          </a:p>
          <a:p>
            <a:endParaRPr lang="es-PA" sz="1100" dirty="0" smtClean="0"/>
          </a:p>
          <a:p>
            <a:endParaRPr lang="es-PA" sz="1100" dirty="0" smtClean="0"/>
          </a:p>
          <a:p>
            <a:r>
              <a:rPr lang="es-PA" sz="1050" dirty="0" smtClean="0"/>
              <a:t>Finalmente, la firma en enero de 1903 del Tratado Herran-Hay entre Estados Unidos y Colombia para finalizar la construcción del canal, el cual luego no fue ratificado por el senado Colombiano por una votación mayoritaria el 12 de agosto de 1903, dio un último ímpetu a los deseos de los separatistas panameños y le proporcionó a los Estados Unidos un motivo para apoyar una rebelión panameña.</a:t>
            </a:r>
          </a:p>
          <a:p>
            <a:endParaRPr lang="es-PA" sz="1050" dirty="0"/>
          </a:p>
        </p:txBody>
      </p:sp>
      <p:sp>
        <p:nvSpPr>
          <p:cNvPr id="7" name="6 Rectángulo"/>
          <p:cNvSpPr/>
          <p:nvPr/>
        </p:nvSpPr>
        <p:spPr>
          <a:xfrm>
            <a:off x="680791" y="5698193"/>
            <a:ext cx="7744110" cy="553998"/>
          </a:xfrm>
          <a:prstGeom prst="rect">
            <a:avLst/>
          </a:prstGeom>
        </p:spPr>
        <p:txBody>
          <a:bodyPr wrap="square">
            <a:spAutoFit/>
          </a:bodyPr>
          <a:lstStyle/>
          <a:p>
            <a:pPr algn="ctr"/>
            <a:r>
              <a:rPr lang="es-PA" sz="1000" b="1" dirty="0" smtClean="0"/>
              <a:t>El 3 de noviembre de 1903 </a:t>
            </a:r>
            <a:r>
              <a:rPr lang="es-PA" sz="1000" dirty="0" smtClean="0"/>
              <a:t>tuvo lugar la proclamación de la independencia en la ciudad de Panamá, decisión que hallo </a:t>
            </a:r>
          </a:p>
          <a:p>
            <a:pPr algn="ctr"/>
            <a:r>
              <a:rPr lang="es-PA" sz="1000" dirty="0" smtClean="0"/>
              <a:t>inmediatamente respaldo en el resto  del país y los panameños declararon  este territorio como un Estado independiente y soberano con el nombre de República de Panamá</a:t>
            </a:r>
            <a:endParaRPr lang="es-PA" sz="1000" dirty="0"/>
          </a:p>
        </p:txBody>
      </p:sp>
      <p:sp>
        <p:nvSpPr>
          <p:cNvPr id="8" name="7 CuadroTexto"/>
          <p:cNvSpPr txBox="1"/>
          <p:nvPr/>
        </p:nvSpPr>
        <p:spPr>
          <a:xfrm>
            <a:off x="4067944" y="277293"/>
            <a:ext cx="1647733" cy="2677656"/>
          </a:xfrm>
          <a:prstGeom prst="rect">
            <a:avLst/>
          </a:prstGeom>
          <a:noFill/>
        </p:spPr>
        <p:txBody>
          <a:bodyPr wrap="square" rtlCol="0">
            <a:spAutoFit/>
          </a:bodyPr>
          <a:lstStyle/>
          <a:p>
            <a:r>
              <a:rPr lang="es-PA" sz="1050" b="1" dirty="0" smtClean="0"/>
              <a:t>Gran determinación</a:t>
            </a:r>
          </a:p>
          <a:p>
            <a:endParaRPr lang="es-PA" sz="1050" dirty="0" smtClean="0"/>
          </a:p>
          <a:p>
            <a:r>
              <a:rPr lang="es-PA" sz="1050" dirty="0" smtClean="0"/>
              <a:t>El movimiento separatista que materializa el Dr. Manuel Amador Guerrero, contó con el apoyo de Estados Unidos y la decisión de los panameños de separarse culminó con la derrota  de los militares colombianos que fueron reducidos  a presión cuando el “Batallón Tiradores” arribó a las costas Colonenses.</a:t>
            </a:r>
          </a:p>
          <a:p>
            <a:endParaRPr lang="es-PA" sz="1050" dirty="0"/>
          </a:p>
        </p:txBody>
      </p:sp>
      <p:sp>
        <p:nvSpPr>
          <p:cNvPr id="9" name="8 CuadroTexto"/>
          <p:cNvSpPr txBox="1"/>
          <p:nvPr/>
        </p:nvSpPr>
        <p:spPr>
          <a:xfrm>
            <a:off x="4123048" y="2921339"/>
            <a:ext cx="1647733" cy="2631490"/>
          </a:xfrm>
          <a:prstGeom prst="rect">
            <a:avLst/>
          </a:prstGeom>
          <a:noFill/>
        </p:spPr>
        <p:txBody>
          <a:bodyPr wrap="square" rtlCol="0">
            <a:spAutoFit/>
          </a:bodyPr>
          <a:lstStyle/>
          <a:p>
            <a:r>
              <a:rPr lang="es-PA" sz="1100" b="1" dirty="0" smtClean="0"/>
              <a:t>La falta de malicia</a:t>
            </a:r>
          </a:p>
          <a:p>
            <a:endParaRPr lang="es-PA" sz="1100" b="1" dirty="0"/>
          </a:p>
          <a:p>
            <a:r>
              <a:rPr lang="es-PA" sz="1100" dirty="0" smtClean="0"/>
              <a:t>De los generales Juan Tovar y Ramón Amaya, que comandaban el mencionado batallón de 500 plazas  al mando del coronel Eliseo Torres, precipitó el acontecimiento patriótico, ya que para entonces el movimiento había conseguido el apoyo incondicional del general Esteban Huertas</a:t>
            </a:r>
            <a:endParaRPr lang="es-PA" dirty="0"/>
          </a:p>
        </p:txBody>
      </p:sp>
      <p:sp>
        <p:nvSpPr>
          <p:cNvPr id="10" name="9 CuadroTexto"/>
          <p:cNvSpPr txBox="1"/>
          <p:nvPr/>
        </p:nvSpPr>
        <p:spPr>
          <a:xfrm>
            <a:off x="5721971" y="3594621"/>
            <a:ext cx="2272275" cy="1554272"/>
          </a:xfrm>
          <a:prstGeom prst="rect">
            <a:avLst/>
          </a:prstGeom>
          <a:noFill/>
        </p:spPr>
        <p:txBody>
          <a:bodyPr wrap="square" rtlCol="0">
            <a:spAutoFit/>
          </a:bodyPr>
          <a:lstStyle/>
          <a:p>
            <a:r>
              <a:rPr lang="es-PA" sz="1050" dirty="0" smtClean="0"/>
              <a:t>El general Esteban  Huertas, militar de larga residencia en el Istmo y casado con panameña comandaba el “Batallón Colombia”, un cuerpo militar aguerrido  y selecto, con un historial glorioso en los campos de batalla.</a:t>
            </a:r>
          </a:p>
          <a:p>
            <a:endParaRPr lang="es-PA" dirty="0"/>
          </a:p>
        </p:txBody>
      </p:sp>
      <p:sp>
        <p:nvSpPr>
          <p:cNvPr id="11" name="10 CuadroTexto"/>
          <p:cNvSpPr txBox="1"/>
          <p:nvPr/>
        </p:nvSpPr>
        <p:spPr>
          <a:xfrm>
            <a:off x="5721971" y="154873"/>
            <a:ext cx="2180855" cy="3608680"/>
          </a:xfrm>
          <a:prstGeom prst="rect">
            <a:avLst/>
          </a:prstGeom>
          <a:noFill/>
        </p:spPr>
        <p:txBody>
          <a:bodyPr wrap="square" rtlCol="0">
            <a:spAutoFit/>
          </a:bodyPr>
          <a:lstStyle/>
          <a:p>
            <a:r>
              <a:rPr lang="es-PA" sz="1100" b="1" dirty="0" smtClean="0"/>
              <a:t>Junta Revolucionaria</a:t>
            </a:r>
          </a:p>
          <a:p>
            <a:endParaRPr lang="es-PA" sz="1050" dirty="0"/>
          </a:p>
          <a:p>
            <a:pPr algn="just"/>
            <a:r>
              <a:rPr lang="es-PA" sz="1050" dirty="0" smtClean="0"/>
              <a:t>A fin de impulsar la revolución  y para asegurar sus resultados, los señores Don José Agustín  Arango y el Dr. Manuel Amador Guerrero, acordaron incluir en sus planes a otros panameños, de quienes tenían la seguridad que  contribuirían, con entusiasmo, en tan noble causa, para organizar con ellos una Junta Revolucionaria, la cual quedó integrada por los siguientes caballeros: </a:t>
            </a:r>
            <a:r>
              <a:rPr lang="es-PA" sz="1050" b="1" dirty="0" smtClean="0"/>
              <a:t>Don José Agustín Arango, Dr. Manuel Amador Guerrero, Don Carlos Constantino Arosemena, Don Nicanor A. de Obarrio, Don Ricardo Arias, Don Federico Boyd, Don Tomás Arias y Don Manuel Espinoza B.</a:t>
            </a:r>
          </a:p>
          <a:p>
            <a:endParaRPr lang="es-P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7176" y="2238749"/>
            <a:ext cx="508795" cy="6786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11 Rectángulo"/>
          <p:cNvSpPr/>
          <p:nvPr/>
        </p:nvSpPr>
        <p:spPr>
          <a:xfrm>
            <a:off x="7371894" y="5342817"/>
            <a:ext cx="1061864" cy="369332"/>
          </a:xfrm>
          <a:prstGeom prst="rect">
            <a:avLst/>
          </a:prstGeom>
        </p:spPr>
        <p:txBody>
          <a:bodyPr wrap="square">
            <a:spAutoFit/>
          </a:bodyPr>
          <a:lstStyle/>
          <a:p>
            <a:pPr algn="ctr"/>
            <a:r>
              <a:rPr lang="es-PA" sz="900" b="1" dirty="0" smtClean="0"/>
              <a:t>Dr. Manuel Amador Guerrero</a:t>
            </a:r>
            <a:endParaRPr lang="es-PA" sz="900" b="1"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9276" y="4638571"/>
            <a:ext cx="511146" cy="720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13 Rectángulo"/>
          <p:cNvSpPr/>
          <p:nvPr/>
        </p:nvSpPr>
        <p:spPr>
          <a:xfrm>
            <a:off x="5890820" y="5358692"/>
            <a:ext cx="1378904" cy="230832"/>
          </a:xfrm>
          <a:prstGeom prst="rect">
            <a:avLst/>
          </a:prstGeom>
        </p:spPr>
        <p:txBody>
          <a:bodyPr wrap="none">
            <a:spAutoFit/>
          </a:bodyPr>
          <a:lstStyle/>
          <a:p>
            <a:r>
              <a:rPr lang="es-PA" sz="900" b="1" dirty="0" smtClean="0"/>
              <a:t>Don José Agustín Arango</a:t>
            </a:r>
            <a:endParaRPr lang="es-PA" sz="900" b="1" dirty="0"/>
          </a:p>
        </p:txBody>
      </p:sp>
      <p:pic>
        <p:nvPicPr>
          <p:cNvPr id="17" name="16 Imagen" descr="http://www.panamaamerica.com.pa/sites/default/files/filew4I7WI"/>
          <p:cNvPicPr/>
          <p:nvPr/>
        </p:nvPicPr>
        <p:blipFill rotWithShape="1">
          <a:blip r:embed="rId4" cstate="print">
            <a:extLst>
              <a:ext uri="{28A0092B-C50C-407E-A947-70E740481C1C}">
                <a14:useLocalDpi xmlns:a14="http://schemas.microsoft.com/office/drawing/2010/main" val="0"/>
              </a:ext>
            </a:extLst>
          </a:blip>
          <a:srcRect l="15200" r="13600"/>
          <a:stretch/>
        </p:blipFill>
        <p:spPr bwMode="auto">
          <a:xfrm>
            <a:off x="8102960" y="672580"/>
            <a:ext cx="657225" cy="790575"/>
          </a:xfrm>
          <a:prstGeom prst="rect">
            <a:avLst/>
          </a:prstGeom>
          <a:noFill/>
          <a:ln>
            <a:noFill/>
          </a:ln>
          <a:extLst>
            <a:ext uri="{53640926-AAD7-44D8-BBD7-CCE9431645EC}">
              <a14:shadowObscured xmlns:a14="http://schemas.microsoft.com/office/drawing/2010/main"/>
            </a:ext>
          </a:extLst>
        </p:spPr>
      </p:pic>
      <p:sp>
        <p:nvSpPr>
          <p:cNvPr id="15" name="14 Rectángulo"/>
          <p:cNvSpPr/>
          <p:nvPr/>
        </p:nvSpPr>
        <p:spPr>
          <a:xfrm>
            <a:off x="7921215" y="1408372"/>
            <a:ext cx="1098378" cy="415498"/>
          </a:xfrm>
          <a:prstGeom prst="rect">
            <a:avLst/>
          </a:prstGeom>
        </p:spPr>
        <p:txBody>
          <a:bodyPr wrap="none">
            <a:spAutoFit/>
          </a:bodyPr>
          <a:lstStyle/>
          <a:p>
            <a:pPr algn="ctr"/>
            <a:r>
              <a:rPr lang="es-PA" sz="1050" b="1" dirty="0" smtClean="0"/>
              <a:t>General </a:t>
            </a:r>
          </a:p>
          <a:p>
            <a:pPr algn="ctr"/>
            <a:r>
              <a:rPr lang="es-PA" sz="1050" b="1" dirty="0" smtClean="0"/>
              <a:t>Esteban Huertas</a:t>
            </a:r>
            <a:endParaRPr lang="es-PA" sz="1050" b="1" dirty="0"/>
          </a:p>
        </p:txBody>
      </p:sp>
      <p:pic>
        <p:nvPicPr>
          <p:cNvPr id="19" name="18 Imagen" descr="https://www.tvn-2.com/produccion/hechoenpanama/nuestra_cultura/Personajes-importante-independencia-separacion-Istmo_5149879.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13258" y="4742239"/>
            <a:ext cx="561975" cy="638175"/>
          </a:xfrm>
          <a:prstGeom prst="rect">
            <a:avLst/>
          </a:prstGeom>
          <a:noFill/>
          <a:ln>
            <a:noFill/>
          </a:ln>
        </p:spPr>
      </p:pic>
      <p:sp>
        <p:nvSpPr>
          <p:cNvPr id="20" name="19 Rectángulo"/>
          <p:cNvSpPr/>
          <p:nvPr/>
        </p:nvSpPr>
        <p:spPr>
          <a:xfrm>
            <a:off x="7884634" y="2862277"/>
            <a:ext cx="1240412" cy="230832"/>
          </a:xfrm>
          <a:prstGeom prst="rect">
            <a:avLst/>
          </a:prstGeom>
        </p:spPr>
        <p:txBody>
          <a:bodyPr wrap="square">
            <a:spAutoFit/>
          </a:bodyPr>
          <a:lstStyle/>
          <a:p>
            <a:pPr algn="ctr"/>
            <a:r>
              <a:rPr lang="es-PA" sz="900" b="1" dirty="0" smtClean="0"/>
              <a:t>Victoriano Lorenzo</a:t>
            </a:r>
            <a:endParaRPr lang="es-PA" sz="900" b="1" dirty="0"/>
          </a:p>
        </p:txBody>
      </p:sp>
      <p:pic>
        <p:nvPicPr>
          <p:cNvPr id="21" name="20 Imagen" descr="https://rogricar.files.wordpress.com/2011/07/1-rui-5-barco-de-guerra-wisconsin-de-ee-uu-1903.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27785" y="2202384"/>
            <a:ext cx="864096" cy="498721"/>
          </a:xfrm>
          <a:prstGeom prst="rect">
            <a:avLst/>
          </a:prstGeom>
          <a:noFill/>
          <a:ln>
            <a:noFill/>
          </a:ln>
        </p:spPr>
      </p:pic>
      <p:pic>
        <p:nvPicPr>
          <p:cNvPr id="22" name="21 Imagen" descr="https://upload.wikimedia.org/wikipedia/commons/3/32/Juan_B_Tovar.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17992" y="3436476"/>
            <a:ext cx="504825" cy="771525"/>
          </a:xfrm>
          <a:prstGeom prst="rect">
            <a:avLst/>
          </a:prstGeom>
          <a:noFill/>
          <a:ln>
            <a:noFill/>
          </a:ln>
        </p:spPr>
      </p:pic>
      <p:sp>
        <p:nvSpPr>
          <p:cNvPr id="23" name="22 Rectángulo"/>
          <p:cNvSpPr/>
          <p:nvPr/>
        </p:nvSpPr>
        <p:spPr>
          <a:xfrm>
            <a:off x="7842118" y="4208001"/>
            <a:ext cx="1240412" cy="369332"/>
          </a:xfrm>
          <a:prstGeom prst="rect">
            <a:avLst/>
          </a:prstGeom>
        </p:spPr>
        <p:txBody>
          <a:bodyPr wrap="square">
            <a:spAutoFit/>
          </a:bodyPr>
          <a:lstStyle/>
          <a:p>
            <a:pPr algn="ctr"/>
            <a:r>
              <a:rPr lang="es-PA" sz="900" b="1" dirty="0" smtClean="0"/>
              <a:t>General</a:t>
            </a:r>
          </a:p>
          <a:p>
            <a:pPr algn="ctr"/>
            <a:r>
              <a:rPr lang="es-PA" sz="900" b="1" dirty="0" smtClean="0"/>
              <a:t>Juan Tovar</a:t>
            </a:r>
            <a:endParaRPr lang="es-PA" sz="900" b="1" dirty="0"/>
          </a:p>
        </p:txBody>
      </p:sp>
      <p:sp>
        <p:nvSpPr>
          <p:cNvPr id="24" name="8 Cuadro de texto"/>
          <p:cNvSpPr txBox="1"/>
          <p:nvPr/>
        </p:nvSpPr>
        <p:spPr>
          <a:xfrm>
            <a:off x="2883895" y="6252191"/>
            <a:ext cx="3337902" cy="485775"/>
          </a:xfrm>
          <a:prstGeom prst="rect">
            <a:avLst/>
          </a:prstGeom>
          <a:noFill/>
          <a:ln w="3175">
            <a:solidFill>
              <a:schemeClr val="tx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ot="0" spcFirstLastPara="0" vert="horz" wrap="none" lIns="91440" tIns="45720" rIns="91440" bIns="45720" numCol="1" spcCol="0" rtlCol="0" fromWordArt="0" anchor="t" anchorCtr="0" forceAA="0" compatLnSpc="1">
            <a:prstTxWarp prst="textNoShape">
              <a:avLst/>
            </a:prstTxWarp>
            <a:noAutofit/>
          </a:bodyPr>
          <a:lstStyle/>
          <a:p>
            <a:pPr algn="ctr"/>
            <a:r>
              <a:rPr lang="es-PA" sz="800" b="1" spc="50" dirty="0">
                <a:ln w="13500" cap="flat" cmpd="sng" algn="ctr">
                  <a:solidFill>
                    <a:srgbClr val="06111E">
                      <a:alpha val="6500"/>
                    </a:srgbClr>
                  </a:solidFill>
                  <a:prstDash val="solid"/>
                  <a:round/>
                </a:ln>
                <a:solidFill>
                  <a:schemeClr val="bg2">
                    <a:lumMod val="10000"/>
                  </a:schemeClr>
                </a:solidFill>
                <a:effectLst>
                  <a:outerShdw blurRad="50902" dist="38494" dir="13500000" sx="0" sy="0">
                    <a:srgbClr val="000000">
                      <a:alpha val="60000"/>
                    </a:srgbClr>
                  </a:outerShdw>
                </a:effectLst>
                <a:latin typeface="+mj-lt"/>
              </a:rPr>
              <a:t>Dirección Nacional de Formación y Perfeccionamiento Profesional</a:t>
            </a:r>
            <a:endParaRPr lang="es-PA" dirty="0">
              <a:solidFill>
                <a:schemeClr val="bg2">
                  <a:lumMod val="10000"/>
                </a:schemeClr>
              </a:solidFill>
              <a:effectLst/>
              <a:latin typeface="+mj-lt"/>
            </a:endParaRPr>
          </a:p>
          <a:p>
            <a:pPr algn="ctr"/>
            <a:r>
              <a:rPr lang="es-PA" sz="800" b="1" spc="50" dirty="0">
                <a:ln w="13500" cap="flat" cmpd="sng" algn="ctr">
                  <a:solidFill>
                    <a:srgbClr val="06111E">
                      <a:alpha val="6500"/>
                    </a:srgbClr>
                  </a:solidFill>
                  <a:prstDash val="solid"/>
                  <a:round/>
                </a:ln>
                <a:solidFill>
                  <a:schemeClr val="bg2">
                    <a:lumMod val="10000"/>
                  </a:schemeClr>
                </a:solidFill>
                <a:effectLst>
                  <a:outerShdw blurRad="50902" dist="38494" dir="13500000" sx="0" sy="0">
                    <a:srgbClr val="000000">
                      <a:alpha val="60000"/>
                    </a:srgbClr>
                  </a:outerShdw>
                </a:effectLst>
                <a:latin typeface="+mj-lt"/>
              </a:rPr>
              <a:t>Clayton – Ciudad del Saber – Edificio 232</a:t>
            </a:r>
            <a:endParaRPr lang="es-PA" dirty="0">
              <a:solidFill>
                <a:schemeClr val="bg2">
                  <a:lumMod val="10000"/>
                </a:schemeClr>
              </a:solidFill>
              <a:effectLst/>
              <a:latin typeface="+mj-lt"/>
            </a:endParaRPr>
          </a:p>
          <a:p>
            <a:pPr algn="ctr"/>
            <a:r>
              <a:rPr lang="es-PA" sz="800" b="1" spc="50" dirty="0">
                <a:ln w="13500" cap="flat" cmpd="sng" algn="ctr">
                  <a:solidFill>
                    <a:srgbClr val="06111E">
                      <a:alpha val="6500"/>
                    </a:srgbClr>
                  </a:solidFill>
                  <a:prstDash val="solid"/>
                  <a:round/>
                </a:ln>
                <a:solidFill>
                  <a:schemeClr val="bg2">
                    <a:lumMod val="10000"/>
                  </a:schemeClr>
                </a:solidFill>
                <a:effectLst>
                  <a:outerShdw blurRad="50902" dist="38494" dir="13500000" sx="0" sy="0">
                    <a:srgbClr val="000000">
                      <a:alpha val="60000"/>
                    </a:srgbClr>
                  </a:outerShdw>
                </a:effectLst>
                <a:latin typeface="+mj-lt"/>
              </a:rPr>
              <a:t>Teléfonos: 517-0414</a:t>
            </a:r>
            <a:endParaRPr lang="es-PA" dirty="0">
              <a:solidFill>
                <a:schemeClr val="bg2">
                  <a:lumMod val="10000"/>
                </a:schemeClr>
              </a:solidFill>
              <a:effectLst/>
              <a:latin typeface="+mj-lt"/>
            </a:endParaRPr>
          </a:p>
          <a:p>
            <a:pPr algn="ctr">
              <a:lnSpc>
                <a:spcPct val="115000"/>
              </a:lnSpc>
              <a:spcAft>
                <a:spcPts val="1000"/>
              </a:spcAft>
            </a:pPr>
            <a:r>
              <a:rPr lang="es-PA" sz="3600" dirty="0">
                <a:ln w="18415" cap="flat" cmpd="sng" algn="ctr">
                  <a:solidFill>
                    <a:srgbClr val="FFFFFF"/>
                  </a:solidFill>
                  <a:prstDash val="solid"/>
                  <a:round/>
                </a:ln>
                <a:solidFill>
                  <a:srgbClr val="FFFFFF">
                    <a:alpha val="95000"/>
                  </a:srgbClr>
                </a:solidFill>
                <a:effectLst>
                  <a:outerShdw blurRad="63500" dir="3600000" algn="tl">
                    <a:srgbClr val="000000">
                      <a:alpha val="70000"/>
                    </a:srgbClr>
                  </a:outerShdw>
                </a:effectLst>
                <a:latin typeface="Calibri"/>
                <a:ea typeface="Calibri"/>
                <a:cs typeface="Times New Roman"/>
              </a:rPr>
              <a:t> </a:t>
            </a:r>
            <a:endParaRPr lang="es-PA" sz="1100" dirty="0">
              <a:effectLst/>
              <a:latin typeface="Calibri"/>
              <a:ea typeface="Calibri"/>
              <a:cs typeface="Times New Roman"/>
            </a:endParaRPr>
          </a:p>
        </p:txBody>
      </p:sp>
    </p:spTree>
    <p:extLst>
      <p:ext uri="{BB962C8B-B14F-4D97-AF65-F5344CB8AC3E}">
        <p14:creationId xmlns:p14="http://schemas.microsoft.com/office/powerpoint/2010/main" val="237167220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539</Words>
  <Application>Microsoft Office PowerPoint</Application>
  <PresentationFormat>Presentación en pantalla (4:3)</PresentationFormat>
  <Paragraphs>43</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Separación de Panamá  de Colombia 3 de Noviembre de 1903.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usuario1</dc:creator>
  <cp:lastModifiedBy>usuario1</cp:lastModifiedBy>
  <cp:revision>23</cp:revision>
  <dcterms:created xsi:type="dcterms:W3CDTF">2017-10-25T14:28:13Z</dcterms:created>
  <dcterms:modified xsi:type="dcterms:W3CDTF">2017-11-01T14:24:40Z</dcterms:modified>
</cp:coreProperties>
</file>