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s-P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2" d="100"/>
          <a:sy n="82" d="100"/>
        </p:scale>
        <p:origin x="-168" y="23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34FE2-E294-460C-9DEF-AA9DCFDC52C8}" type="datetimeFigureOut">
              <a:rPr lang="es-PA" smtClean="0"/>
              <a:t>01/05/2016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9C5C1-F2CE-4416-BDF1-704C29FC6FBA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34FE2-E294-460C-9DEF-AA9DCFDC52C8}" type="datetimeFigureOut">
              <a:rPr lang="es-PA" smtClean="0"/>
              <a:t>01/05/2016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9C5C1-F2CE-4416-BDF1-704C29FC6FBA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34FE2-E294-460C-9DEF-AA9DCFDC52C8}" type="datetimeFigureOut">
              <a:rPr lang="es-PA" smtClean="0"/>
              <a:t>01/05/2016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9C5C1-F2CE-4416-BDF1-704C29FC6FBA}" type="slidenum">
              <a:rPr lang="es-PA" smtClean="0"/>
              <a:t>‹Nº›</a:t>
            </a:fld>
            <a:endParaRPr lang="es-PA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34FE2-E294-460C-9DEF-AA9DCFDC52C8}" type="datetimeFigureOut">
              <a:rPr lang="es-PA" smtClean="0"/>
              <a:t>01/05/2016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9C5C1-F2CE-4416-BDF1-704C29FC6FBA}" type="slidenum">
              <a:rPr lang="es-PA" smtClean="0"/>
              <a:t>‹Nº›</a:t>
            </a:fld>
            <a:endParaRPr lang="es-PA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34FE2-E294-460C-9DEF-AA9DCFDC52C8}" type="datetimeFigureOut">
              <a:rPr lang="es-PA" smtClean="0"/>
              <a:t>01/05/2016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9C5C1-F2CE-4416-BDF1-704C29FC6FBA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34FE2-E294-460C-9DEF-AA9DCFDC52C8}" type="datetimeFigureOut">
              <a:rPr lang="es-PA" smtClean="0"/>
              <a:t>01/05/2016</a:t>
            </a:fld>
            <a:endParaRPr lang="es-P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9C5C1-F2CE-4416-BDF1-704C29FC6FBA}" type="slidenum">
              <a:rPr lang="es-PA" smtClean="0"/>
              <a:t>‹Nº›</a:t>
            </a:fld>
            <a:endParaRPr lang="es-P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34FE2-E294-460C-9DEF-AA9DCFDC52C8}" type="datetimeFigureOut">
              <a:rPr lang="es-PA" smtClean="0"/>
              <a:t>01/05/2016</a:t>
            </a:fld>
            <a:endParaRPr lang="es-P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9C5C1-F2CE-4416-BDF1-704C29FC6FBA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34FE2-E294-460C-9DEF-AA9DCFDC52C8}" type="datetimeFigureOut">
              <a:rPr lang="es-PA" smtClean="0"/>
              <a:t>01/05/2016</a:t>
            </a:fld>
            <a:endParaRPr lang="es-P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9C5C1-F2CE-4416-BDF1-704C29FC6FBA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34FE2-E294-460C-9DEF-AA9DCFDC52C8}" type="datetimeFigureOut">
              <a:rPr lang="es-PA" smtClean="0"/>
              <a:t>01/05/2016</a:t>
            </a:fld>
            <a:endParaRPr lang="es-P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9C5C1-F2CE-4416-BDF1-704C29FC6FBA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34FE2-E294-460C-9DEF-AA9DCFDC52C8}" type="datetimeFigureOut">
              <a:rPr lang="es-PA" smtClean="0"/>
              <a:t>01/05/2016</a:t>
            </a:fld>
            <a:endParaRPr lang="es-P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9C5C1-F2CE-4416-BDF1-704C29FC6FBA}" type="slidenum">
              <a:rPr lang="es-PA" smtClean="0"/>
              <a:t>‹Nº›</a:t>
            </a:fld>
            <a:endParaRPr lang="es-P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34FE2-E294-460C-9DEF-AA9DCFDC52C8}" type="datetimeFigureOut">
              <a:rPr lang="es-PA" smtClean="0"/>
              <a:t>01/05/2016</a:t>
            </a:fld>
            <a:endParaRPr lang="es-P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9C5C1-F2CE-4416-BDF1-704C29FC6FBA}" type="slidenum">
              <a:rPr lang="es-PA" smtClean="0"/>
              <a:t>‹Nº›</a:t>
            </a:fld>
            <a:endParaRPr lang="es-P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9F234FE2-E294-460C-9DEF-AA9DCFDC52C8}" type="datetimeFigureOut">
              <a:rPr lang="es-PA" smtClean="0"/>
              <a:t>01/05/2016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s-P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C369C5C1-F2CE-4416-BDF1-704C29FC6FBA}" type="slidenum">
              <a:rPr lang="es-PA" smtClean="0"/>
              <a:t>‹Nº›</a:t>
            </a:fld>
            <a:endParaRPr lang="es-P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5004048" y="2132856"/>
            <a:ext cx="2592288" cy="626761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s-ES" sz="3600" dirty="0" smtClean="0">
                <a:latin typeface="Gabriola" pitchFamily="82" charset="0"/>
              </a:rPr>
              <a:t>Las emociones </a:t>
            </a:r>
            <a:endParaRPr lang="es-PA" sz="3600" dirty="0">
              <a:latin typeface="Gabriola" pitchFamily="82" charset="0"/>
            </a:endParaRPr>
          </a:p>
        </p:txBody>
      </p:sp>
      <p:sp>
        <p:nvSpPr>
          <p:cNvPr id="6" name="5 Marcador de texto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s-ES" dirty="0" smtClean="0"/>
          </a:p>
          <a:p>
            <a:r>
              <a:rPr lang="es-ES" sz="2000" dirty="0" smtClean="0">
                <a:solidFill>
                  <a:srgbClr val="FFFF00"/>
                </a:solidFill>
                <a:latin typeface="Gabriola" pitchFamily="82" charset="0"/>
              </a:rPr>
              <a:t>Presentado por:</a:t>
            </a:r>
          </a:p>
          <a:p>
            <a:r>
              <a:rPr lang="es-ES" sz="2000" dirty="0" err="1" smtClean="0">
                <a:solidFill>
                  <a:srgbClr val="FFFF00"/>
                </a:solidFill>
                <a:latin typeface="Gabriola" pitchFamily="82" charset="0"/>
              </a:rPr>
              <a:t>Yuli</a:t>
            </a:r>
            <a:r>
              <a:rPr lang="es-ES" sz="2000" dirty="0" smtClean="0">
                <a:solidFill>
                  <a:srgbClr val="FFFF00"/>
                </a:solidFill>
                <a:latin typeface="Gabriola" pitchFamily="82" charset="0"/>
              </a:rPr>
              <a:t> Domínguez. Portal </a:t>
            </a:r>
            <a:r>
              <a:rPr lang="es-ES" sz="2000" smtClean="0">
                <a:solidFill>
                  <a:srgbClr val="FFFF00"/>
                </a:solidFill>
                <a:latin typeface="Gabriola" pitchFamily="82" charset="0"/>
              </a:rPr>
              <a:t>Educa Panamá</a:t>
            </a:r>
            <a:endParaRPr lang="es-PA" sz="2000" dirty="0">
              <a:solidFill>
                <a:srgbClr val="FFFF00"/>
              </a:solidFill>
              <a:latin typeface="Gabriola" pitchFamily="82" charset="0"/>
            </a:endParaRPr>
          </a:p>
        </p:txBody>
      </p:sp>
      <p:pic>
        <p:nvPicPr>
          <p:cNvPr id="7" name="6 Marcador de posición de imagen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71" b="8971"/>
          <a:stretch>
            <a:fillRect/>
          </a:stretch>
        </p:blipFill>
        <p:spPr>
          <a:xfrm>
            <a:off x="838200" y="1412776"/>
            <a:ext cx="3566160" cy="2884904"/>
          </a:xfrm>
        </p:spPr>
      </p:pic>
    </p:spTree>
    <p:extLst>
      <p:ext uri="{BB962C8B-B14F-4D97-AF65-F5344CB8AC3E}">
        <p14:creationId xmlns:p14="http://schemas.microsoft.com/office/powerpoint/2010/main" val="285443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220072" y="476672"/>
            <a:ext cx="3812645" cy="930093"/>
          </a:xfrm>
        </p:spPr>
        <p:txBody>
          <a:bodyPr>
            <a:normAutofit/>
          </a:bodyPr>
          <a:lstStyle/>
          <a:p>
            <a:r>
              <a:rPr lang="es-ES" sz="36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Gabriola" pitchFamily="82" charset="0"/>
              </a:rPr>
              <a:t>Emociones positivas </a:t>
            </a:r>
            <a:endParaRPr lang="es-PA" sz="3600" dirty="0">
              <a:solidFill>
                <a:schemeClr val="accent3">
                  <a:lumMod val="40000"/>
                  <a:lumOff val="60000"/>
                </a:schemeClr>
              </a:solidFill>
              <a:latin typeface="Gabriola" pitchFamily="82" charset="0"/>
            </a:endParaRPr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2"/>
          </p:nvPr>
        </p:nvSpPr>
        <p:spPr>
          <a:xfrm>
            <a:off x="5868144" y="1988840"/>
            <a:ext cx="1872207" cy="2808312"/>
          </a:xfrm>
          <a:solidFill>
            <a:schemeClr val="bg2"/>
          </a:solidFill>
          <a:ln>
            <a:solidFill>
              <a:srgbClr val="00B05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285750" indent="-285750">
              <a:buFont typeface="Arial" pitchFamily="34" charset="0"/>
              <a:buChar char="•"/>
            </a:pPr>
            <a:endParaRPr lang="es-ES" dirty="0" smtClean="0">
              <a:solidFill>
                <a:srgbClr val="FF33CC"/>
              </a:solidFill>
              <a:latin typeface="Gabriola" pitchFamily="82" charset="0"/>
            </a:endParaRPr>
          </a:p>
          <a:p>
            <a:pPr marL="285750" indent="-285750">
              <a:buFont typeface="Arial" pitchFamily="34" charset="0"/>
              <a:buChar char="•"/>
            </a:pPr>
            <a:endParaRPr lang="es-ES" dirty="0" smtClean="0">
              <a:solidFill>
                <a:srgbClr val="FF33CC"/>
              </a:solidFill>
              <a:latin typeface="Gabriola" pitchFamily="82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s-ES" dirty="0" smtClean="0">
                <a:solidFill>
                  <a:srgbClr val="FF33CC"/>
                </a:solidFill>
                <a:latin typeface="Gabriola" pitchFamily="82" charset="0"/>
              </a:rPr>
              <a:t>Alegría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ES" dirty="0" smtClean="0">
                <a:solidFill>
                  <a:srgbClr val="FF33CC"/>
                </a:solidFill>
                <a:latin typeface="Gabriola" pitchFamily="82" charset="0"/>
              </a:rPr>
              <a:t>Humor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ES" dirty="0" smtClean="0">
                <a:solidFill>
                  <a:srgbClr val="FF33CC"/>
                </a:solidFill>
                <a:latin typeface="Gabriola" pitchFamily="82" charset="0"/>
              </a:rPr>
              <a:t>Amor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ES" dirty="0">
                <a:solidFill>
                  <a:srgbClr val="FF33CC"/>
                </a:solidFill>
                <a:latin typeface="Gabriola" pitchFamily="82" charset="0"/>
              </a:rPr>
              <a:t>F</a:t>
            </a:r>
            <a:r>
              <a:rPr lang="es-ES" dirty="0" smtClean="0">
                <a:solidFill>
                  <a:srgbClr val="FF33CC"/>
                </a:solidFill>
                <a:latin typeface="Gabriola" pitchFamily="82" charset="0"/>
              </a:rPr>
              <a:t>elicidad </a:t>
            </a:r>
            <a:endParaRPr lang="es-PA" dirty="0">
              <a:solidFill>
                <a:srgbClr val="FF33CC"/>
              </a:solidFill>
              <a:latin typeface="Gabriola" pitchFamily="82" charset="0"/>
            </a:endParaRPr>
          </a:p>
        </p:txBody>
      </p:sp>
      <p:pic>
        <p:nvPicPr>
          <p:cNvPr id="15" name="14 Marcador de posición de imagen"/>
          <p:cNvPicPr>
            <a:picLocks noGrp="1" noChangeAspect="1"/>
          </p:cNvPicPr>
          <p:nvPr>
            <p:ph type="pic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229" b="19229"/>
          <a:stretch>
            <a:fillRect/>
          </a:stretch>
        </p:blipFill>
        <p:spPr>
          <a:xfrm>
            <a:off x="755576" y="1412776"/>
            <a:ext cx="3566160" cy="2926080"/>
          </a:xfrm>
        </p:spPr>
      </p:pic>
    </p:spTree>
    <p:extLst>
      <p:ext uri="{BB962C8B-B14F-4D97-AF65-F5344CB8AC3E}">
        <p14:creationId xmlns:p14="http://schemas.microsoft.com/office/powerpoint/2010/main" val="1531438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exto"/>
          <p:cNvSpPr>
            <a:spLocks noGrp="1"/>
          </p:cNvSpPr>
          <p:nvPr>
            <p:ph type="body" sz="half" idx="2"/>
          </p:nvPr>
        </p:nvSpPr>
        <p:spPr>
          <a:xfrm>
            <a:off x="827584" y="3356992"/>
            <a:ext cx="3439616" cy="2376264"/>
          </a:xfrm>
        </p:spPr>
        <p:txBody>
          <a:bodyPr>
            <a:normAutofit lnSpcReduction="10000"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ES" sz="2000" dirty="0" smtClean="0">
                <a:solidFill>
                  <a:srgbClr val="00B050"/>
                </a:solidFill>
                <a:latin typeface="Gabriola" pitchFamily="82" charset="0"/>
              </a:rPr>
              <a:t>Ira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ES" sz="2000" dirty="0" smtClean="0">
                <a:solidFill>
                  <a:srgbClr val="00B050"/>
                </a:solidFill>
                <a:latin typeface="Gabriola" pitchFamily="82" charset="0"/>
              </a:rPr>
              <a:t>Miedo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ES" sz="2000" dirty="0" smtClean="0">
                <a:solidFill>
                  <a:srgbClr val="00B050"/>
                </a:solidFill>
                <a:latin typeface="Gabriola" pitchFamily="82" charset="0"/>
              </a:rPr>
              <a:t>Ansiedad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ES" sz="2000" dirty="0" smtClean="0">
                <a:solidFill>
                  <a:srgbClr val="00B050"/>
                </a:solidFill>
                <a:latin typeface="Gabriola" pitchFamily="82" charset="0"/>
              </a:rPr>
              <a:t>Tristeza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ES" sz="2000" dirty="0" smtClean="0">
                <a:solidFill>
                  <a:srgbClr val="00B050"/>
                </a:solidFill>
                <a:latin typeface="Gabriola" pitchFamily="82" charset="0"/>
              </a:rPr>
              <a:t>Vergüenza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ES" sz="2000" dirty="0" smtClean="0">
                <a:solidFill>
                  <a:srgbClr val="00B050"/>
                </a:solidFill>
                <a:latin typeface="Gabriola" pitchFamily="82" charset="0"/>
              </a:rPr>
              <a:t>Aversión</a:t>
            </a:r>
          </a:p>
          <a:p>
            <a:pPr marL="285750" indent="-285750">
              <a:buFont typeface="Arial" pitchFamily="34" charset="0"/>
              <a:buChar char="•"/>
            </a:pPr>
            <a:endParaRPr lang="es-ES" dirty="0" smtClean="0">
              <a:solidFill>
                <a:srgbClr val="00B050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endParaRPr lang="es-PA" dirty="0">
              <a:solidFill>
                <a:srgbClr val="00B050"/>
              </a:solidFill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914400" y="2132856"/>
            <a:ext cx="3352800" cy="648072"/>
          </a:xfrm>
        </p:spPr>
        <p:txBody>
          <a:bodyPr/>
          <a:lstStyle/>
          <a:p>
            <a:r>
              <a:rPr lang="es-ES" sz="3600" dirty="0" smtClean="0">
                <a:solidFill>
                  <a:srgbClr val="00B050"/>
                </a:solidFill>
                <a:latin typeface="Gabriola" pitchFamily="82" charset="0"/>
              </a:rPr>
              <a:t>Emociones negativas  </a:t>
            </a:r>
            <a:endParaRPr lang="es-PA" sz="3600" dirty="0">
              <a:solidFill>
                <a:srgbClr val="00B050"/>
              </a:solidFill>
              <a:latin typeface="Gabriola" pitchFamily="82" charset="0"/>
            </a:endParaRPr>
          </a:p>
        </p:txBody>
      </p:sp>
      <p:pic>
        <p:nvPicPr>
          <p:cNvPr id="5" name="4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2564904"/>
            <a:ext cx="3905250" cy="2593330"/>
          </a:xfrm>
        </p:spPr>
      </p:pic>
    </p:spTree>
    <p:extLst>
      <p:ext uri="{BB962C8B-B14F-4D97-AF65-F5344CB8AC3E}">
        <p14:creationId xmlns:p14="http://schemas.microsoft.com/office/powerpoint/2010/main" val="3886049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874155" y="836712"/>
            <a:ext cx="3812645" cy="1080120"/>
          </a:xfrm>
        </p:spPr>
        <p:txBody>
          <a:bodyPr/>
          <a:lstStyle/>
          <a:p>
            <a:pPr algn="ctr"/>
            <a:r>
              <a:rPr lang="es-ES" dirty="0" smtClean="0">
                <a:solidFill>
                  <a:srgbClr val="FFFF00"/>
                </a:solidFill>
                <a:latin typeface="Gabriola" pitchFamily="82" charset="0"/>
              </a:rPr>
              <a:t>Emociones ambiguas </a:t>
            </a:r>
            <a:endParaRPr lang="es-PA" dirty="0">
              <a:solidFill>
                <a:srgbClr val="FFFF00"/>
              </a:solidFill>
              <a:latin typeface="Gabriola" pitchFamily="82" charset="0"/>
            </a:endParaRPr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2"/>
          </p:nvPr>
        </p:nvSpPr>
        <p:spPr>
          <a:xfrm>
            <a:off x="4788024" y="2492896"/>
            <a:ext cx="3818467" cy="1512168"/>
          </a:xfrm>
        </p:spPr>
        <p:txBody>
          <a:bodyPr>
            <a:noAutofit/>
          </a:bodyPr>
          <a:lstStyle/>
          <a:p>
            <a:pPr algn="ctr"/>
            <a:r>
              <a:rPr lang="es-ES" sz="2800" dirty="0" smtClean="0">
                <a:solidFill>
                  <a:srgbClr val="FFFF00"/>
                </a:solidFill>
                <a:latin typeface="Gabriola" pitchFamily="82" charset="0"/>
              </a:rPr>
              <a:t>Sorpresa</a:t>
            </a:r>
            <a:endParaRPr lang="es-ES" sz="2800" dirty="0">
              <a:solidFill>
                <a:srgbClr val="FFFF00"/>
              </a:solidFill>
              <a:latin typeface="Gabriola" pitchFamily="82" charset="0"/>
            </a:endParaRPr>
          </a:p>
          <a:p>
            <a:pPr algn="ctr"/>
            <a:r>
              <a:rPr lang="es-ES" sz="2800" dirty="0" smtClean="0">
                <a:solidFill>
                  <a:srgbClr val="FFFF00"/>
                </a:solidFill>
                <a:latin typeface="Gabriola" pitchFamily="82" charset="0"/>
              </a:rPr>
              <a:t>Esperanza</a:t>
            </a:r>
          </a:p>
          <a:p>
            <a:pPr algn="ctr"/>
            <a:r>
              <a:rPr lang="es-ES" sz="2800" dirty="0" smtClean="0">
                <a:solidFill>
                  <a:srgbClr val="FFFF00"/>
                </a:solidFill>
                <a:latin typeface="Gabriola" pitchFamily="82" charset="0"/>
              </a:rPr>
              <a:t>Compasión</a:t>
            </a:r>
            <a:endParaRPr lang="es-PA" sz="2800" dirty="0">
              <a:solidFill>
                <a:srgbClr val="FFFF00"/>
              </a:solidFill>
              <a:latin typeface="Gabriola" pitchFamily="82" charset="0"/>
            </a:endParaRPr>
          </a:p>
        </p:txBody>
      </p:sp>
      <p:pic>
        <p:nvPicPr>
          <p:cNvPr id="7" name="6 Marcador de posición de imagen"/>
          <p:cNvPicPr>
            <a:picLocks noGrp="1" noChangeAspect="1"/>
          </p:cNvPicPr>
          <p:nvPr>
            <p:ph type="pic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00" r="4300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903885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latin typeface="Gabriola" pitchFamily="82" charset="0"/>
              </a:rPr>
              <a:t>Emociones Estéticas</a:t>
            </a:r>
            <a:endParaRPr lang="es-PA" dirty="0">
              <a:latin typeface="Gabriola" pitchFamily="82" charset="0"/>
            </a:endParaRP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endParaRPr lang="es-ES" dirty="0"/>
          </a:p>
          <a:p>
            <a:r>
              <a:rPr lang="es-ES" dirty="0" smtClean="0">
                <a:solidFill>
                  <a:schemeClr val="accent4"/>
                </a:solidFill>
              </a:rPr>
              <a:t>Literatura</a:t>
            </a:r>
          </a:p>
          <a:p>
            <a:r>
              <a:rPr lang="es-ES" dirty="0" smtClean="0">
                <a:solidFill>
                  <a:schemeClr val="accent4"/>
                </a:solidFill>
              </a:rPr>
              <a:t> Pintura</a:t>
            </a:r>
          </a:p>
          <a:p>
            <a:r>
              <a:rPr lang="es-ES" dirty="0" smtClean="0">
                <a:solidFill>
                  <a:schemeClr val="accent4"/>
                </a:solidFill>
              </a:rPr>
              <a:t>Escultura</a:t>
            </a:r>
          </a:p>
          <a:p>
            <a:r>
              <a:rPr lang="es-ES" dirty="0" smtClean="0">
                <a:solidFill>
                  <a:schemeClr val="accent4"/>
                </a:solidFill>
              </a:rPr>
              <a:t>Música </a:t>
            </a:r>
            <a:endParaRPr lang="es-PA" dirty="0">
              <a:solidFill>
                <a:schemeClr val="accent4"/>
              </a:solidFill>
            </a:endParaRPr>
          </a:p>
        </p:txBody>
      </p:sp>
      <p:pic>
        <p:nvPicPr>
          <p:cNvPr id="8" name="7 Marcador de contenido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5737" y="3545681"/>
            <a:ext cx="2581275" cy="1714500"/>
          </a:xfrm>
        </p:spPr>
      </p:pic>
    </p:spTree>
    <p:extLst>
      <p:ext uri="{BB962C8B-B14F-4D97-AF65-F5344CB8AC3E}">
        <p14:creationId xmlns:p14="http://schemas.microsoft.com/office/powerpoint/2010/main" val="4263279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874155" y="908719"/>
            <a:ext cx="3812645" cy="936105"/>
          </a:xfrm>
        </p:spPr>
        <p:txBody>
          <a:bodyPr>
            <a:normAutofit/>
          </a:bodyPr>
          <a:lstStyle/>
          <a:p>
            <a:pPr algn="ctr"/>
            <a:r>
              <a:rPr lang="es-ES" sz="4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French Script MT" pitchFamily="66" charset="0"/>
              </a:rPr>
              <a:t>Felicidad</a:t>
            </a:r>
            <a:endParaRPr lang="es-PA" sz="4800" dirty="0">
              <a:solidFill>
                <a:schemeClr val="accent5">
                  <a:lumMod val="20000"/>
                  <a:lumOff val="80000"/>
                </a:schemeClr>
              </a:solidFill>
              <a:latin typeface="French Script MT" pitchFamily="66" charset="0"/>
            </a:endParaRPr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2"/>
          </p:nvPr>
        </p:nvSpPr>
        <p:spPr>
          <a:xfrm>
            <a:off x="4860032" y="2060848"/>
            <a:ext cx="3818467" cy="2664295"/>
          </a:xfrm>
        </p:spPr>
        <p:txBody>
          <a:bodyPr/>
          <a:lstStyle/>
          <a:p>
            <a:endParaRPr lang="es-ES" sz="2000" dirty="0" smtClean="0">
              <a:solidFill>
                <a:schemeClr val="accent5">
                  <a:lumMod val="20000"/>
                  <a:lumOff val="80000"/>
                </a:schemeClr>
              </a:solidFill>
              <a:latin typeface="Gabriola" pitchFamily="82" charset="0"/>
            </a:endParaRPr>
          </a:p>
          <a:p>
            <a:r>
              <a:rPr lang="es-ES" sz="20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Gabriola" pitchFamily="82" charset="0"/>
              </a:rPr>
              <a:t>Es una sensación de satisfacción de haber logrado una meta, ya que en nuestra vida hay muchos  momentos en los cuales podemos estar felices todo el tiempo.</a:t>
            </a:r>
          </a:p>
        </p:txBody>
      </p:sp>
      <p:pic>
        <p:nvPicPr>
          <p:cNvPr id="5" name="4 Marcador de posición de imagen"/>
          <p:cNvPicPr>
            <a:picLocks noGrp="1" noChangeAspect="1"/>
          </p:cNvPicPr>
          <p:nvPr>
            <p:ph type="pic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229" b="19229"/>
          <a:stretch>
            <a:fillRect/>
          </a:stretch>
        </p:blipFill>
        <p:spPr>
          <a:xfrm>
            <a:off x="1043608" y="1268760"/>
            <a:ext cx="3566160" cy="2926080"/>
          </a:xfrm>
        </p:spPr>
      </p:pic>
    </p:spTree>
    <p:extLst>
      <p:ext uri="{BB962C8B-B14F-4D97-AF65-F5344CB8AC3E}">
        <p14:creationId xmlns:p14="http://schemas.microsoft.com/office/powerpoint/2010/main" val="1756379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4800" dirty="0" smtClean="0">
                <a:latin typeface="Gabriola" pitchFamily="82" charset="0"/>
              </a:rPr>
              <a:t>Humor</a:t>
            </a:r>
            <a:r>
              <a:rPr lang="es-ES" dirty="0" smtClean="0"/>
              <a:t> </a:t>
            </a:r>
            <a:endParaRPr lang="es-PA" dirty="0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s-ES" dirty="0" smtClean="0">
              <a:latin typeface="Gabriola" pitchFamily="82" charset="0"/>
            </a:endParaRPr>
          </a:p>
          <a:p>
            <a:endParaRPr lang="es-ES" dirty="0">
              <a:latin typeface="Gabriola" pitchFamily="82" charset="0"/>
            </a:endParaRPr>
          </a:p>
          <a:p>
            <a:r>
              <a:rPr lang="es-ES" dirty="0" smtClean="0">
                <a:latin typeface="Gabriola" pitchFamily="82" charset="0"/>
              </a:rPr>
              <a:t>Es cuando nos hacen reír ya que es un don que cada persona tiene, ya sea un bebé, </a:t>
            </a:r>
            <a:r>
              <a:rPr lang="es-ES" dirty="0" smtClean="0">
                <a:latin typeface="Gabriola" pitchFamily="82" charset="0"/>
              </a:rPr>
              <a:t>adolescente </a:t>
            </a:r>
            <a:r>
              <a:rPr lang="es-ES" dirty="0" smtClean="0">
                <a:latin typeface="Gabriola" pitchFamily="82" charset="0"/>
              </a:rPr>
              <a:t>o adulto.</a:t>
            </a:r>
            <a:endParaRPr lang="es-PA" dirty="0">
              <a:latin typeface="Gabriola" pitchFamily="82" charset="0"/>
            </a:endParaRPr>
          </a:p>
        </p:txBody>
      </p:sp>
      <p:pic>
        <p:nvPicPr>
          <p:cNvPr id="8" name="7 Marcador de contenido"/>
          <p:cNvPicPr>
            <a:picLocks noGrp="1" noChangeAspect="1"/>
          </p:cNvPicPr>
          <p:nvPr>
            <p:ph sz="quarter" idx="14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3951" y="2679700"/>
            <a:ext cx="2584847" cy="3446463"/>
          </a:xfrm>
        </p:spPr>
      </p:pic>
    </p:spTree>
    <p:extLst>
      <p:ext uri="{BB962C8B-B14F-4D97-AF65-F5344CB8AC3E}">
        <p14:creationId xmlns:p14="http://schemas.microsoft.com/office/powerpoint/2010/main" val="3734535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72207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302119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rma de onda">
  <a:themeElements>
    <a:clrScheme name="Forma de onda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Forma de onda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orma de onda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299</TotalTime>
  <Words>92</Words>
  <Application>Microsoft Office PowerPoint</Application>
  <PresentationFormat>Presentación en pantalla (4:3)</PresentationFormat>
  <Paragraphs>35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Forma de onda</vt:lpstr>
      <vt:lpstr>Las emociones </vt:lpstr>
      <vt:lpstr>Emociones positivas </vt:lpstr>
      <vt:lpstr>Emociones negativas  </vt:lpstr>
      <vt:lpstr>Emociones ambiguas </vt:lpstr>
      <vt:lpstr>Emociones Estéticas</vt:lpstr>
      <vt:lpstr>Felicidad</vt:lpstr>
      <vt:lpstr>Humor </vt:lpstr>
      <vt:lpstr>Presentación de PowerPoint</vt:lpstr>
    </vt:vector>
  </TitlesOfParts>
  <Company>meduca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Beneficios de tomar agua </dc:title>
  <dc:creator>portal-15</dc:creator>
  <cp:lastModifiedBy>portal-15</cp:lastModifiedBy>
  <cp:revision>29</cp:revision>
  <dcterms:created xsi:type="dcterms:W3CDTF">2015-10-15T12:19:11Z</dcterms:created>
  <dcterms:modified xsi:type="dcterms:W3CDTF">2016-01-05T22:14:42Z</dcterms:modified>
</cp:coreProperties>
</file>