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EE2F3-6E42-4602-97D7-19658DEC1BB3}" v="2" dt="2019-04-01T17:02:1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3B91-537B-4055-9EE0-D8965ED1982A}" type="datetimeFigureOut">
              <a:rPr lang="es-ES"/>
              <a:t>01/04/2019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9C060-C8F9-4EA2-82E0-C551FD1F782E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2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9C060-C8F9-4EA2-82E0-C551FD1F782E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0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01/04/2019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exterior, hierba, árbol, verde&#10;&#10;Descripción generada con confianza muy alta">
            <a:extLst>
              <a:ext uri="{FF2B5EF4-FFF2-40B4-BE49-F238E27FC236}">
                <a16:creationId xmlns:a16="http://schemas.microsoft.com/office/drawing/2014/main" id="{2B326C19-E3B8-4544-A5C1-38F9E5BC6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2" b="9999"/>
          <a:stretch/>
        </p:blipFill>
        <p:spPr>
          <a:xfrm>
            <a:off x="-100621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986" y="457103"/>
            <a:ext cx="11658944" cy="4120054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haroni"/>
                <a:cs typeface="Calibri Light"/>
              </a:rPr>
              <a:t>Descubrimiento de la rampa y sus funciones</a:t>
            </a:r>
            <a:br>
              <a:rPr lang="es-ES" b="1" dirty="0">
                <a:solidFill>
                  <a:srgbClr val="C00000"/>
                </a:solidFill>
                <a:latin typeface="Aharoni"/>
                <a:cs typeface="Calibri Light"/>
              </a:rPr>
            </a:br>
            <a:r>
              <a:rPr lang="es-ES" sz="2800" b="1" dirty="0">
                <a:latin typeface="Aharoni"/>
                <a:cs typeface="Calibri Light"/>
              </a:rPr>
              <a:t>         Manual de la maestra de Preescolar.  Océano</a:t>
            </a:r>
            <a:endParaRPr lang="es-ES" sz="2800" b="1" dirty="0">
              <a:latin typeface="Aharoni"/>
              <a:cs typeface="Aharoni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33364" y="4480676"/>
            <a:ext cx="5092261" cy="17615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200" b="1" dirty="0">
                <a:solidFill>
                  <a:schemeClr val="accent1"/>
                </a:solidFill>
                <a:latin typeface="Aharoni"/>
                <a:cs typeface="Calibri"/>
              </a:rPr>
              <a:t>     Una máquina simple: </a:t>
            </a:r>
            <a:endParaRPr lang="es-ES" sz="3200" b="1" dirty="0">
              <a:solidFill>
                <a:schemeClr val="accent1"/>
              </a:solidFill>
              <a:latin typeface="Aharoni"/>
              <a:cs typeface="Aharoni"/>
            </a:endParaRPr>
          </a:p>
          <a:p>
            <a:r>
              <a:rPr lang="es-ES" sz="3200" b="1" dirty="0">
                <a:solidFill>
                  <a:schemeClr val="accent1"/>
                </a:solidFill>
                <a:latin typeface="Aharoni"/>
                <a:cs typeface="Calibri"/>
              </a:rPr>
              <a:t> la rampa</a:t>
            </a:r>
            <a:endParaRPr lang="es-ES" sz="3200" b="1">
              <a:solidFill>
                <a:schemeClr val="accent1"/>
              </a:solidFill>
              <a:latin typeface="Aharoni"/>
              <a:cs typeface="Aharon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9">
            <a:extLst>
              <a:ext uri="{FF2B5EF4-FFF2-40B4-BE49-F238E27FC236}">
                <a16:creationId xmlns:a16="http://schemas.microsoft.com/office/drawing/2014/main" id="{893D28F9-860E-4875-BF89-C846863E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864" y="5678967"/>
            <a:ext cx="2415216" cy="7478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042615-222F-41E9-9B66-C00AEE21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0000"/>
                </a:solidFill>
                <a:latin typeface="Cooper Black"/>
                <a:cs typeface="Calibri Light"/>
              </a:rPr>
              <a:t>Objetivos</a:t>
            </a:r>
            <a:endParaRPr lang="es-ES" sz="4000" b="1" dirty="0">
              <a:solidFill>
                <a:srgbClr val="000000"/>
              </a:solidFill>
              <a:latin typeface="Cooper Black"/>
            </a:endParaRP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A472257B-98EA-4960-ADD7-152EADBD2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905" y="334297"/>
            <a:ext cx="3497418" cy="1122054"/>
          </a:xfrm>
          <a:prstGeom prst="rect">
            <a:avLst/>
          </a:prstGeom>
        </p:spPr>
      </p:pic>
      <p:sp>
        <p:nvSpPr>
          <p:cNvPr id="20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n 4" descr="Imagen que contiene transporte&#10;&#10;Descripción generada con confianza muy alta">
            <a:extLst>
              <a:ext uri="{FF2B5EF4-FFF2-40B4-BE49-F238E27FC236}">
                <a16:creationId xmlns:a16="http://schemas.microsoft.com/office/drawing/2014/main" id="{6FE98341-1FE2-4970-BC6C-7D26CD8E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2" y="4270752"/>
            <a:ext cx="3759105" cy="187955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BA7C40-0338-4BD4-AB2B-340DFDD3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65" y="1846589"/>
            <a:ext cx="5035087" cy="421438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/>
            <a:endParaRPr lang="en-US" dirty="0">
              <a:solidFill>
                <a:srgbClr val="000000"/>
              </a:solidFill>
              <a:cs typeface="Calibri"/>
            </a:endParaRPr>
          </a:p>
          <a:p>
            <a:pPr algn="just"/>
            <a:r>
              <a:rPr lang="en-US" dirty="0" err="1">
                <a:solidFill>
                  <a:srgbClr val="000000"/>
                </a:solidFill>
                <a:cs typeface="Calibri"/>
              </a:rPr>
              <a:t>Descubrir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la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función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de una rampa.</a:t>
            </a:r>
            <a:endParaRPr lang="es-ES">
              <a:cs typeface="Calibri"/>
            </a:endParaRPr>
          </a:p>
          <a:p>
            <a:pPr algn="just"/>
            <a:r>
              <a:rPr lang="en-US" dirty="0" err="1">
                <a:solidFill>
                  <a:srgbClr val="000000"/>
                </a:solidFill>
                <a:cs typeface="Calibri"/>
              </a:rPr>
              <a:t>Construir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rampas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cartón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materiales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afines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cs typeface="Calibri"/>
              </a:rPr>
              <a:t>Desarrollar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la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expresión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oral.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cs typeface="Calibri"/>
              </a:rPr>
              <a:t>Conocer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nuevos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términos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relacionados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a la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tecnología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como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rampa 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plano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inclinado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/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31850690-D50D-409F-B6BB-4AB6FC2C149F}"/>
              </a:ext>
            </a:extLst>
          </p:cNvPr>
          <p:cNvSpPr/>
          <p:nvPr/>
        </p:nvSpPr>
        <p:spPr>
          <a:xfrm rot="1380000">
            <a:off x="10231461" y="142767"/>
            <a:ext cx="1417606" cy="14319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698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" descr="Imagen que contiene hierba, exterior, árbol, pequeño&#10;&#10;Descripción generada con confianza muy alta">
            <a:extLst>
              <a:ext uri="{FF2B5EF4-FFF2-40B4-BE49-F238E27FC236}">
                <a16:creationId xmlns:a16="http://schemas.microsoft.com/office/drawing/2014/main" id="{46480403-2389-474B-844C-5A91C7FD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" r="-2" b="-2"/>
          <a:stretch/>
        </p:blipFill>
        <p:spPr>
          <a:xfrm>
            <a:off x="3181708" y="355624"/>
            <a:ext cx="8735540" cy="590909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B5B8C17-A478-4D61-A229-46C750B4AEED}"/>
              </a:ext>
            </a:extLst>
          </p:cNvPr>
          <p:cNvSpPr txBox="1"/>
          <p:nvPr/>
        </p:nvSpPr>
        <p:spPr>
          <a:xfrm>
            <a:off x="324929" y="583721"/>
            <a:ext cx="247003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dirty="0">
                <a:cs typeface="Calibri"/>
              </a:rPr>
              <a:t>La maestra debe estar atenta a repartir de manera equitativa el material para la actividad y evitar así, discusiones entre los niños.  Debe ser cuidadosa y evitar el uso de juguetes que pongan en peligro la seguridad infantil en el aula</a:t>
            </a:r>
            <a:r>
              <a:rPr lang="es-ES" dirty="0">
                <a:cs typeface="Calibri"/>
              </a:rPr>
              <a:t>.</a:t>
            </a:r>
            <a:endParaRPr lang="es-ES"/>
          </a:p>
        </p:txBody>
      </p:sp>
      <p:pic>
        <p:nvPicPr>
          <p:cNvPr id="28" name="Imagen 28">
            <a:extLst>
              <a:ext uri="{FF2B5EF4-FFF2-40B4-BE49-F238E27FC236}">
                <a16:creationId xmlns:a16="http://schemas.microsoft.com/office/drawing/2014/main" id="{B7B6636B-21B2-4440-8FFC-6FA76A8D5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807" y="5635836"/>
            <a:ext cx="3881706" cy="1222254"/>
          </a:xfrm>
          <a:prstGeom prst="rect">
            <a:avLst/>
          </a:prstGeom>
        </p:spPr>
      </p:pic>
      <p:pic>
        <p:nvPicPr>
          <p:cNvPr id="2" name="Gráfico 2" descr="Corazón">
            <a:extLst>
              <a:ext uri="{FF2B5EF4-FFF2-40B4-BE49-F238E27FC236}">
                <a16:creationId xmlns:a16="http://schemas.microsoft.com/office/drawing/2014/main" id="{225E8DC1-B374-4706-807B-AF8363524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9941708" y="4068895"/>
            <a:ext cx="1863303" cy="18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70B8F-A14C-4D42-AA37-C63CA344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159" y="3578677"/>
            <a:ext cx="5659201" cy="2353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3200" dirty="0">
                <a:latin typeface="Arial"/>
                <a:cs typeface="Calibri Light"/>
              </a:rPr>
              <a:t>La </a:t>
            </a:r>
            <a:r>
              <a:rPr lang="en-US" sz="3200" dirty="0" err="1">
                <a:latin typeface="Arial"/>
                <a:cs typeface="Calibri Light"/>
              </a:rPr>
              <a:t>docente</a:t>
            </a:r>
            <a:r>
              <a:rPr lang="en-US" sz="3200" dirty="0">
                <a:latin typeface="Arial"/>
                <a:cs typeface="Calibri Light"/>
              </a:rPr>
              <a:t> propone a los </a:t>
            </a:r>
            <a:r>
              <a:rPr lang="en-US" sz="3200" dirty="0" err="1">
                <a:latin typeface="Arial"/>
                <a:cs typeface="Calibri Light"/>
              </a:rPr>
              <a:t>niños</a:t>
            </a:r>
            <a:r>
              <a:rPr lang="en-US" sz="3200" dirty="0">
                <a:latin typeface="Arial"/>
                <a:cs typeface="Calibri Light"/>
              </a:rPr>
              <a:t> mover un </a:t>
            </a:r>
            <a:r>
              <a:rPr lang="en-US" sz="3200" dirty="0" err="1">
                <a:latin typeface="Arial"/>
                <a:cs typeface="Calibri Light"/>
              </a:rPr>
              <a:t>carrito</a:t>
            </a:r>
            <a:r>
              <a:rPr lang="en-US" sz="3200" dirty="0">
                <a:latin typeface="Arial"/>
                <a:cs typeface="Calibri Light"/>
              </a:rPr>
              <a:t> de </a:t>
            </a:r>
            <a:r>
              <a:rPr lang="en-US" sz="3200" dirty="0" err="1">
                <a:latin typeface="Arial"/>
                <a:cs typeface="Calibri Light"/>
              </a:rPr>
              <a:t>juguete</a:t>
            </a:r>
            <a:r>
              <a:rPr lang="en-US" sz="3200" dirty="0">
                <a:latin typeface="Arial"/>
                <a:cs typeface="Calibri Light"/>
              </a:rPr>
              <a:t> </a:t>
            </a:r>
            <a:r>
              <a:rPr lang="en-US" sz="3200" dirty="0" err="1">
                <a:latin typeface="Arial"/>
                <a:cs typeface="Calibri Light"/>
              </a:rPr>
              <a:t>sobre</a:t>
            </a:r>
            <a:r>
              <a:rPr lang="en-US" sz="3200" dirty="0">
                <a:latin typeface="Arial"/>
                <a:cs typeface="Calibri Light"/>
              </a:rPr>
              <a:t> un </a:t>
            </a:r>
            <a:r>
              <a:rPr lang="en-US" sz="3200" dirty="0" err="1">
                <a:latin typeface="Arial"/>
                <a:cs typeface="Calibri Light"/>
              </a:rPr>
              <a:t>cartón</a:t>
            </a:r>
            <a:r>
              <a:rPr lang="en-US" sz="3200" dirty="0">
                <a:latin typeface="Arial"/>
                <a:cs typeface="Calibri Light"/>
              </a:rPr>
              <a:t> sin </a:t>
            </a:r>
            <a:r>
              <a:rPr lang="en-US" sz="3200" dirty="0" err="1">
                <a:latin typeface="Arial"/>
                <a:cs typeface="Calibri Light"/>
              </a:rPr>
              <a:t>tener</a:t>
            </a:r>
            <a:r>
              <a:rPr lang="en-US" sz="3200" dirty="0">
                <a:latin typeface="Arial"/>
                <a:cs typeface="Calibri Light"/>
              </a:rPr>
              <a:t> que </a:t>
            </a:r>
            <a:r>
              <a:rPr lang="en-US" sz="3200" dirty="0" err="1">
                <a:latin typeface="Arial"/>
                <a:cs typeface="Calibri Light"/>
              </a:rPr>
              <a:t>tocarlo</a:t>
            </a:r>
            <a:r>
              <a:rPr lang="en-US" sz="3200" dirty="0">
                <a:latin typeface="Arial"/>
                <a:cs typeface="Calibri Light"/>
              </a:rPr>
              <a:t>.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  <a:cs typeface="Calibri Light"/>
              </a:rPr>
              <a:t>¿ </a:t>
            </a:r>
            <a:r>
              <a:rPr lang="en-US" sz="3200" dirty="0" err="1">
                <a:latin typeface="Arial"/>
                <a:cs typeface="Calibri Light"/>
              </a:rPr>
              <a:t>Será</a:t>
            </a:r>
            <a:r>
              <a:rPr lang="en-US" sz="3200" dirty="0">
                <a:latin typeface="Arial"/>
                <a:cs typeface="Calibri Light"/>
              </a:rPr>
              <a:t> </a:t>
            </a:r>
            <a:r>
              <a:rPr lang="en-US" sz="3200" dirty="0" err="1">
                <a:latin typeface="Arial"/>
                <a:cs typeface="Calibri Light"/>
              </a:rPr>
              <a:t>posible</a:t>
            </a:r>
            <a:r>
              <a:rPr lang="en-US" sz="3200" dirty="0">
                <a:latin typeface="Arial"/>
                <a:cs typeface="Calibri Light"/>
              </a:rPr>
              <a:t>?, </a:t>
            </a:r>
            <a:r>
              <a:rPr lang="en-US" sz="3200" dirty="0" err="1">
                <a:latin typeface="Arial"/>
                <a:cs typeface="Calibri Light"/>
              </a:rPr>
              <a:t>pregunta</a:t>
            </a:r>
            <a:endParaRPr lang="en-US" sz="3200" kern="1200">
              <a:latin typeface="Arial"/>
              <a:cs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 descr="Imagen que contiene exterior, hierba, árbol, verde&#10;&#10;Descripción generada con confianza muy alta">
            <a:extLst>
              <a:ext uri="{FF2B5EF4-FFF2-40B4-BE49-F238E27FC236}">
                <a16:creationId xmlns:a16="http://schemas.microsoft.com/office/drawing/2014/main" id="{DE517610-615F-470A-92A4-FF8D0AE36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6" r="21816" b="1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7543A72C-5FD8-4721-BEB6-F721A4087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8" r="25581" b="1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6731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automóvil&#10;&#10;Descripción generada con confianza muy alta">
            <a:extLst>
              <a:ext uri="{FF2B5EF4-FFF2-40B4-BE49-F238E27FC236}">
                <a16:creationId xmlns:a16="http://schemas.microsoft.com/office/drawing/2014/main" id="{28E5D453-1686-427B-85E9-AC84E976C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7" r="3546"/>
          <a:stretch/>
        </p:blipFill>
        <p:spPr>
          <a:xfrm>
            <a:off x="71890" y="186916"/>
            <a:ext cx="8613872" cy="6671085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049DE4-4D9C-43B8-969C-10A495A9075B}"/>
              </a:ext>
            </a:extLst>
          </p:cNvPr>
          <p:cNvSpPr txBox="1"/>
          <p:nvPr/>
        </p:nvSpPr>
        <p:spPr>
          <a:xfrm>
            <a:off x="8189342" y="281797"/>
            <a:ext cx="3893390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s-ES" sz="2800" b="1" dirty="0">
              <a:latin typeface="Arial"/>
              <a:cs typeface="Calibri"/>
            </a:endParaRPr>
          </a:p>
          <a:p>
            <a:pPr algn="just"/>
            <a:r>
              <a:rPr lang="es-ES" sz="2800" b="1" dirty="0">
                <a:latin typeface="Arial"/>
                <a:cs typeface="Calibri"/>
              </a:rPr>
              <a:t>Permitir un espacio de reflexión con el objetivo  que alguno de los niños incline el cartón y permita así, la movilidad del auto.  Posteriormente debe explicar a los pequeños que a esa inclinación se le llama rampa o plano inclinado.</a:t>
            </a:r>
            <a:endParaRPr lang="es-ES" sz="2800"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984C01-2894-42F1-9DB7-E76F5825B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66" y="2544680"/>
            <a:ext cx="308571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68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06FEB0C5-B190-4FCD-AA69-114C64F06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8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25D66A71-C330-486D-9B6B-E4FD31A5B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644" y="3065585"/>
            <a:ext cx="3311795" cy="10469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2BC8DFC-08D0-45B9-9496-E4679947BEAA}"/>
              </a:ext>
            </a:extLst>
          </p:cNvPr>
          <p:cNvSpPr txBox="1"/>
          <p:nvPr/>
        </p:nvSpPr>
        <p:spPr>
          <a:xfrm>
            <a:off x="209912" y="425571"/>
            <a:ext cx="11010180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 err="1">
                <a:latin typeface="Arial Nova"/>
                <a:cs typeface="Calibri"/>
              </a:rPr>
              <a:t>Llevar</a:t>
            </a:r>
            <a:r>
              <a:rPr lang="en-US" sz="3000" dirty="0">
                <a:latin typeface="Arial Nova"/>
                <a:cs typeface="Calibri"/>
              </a:rPr>
              <a:t> a </a:t>
            </a:r>
            <a:r>
              <a:rPr lang="en-US" sz="3000" dirty="0" err="1">
                <a:latin typeface="Arial Nova"/>
                <a:cs typeface="Calibri"/>
              </a:rPr>
              <a:t>cabo</a:t>
            </a:r>
            <a:r>
              <a:rPr lang="en-US" sz="3000" dirty="0">
                <a:latin typeface="Arial Nova"/>
                <a:cs typeface="Calibri"/>
              </a:rPr>
              <a:t> el </a:t>
            </a:r>
            <a:r>
              <a:rPr lang="en-US" sz="3000" dirty="0" err="1">
                <a:latin typeface="Arial Nova"/>
                <a:cs typeface="Calibri"/>
              </a:rPr>
              <a:t>proceso</a:t>
            </a:r>
            <a:r>
              <a:rPr lang="en-US" sz="3000" dirty="0">
                <a:latin typeface="Arial Nova"/>
                <a:cs typeface="Calibri"/>
              </a:rPr>
              <a:t> de </a:t>
            </a:r>
            <a:r>
              <a:rPr lang="en-US" sz="3000" dirty="0" err="1">
                <a:latin typeface="Arial Nova"/>
                <a:cs typeface="Calibri"/>
              </a:rPr>
              <a:t>indagación</a:t>
            </a:r>
            <a:r>
              <a:rPr lang="en-US" sz="3000" dirty="0">
                <a:latin typeface="Arial Nova"/>
                <a:cs typeface="Calibri"/>
              </a:rPr>
              <a:t> y </a:t>
            </a:r>
            <a:r>
              <a:rPr lang="en-US" sz="3000" dirty="0" err="1">
                <a:latin typeface="Arial Nova"/>
                <a:cs typeface="Calibri"/>
              </a:rPr>
              <a:t>preguntar</a:t>
            </a:r>
            <a:r>
              <a:rPr lang="en-US" sz="3000" dirty="0">
                <a:latin typeface="Arial Nova"/>
                <a:cs typeface="Calibri"/>
              </a:rPr>
              <a:t>  </a:t>
            </a:r>
            <a:r>
              <a:rPr lang="en-US" sz="3000" dirty="0" err="1">
                <a:latin typeface="Arial Nova"/>
                <a:cs typeface="Calibri"/>
              </a:rPr>
              <a:t>si</a:t>
            </a:r>
            <a:r>
              <a:rPr lang="en-US" sz="3000" dirty="0">
                <a:latin typeface="Arial Nova"/>
                <a:cs typeface="Calibri"/>
              </a:rPr>
              <a:t> </a:t>
            </a:r>
            <a:r>
              <a:rPr lang="en-US" sz="3000" dirty="0" err="1">
                <a:latin typeface="Arial Nova"/>
                <a:cs typeface="Calibri"/>
              </a:rPr>
              <a:t>alguna</a:t>
            </a:r>
            <a:r>
              <a:rPr lang="en-US" sz="3000" dirty="0">
                <a:latin typeface="Arial Nova"/>
                <a:cs typeface="Calibri"/>
              </a:rPr>
              <a:t> </a:t>
            </a:r>
            <a:endParaRPr lang="es-ES" sz="3000" dirty="0">
              <a:latin typeface="Arial Nova"/>
              <a:cs typeface="Calibri"/>
            </a:endParaRPr>
          </a:p>
          <a:p>
            <a:r>
              <a:rPr lang="en-US" sz="3000" dirty="0" err="1">
                <a:latin typeface="Arial Nova"/>
                <a:cs typeface="Calibri"/>
              </a:rPr>
              <a:t>vez</a:t>
            </a:r>
            <a:r>
              <a:rPr lang="en-US" sz="3000" dirty="0">
                <a:latin typeface="Arial Nova"/>
                <a:cs typeface="Calibri"/>
              </a:rPr>
              <a:t> </a:t>
            </a:r>
            <a:r>
              <a:rPr lang="en-US" sz="3000" dirty="0" err="1">
                <a:latin typeface="Arial Nova"/>
                <a:cs typeface="Calibri"/>
              </a:rPr>
              <a:t>han</a:t>
            </a:r>
            <a:r>
              <a:rPr lang="en-US" sz="3000" dirty="0">
                <a:latin typeface="Arial Nova"/>
                <a:cs typeface="Calibri"/>
              </a:rPr>
              <a:t> visto un </a:t>
            </a:r>
            <a:r>
              <a:rPr lang="en-US" sz="3000" dirty="0" err="1">
                <a:latin typeface="Arial Nova"/>
                <a:cs typeface="Calibri"/>
              </a:rPr>
              <a:t>plano</a:t>
            </a:r>
            <a:r>
              <a:rPr lang="en-US" sz="3000" dirty="0">
                <a:latin typeface="Arial Nova"/>
                <a:cs typeface="Calibri"/>
              </a:rPr>
              <a:t> </a:t>
            </a:r>
            <a:r>
              <a:rPr lang="en-US" sz="3000" dirty="0" err="1">
                <a:latin typeface="Arial Nova"/>
                <a:cs typeface="Calibri"/>
              </a:rPr>
              <a:t>inclinado</a:t>
            </a:r>
            <a:r>
              <a:rPr lang="en-US" sz="3000" dirty="0">
                <a:latin typeface="Arial Nova"/>
                <a:cs typeface="Calibri"/>
              </a:rPr>
              <a:t>,  </a:t>
            </a:r>
            <a:r>
              <a:rPr lang="en-US" sz="3000" dirty="0" err="1">
                <a:latin typeface="Arial Nova"/>
                <a:cs typeface="Calibri"/>
              </a:rPr>
              <a:t>nutrir</a:t>
            </a:r>
            <a:r>
              <a:rPr lang="en-US" sz="3000" dirty="0">
                <a:latin typeface="Arial Nova"/>
                <a:cs typeface="Calibri"/>
              </a:rPr>
              <a:t> la </a:t>
            </a:r>
            <a:r>
              <a:rPr lang="en-US" sz="3000" dirty="0" err="1">
                <a:latin typeface="Arial Nova"/>
                <a:cs typeface="Calibri"/>
              </a:rPr>
              <a:t>información</a:t>
            </a:r>
            <a:r>
              <a:rPr lang="en-US" sz="3000" dirty="0">
                <a:latin typeface="Arial Nova"/>
                <a:cs typeface="Calibri"/>
              </a:rPr>
              <a:t> </a:t>
            </a:r>
            <a:r>
              <a:rPr lang="en-US" sz="3000" dirty="0" err="1">
                <a:latin typeface="Arial Nova"/>
                <a:cs typeface="Calibri"/>
              </a:rPr>
              <a:t>haciendo</a:t>
            </a:r>
            <a:endParaRPr lang="es-ES" sz="3000" dirty="0" err="1">
              <a:latin typeface="Arial Nova"/>
              <a:cs typeface="Calibri"/>
            </a:endParaRPr>
          </a:p>
          <a:p>
            <a:r>
              <a:rPr lang="en-US" sz="3000" dirty="0">
                <a:latin typeface="Arial Nova"/>
                <a:cs typeface="Calibri"/>
              </a:rPr>
              <a:t> </a:t>
            </a:r>
            <a:r>
              <a:rPr lang="en-US" sz="3000" dirty="0" err="1">
                <a:latin typeface="Arial Nova"/>
                <a:cs typeface="Calibri"/>
              </a:rPr>
              <a:t>referencia</a:t>
            </a:r>
            <a:r>
              <a:rPr lang="en-US" sz="3000" dirty="0">
                <a:latin typeface="Arial Nova"/>
                <a:cs typeface="Calibri"/>
              </a:rPr>
              <a:t> a los </a:t>
            </a:r>
            <a:r>
              <a:rPr lang="en-US" sz="3000" dirty="0" err="1">
                <a:latin typeface="Arial Nova"/>
                <a:cs typeface="Calibri"/>
              </a:rPr>
              <a:t>taboganes</a:t>
            </a:r>
            <a:r>
              <a:rPr lang="en-US" sz="3000" dirty="0">
                <a:latin typeface="Arial Nova"/>
                <a:cs typeface="Calibri"/>
              </a:rPr>
              <a:t> , </a:t>
            </a:r>
            <a:r>
              <a:rPr lang="en-US" sz="3000" dirty="0" err="1">
                <a:latin typeface="Arial Nova"/>
                <a:cs typeface="Calibri"/>
              </a:rPr>
              <a:t>parques</a:t>
            </a:r>
            <a:r>
              <a:rPr lang="en-US" sz="3000" dirty="0">
                <a:latin typeface="Arial Nova"/>
                <a:cs typeface="Calibri"/>
              </a:rPr>
              <a:t> de </a:t>
            </a:r>
            <a:r>
              <a:rPr lang="en-US" sz="3000" dirty="0" err="1">
                <a:latin typeface="Arial Nova"/>
                <a:cs typeface="Calibri"/>
              </a:rPr>
              <a:t>diversión</a:t>
            </a:r>
            <a:r>
              <a:rPr lang="en-US" sz="3000" dirty="0">
                <a:latin typeface="Arial Nova"/>
                <a:cs typeface="Calibri"/>
              </a:rPr>
              <a:t>, </a:t>
            </a:r>
            <a:r>
              <a:rPr lang="en-US" sz="3000" dirty="0" err="1">
                <a:latin typeface="Arial Nova"/>
                <a:cs typeface="Calibri"/>
              </a:rPr>
              <a:t>calles</a:t>
            </a:r>
            <a:r>
              <a:rPr lang="en-US" sz="3000" dirty="0">
                <a:latin typeface="Arial Nova"/>
                <a:cs typeface="Calibri"/>
              </a:rPr>
              <a:t>, </a:t>
            </a:r>
            <a:endParaRPr lang="es-ES" sz="3000">
              <a:latin typeface="Arial Nova"/>
              <a:cs typeface="Calibri"/>
            </a:endParaRPr>
          </a:p>
          <a:p>
            <a:r>
              <a:rPr lang="en-US" sz="3000" dirty="0" err="1">
                <a:latin typeface="Arial Nova"/>
                <a:cs typeface="Calibri"/>
              </a:rPr>
              <a:t>carreteras</a:t>
            </a:r>
            <a:r>
              <a:rPr lang="en-US" sz="3000" dirty="0">
                <a:latin typeface="Arial Nova"/>
                <a:cs typeface="Calibri"/>
              </a:rPr>
              <a:t> </a:t>
            </a:r>
            <a:r>
              <a:rPr lang="en-US" sz="3000" dirty="0" err="1">
                <a:latin typeface="Arial Nova"/>
                <a:cs typeface="Calibri"/>
              </a:rPr>
              <a:t>inclinadas</a:t>
            </a:r>
            <a:r>
              <a:rPr lang="en-US" sz="3000" dirty="0">
                <a:latin typeface="Arial Nova"/>
                <a:cs typeface="Calibri"/>
              </a:rPr>
              <a:t>, entre </a:t>
            </a:r>
            <a:r>
              <a:rPr lang="en-US" sz="3000" dirty="0" err="1">
                <a:latin typeface="Arial Nova"/>
                <a:cs typeface="Calibri"/>
              </a:rPr>
              <a:t>otros</a:t>
            </a:r>
            <a:r>
              <a:rPr lang="en-US" sz="3000" dirty="0">
                <a:latin typeface="Arial Nova"/>
                <a:cs typeface="Calibri"/>
              </a:rPr>
              <a:t>.</a:t>
            </a:r>
            <a:endParaRPr lang="es-ES" sz="300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48219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5A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2" descr="Imagen que contiene exterior, hierba, árbol, verde&#10;&#10;Descripción generada con confianza muy alta">
            <a:extLst>
              <a:ext uri="{FF2B5EF4-FFF2-40B4-BE49-F238E27FC236}">
                <a16:creationId xmlns:a16="http://schemas.microsoft.com/office/drawing/2014/main" id="{E418C135-2E30-4429-A32F-8AB3B0244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3" r="1" b="8031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4" name="Imagen 4" descr="Imagen que contiene transporte&#10;&#10;Descripción generada con confianza muy alta">
            <a:extLst>
              <a:ext uri="{FF2B5EF4-FFF2-40B4-BE49-F238E27FC236}">
                <a16:creationId xmlns:a16="http://schemas.microsoft.com/office/drawing/2014/main" id="{C949F143-FED7-4FB2-B29A-2E8287EA4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1" r="1757" b="2"/>
          <a:stretch/>
        </p:blipFill>
        <p:spPr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9CC93B-6F26-467F-A7D9-5C2A5A3DC337}"/>
              </a:ext>
            </a:extLst>
          </p:cNvPr>
          <p:cNvSpPr txBox="1"/>
          <p:nvPr/>
        </p:nvSpPr>
        <p:spPr>
          <a:xfrm>
            <a:off x="1173192" y="4063042"/>
            <a:ext cx="3979652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Abadi"/>
                <a:cs typeface="Calibri"/>
              </a:rPr>
              <a:t>La maestra pregunta hipotéticamente a los niños ¿ Para qué sirven las rampas?</a:t>
            </a:r>
            <a:endParaRPr lang="es-ES" sz="2400" dirty="0">
              <a:latin typeface="Abad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B744DB-104A-4B4A-B6A8-6D4DDEB00E25}"/>
              </a:ext>
            </a:extLst>
          </p:cNvPr>
          <p:cNvSpPr txBox="1"/>
          <p:nvPr/>
        </p:nvSpPr>
        <p:spPr>
          <a:xfrm>
            <a:off x="8447237" y="568446"/>
            <a:ext cx="3548332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  </a:t>
            </a:r>
            <a:r>
              <a:rPr lang="es-ES" sz="2400" dirty="0">
                <a:latin typeface="Aldhabi"/>
                <a:cs typeface="Calibri"/>
              </a:rPr>
              <a:t>Se establece espacios de</a:t>
            </a:r>
            <a:endParaRPr lang="es-ES" dirty="0"/>
          </a:p>
          <a:p>
            <a:r>
              <a:rPr lang="es-ES" sz="2400" dirty="0">
                <a:latin typeface="Aldhabi"/>
                <a:cs typeface="Calibri"/>
              </a:rPr>
              <a:t> reflexión entre los chicos</a:t>
            </a:r>
            <a:endParaRPr lang="es-ES"/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F1D37E23-55BB-46AF-A92E-37839A1A84EB}"/>
              </a:ext>
            </a:extLst>
          </p:cNvPr>
          <p:cNvSpPr/>
          <p:nvPr/>
        </p:nvSpPr>
        <p:spPr>
          <a:xfrm>
            <a:off x="9491034" y="1547543"/>
            <a:ext cx="1288211" cy="1144437"/>
          </a:xfrm>
          <a:prstGeom prst="star5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E5BEF5C5-6EF6-4EF8-8194-773F4892592D}"/>
              </a:ext>
            </a:extLst>
          </p:cNvPr>
          <p:cNvSpPr/>
          <p:nvPr/>
        </p:nvSpPr>
        <p:spPr>
          <a:xfrm rot="480000">
            <a:off x="4327765" y="4680011"/>
            <a:ext cx="1288210" cy="12450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94480B-7EEB-4FB5-B11B-A0AB59894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35" y="1630872"/>
            <a:ext cx="308571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8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0DA0F2-9F6C-43B8-9292-63D13F4FEBE2}"/>
              </a:ext>
            </a:extLst>
          </p:cNvPr>
          <p:cNvSpPr txBox="1"/>
          <p:nvPr/>
        </p:nvSpPr>
        <p:spPr>
          <a:xfrm flipH="1">
            <a:off x="4908432" y="526214"/>
            <a:ext cx="6904005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800" b="1" dirty="0">
                <a:solidFill>
                  <a:srgbClr val="002060"/>
                </a:solidFill>
                <a:cs typeface="Calibri"/>
              </a:rPr>
              <a:t>La docente facilita un cartón rectangular a los niños y pequeños autos de juguetes y los anima a iniciar un juego donde el cartón sea usado como una rampa.  los niños podrán decorar su rampa, según su creatividad con colores.</a:t>
            </a:r>
            <a:endParaRPr lang="es-ES" b="1">
              <a:solidFill>
                <a:srgbClr val="002060"/>
              </a:solidFill>
              <a:cs typeface="Calibri"/>
            </a:endParaRPr>
          </a:p>
        </p:txBody>
      </p:sp>
      <p:pic>
        <p:nvPicPr>
          <p:cNvPr id="9" name="Imagen 9" descr="Imagen que contiene transporte&#10;&#10;Descripción generada con confianza muy alta">
            <a:extLst>
              <a:ext uri="{FF2B5EF4-FFF2-40B4-BE49-F238E27FC236}">
                <a16:creationId xmlns:a16="http://schemas.microsoft.com/office/drawing/2014/main" id="{11DD4B10-03D0-4A1C-A0F1-060776010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16" y="3224425"/>
            <a:ext cx="7947803" cy="3988278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2934E9B5-CCBD-4178-BA4A-1225D3C85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54" y="4859457"/>
            <a:ext cx="3809820" cy="12078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28E4F1-351A-4211-9D01-21B0C41192C5}"/>
              </a:ext>
            </a:extLst>
          </p:cNvPr>
          <p:cNvSpPr txBox="1"/>
          <p:nvPr/>
        </p:nvSpPr>
        <p:spPr>
          <a:xfrm>
            <a:off x="8088702" y="3574212"/>
            <a:ext cx="4051539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 dirty="0">
                <a:solidFill>
                  <a:schemeClr val="accent6"/>
                </a:solidFill>
                <a:latin typeface="BatangChe"/>
                <a:ea typeface="BatangChe"/>
                <a:cs typeface="Calibri"/>
              </a:rPr>
              <a:t>Gracias...</a:t>
            </a: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  <a:latin typeface="BatangChe"/>
              <a:ea typeface="BatangChe"/>
              <a:cs typeface="Calibri"/>
            </a:endParaRP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  <a:latin typeface="BatangChe"/>
              <a:ea typeface="BatangChe"/>
              <a:cs typeface="Calibri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BatangChe"/>
                <a:ea typeface="BatangChe"/>
                <a:cs typeface="Calibri"/>
              </a:rPr>
              <a:t>Colaboración de:</a:t>
            </a: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BatangChe"/>
                <a:ea typeface="BatangChe"/>
                <a:cs typeface="Calibri"/>
              </a:rPr>
              <a:t> 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BatangChe"/>
                <a:ea typeface="BatangChe"/>
                <a:cs typeface="Calibri"/>
              </a:rPr>
              <a:t>Prof.Lourdes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BatangChe"/>
                <a:ea typeface="BatangChe"/>
                <a:cs typeface="Calibri"/>
              </a:rPr>
              <a:t> Barreno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BatangChe"/>
                <a:ea typeface="BatangChe"/>
                <a:cs typeface="Calibri"/>
              </a:rPr>
              <a:t>Huffman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BatangChe"/>
              <a:ea typeface="BatangChe"/>
              <a:cs typeface="Calibri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BatangChe"/>
                <a:ea typeface="BatangChe"/>
                <a:cs typeface="Calibri"/>
              </a:rPr>
              <a:t>Imágenes cortesía de: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BatangChe"/>
                <a:ea typeface="BatangChe"/>
                <a:cs typeface="Calibri"/>
              </a:rPr>
              <a:t>Pixabay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BatangChe"/>
              <a:ea typeface="BatangCh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283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</Words>
  <Application>Microsoft Office PowerPoint</Application>
  <PresentationFormat>Panorámica</PresentationFormat>
  <Paragraphs>28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BatangChe</vt:lpstr>
      <vt:lpstr>Abadi</vt:lpstr>
      <vt:lpstr>Aharoni</vt:lpstr>
      <vt:lpstr>Aldhabi</vt:lpstr>
      <vt:lpstr>Arial</vt:lpstr>
      <vt:lpstr>Arial Nova</vt:lpstr>
      <vt:lpstr>Calibri</vt:lpstr>
      <vt:lpstr>Calibri Light</vt:lpstr>
      <vt:lpstr>Cooper Black</vt:lpstr>
      <vt:lpstr>Impact</vt:lpstr>
      <vt:lpstr>Tema de Office</vt:lpstr>
      <vt:lpstr>Descubrimiento de la rampa y sus funciones          Manual de la maestra de Preescolar.  Océano</vt:lpstr>
      <vt:lpstr>Objetivos</vt:lpstr>
      <vt:lpstr>Presentación de PowerPoint</vt:lpstr>
      <vt:lpstr>La docente propone a los niños mover un carrito de juguete sobre un cartón sin tener que tocarlo. ¿ Será posible?, pregunta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barreno</dc:creator>
  <cp:lastModifiedBy>Lourdes barreno</cp:lastModifiedBy>
  <cp:revision>641</cp:revision>
  <dcterms:created xsi:type="dcterms:W3CDTF">2012-07-30T22:48:03Z</dcterms:created>
  <dcterms:modified xsi:type="dcterms:W3CDTF">2019-04-01T19:49:28Z</dcterms:modified>
</cp:coreProperties>
</file>