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305" r:id="rId3"/>
    <p:sldId id="306" r:id="rId4"/>
    <p:sldId id="307" r:id="rId5"/>
    <p:sldId id="308" r:id="rId6"/>
    <p:sldId id="297" r:id="rId7"/>
    <p:sldId id="260" r:id="rId8"/>
    <p:sldId id="261" r:id="rId9"/>
    <p:sldId id="259" r:id="rId10"/>
    <p:sldId id="263" r:id="rId11"/>
    <p:sldId id="264" r:id="rId12"/>
    <p:sldId id="298" r:id="rId13"/>
    <p:sldId id="299" r:id="rId14"/>
    <p:sldId id="269" r:id="rId15"/>
    <p:sldId id="262" r:id="rId16"/>
    <p:sldId id="272" r:id="rId17"/>
    <p:sldId id="266" r:id="rId18"/>
    <p:sldId id="265" r:id="rId19"/>
    <p:sldId id="271" r:id="rId20"/>
    <p:sldId id="300" r:id="rId21"/>
    <p:sldId id="275" r:id="rId22"/>
    <p:sldId id="303" r:id="rId23"/>
    <p:sldId id="304" r:id="rId24"/>
    <p:sldId id="278" r:id="rId25"/>
    <p:sldId id="279" r:id="rId26"/>
    <p:sldId id="281" r:id="rId27"/>
    <p:sldId id="283" r:id="rId28"/>
    <p:sldId id="282" r:id="rId29"/>
    <p:sldId id="284" r:id="rId30"/>
    <p:sldId id="302" r:id="rId31"/>
    <p:sldId id="285" r:id="rId32"/>
    <p:sldId id="286" r:id="rId33"/>
    <p:sldId id="287" r:id="rId34"/>
    <p:sldId id="288" r:id="rId35"/>
    <p:sldId id="289" r:id="rId36"/>
    <p:sldId id="301" r:id="rId37"/>
    <p:sldId id="290" r:id="rId38"/>
    <p:sldId id="291" r:id="rId39"/>
    <p:sldId id="292" r:id="rId40"/>
    <p:sldId id="296" r:id="rId41"/>
    <p:sldId id="294" r:id="rId42"/>
    <p:sldId id="293" r:id="rId43"/>
    <p:sldId id="295" r:id="rId44"/>
    <p:sldId id="317" r:id="rId45"/>
    <p:sldId id="310" r:id="rId46"/>
    <p:sldId id="311" r:id="rId47"/>
    <p:sldId id="312" r:id="rId48"/>
    <p:sldId id="313" r:id="rId49"/>
    <p:sldId id="318" r:id="rId50"/>
    <p:sldId id="314" r:id="rId51"/>
    <p:sldId id="315" r:id="rId52"/>
    <p:sldId id="319" r:id="rId53"/>
    <p:sldId id="309" r:id="rId54"/>
  </p:sldIdLst>
  <p:sldSz cx="9144000" cy="6858000" type="screen4x3"/>
  <p:notesSz cx="6858000" cy="9144000"/>
  <p:photoAlbum/>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99CCFF"/>
    <a:srgbClr val="080808"/>
    <a:srgbClr val="F3A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C43EF-5784-4E6A-92DF-0FB6502B4719}" type="datetimeFigureOut">
              <a:rPr lang="es-PA" smtClean="0"/>
              <a:t>06/02/2016</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21EEC-AC67-41DD-A6DB-CFA563EF5F39}" type="slidenum">
              <a:rPr lang="es-PA" smtClean="0"/>
              <a:t>‹Nº›</a:t>
            </a:fld>
            <a:endParaRPr lang="es-PA"/>
          </a:p>
        </p:txBody>
      </p:sp>
    </p:spTree>
    <p:extLst>
      <p:ext uri="{BB962C8B-B14F-4D97-AF65-F5344CB8AC3E}">
        <p14:creationId xmlns:p14="http://schemas.microsoft.com/office/powerpoint/2010/main" val="194975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FCD21EEC-AC67-41DD-A6DB-CFA563EF5F39}" type="slidenum">
              <a:rPr lang="es-PA" smtClean="0"/>
              <a:t>8</a:t>
            </a:fld>
            <a:endParaRPr lang="es-PA"/>
          </a:p>
        </p:txBody>
      </p:sp>
    </p:spTree>
    <p:extLst>
      <p:ext uri="{BB962C8B-B14F-4D97-AF65-F5344CB8AC3E}">
        <p14:creationId xmlns:p14="http://schemas.microsoft.com/office/powerpoint/2010/main" val="383108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286000" y="3429000"/>
            <a:ext cx="6399213" cy="1219200"/>
          </a:xfrm>
        </p:spPr>
        <p:txBody>
          <a:bodyPr/>
          <a:lstStyle>
            <a:lvl1pPr>
              <a:defRPr sz="4000"/>
            </a:lvl1pPr>
          </a:lstStyle>
          <a:p>
            <a:pPr lvl="0"/>
            <a:r>
              <a:rPr lang="es-ES" noProof="0" smtClean="0"/>
              <a:t>Haga clic para modificar el estilo de título del patrón</a:t>
            </a:r>
            <a:endParaRPr lang="en-US" noProof="0" smtClean="0"/>
          </a:p>
        </p:txBody>
      </p:sp>
      <p:sp>
        <p:nvSpPr>
          <p:cNvPr id="3076" name="Rectangle 4"/>
          <p:cNvSpPr>
            <a:spLocks noGrp="1" noChangeArrowheads="1"/>
          </p:cNvSpPr>
          <p:nvPr>
            <p:ph type="subTitle" idx="1"/>
          </p:nvPr>
        </p:nvSpPr>
        <p:spPr>
          <a:xfrm>
            <a:off x="2286000" y="4800600"/>
            <a:ext cx="6399213" cy="838200"/>
          </a:xfrm>
        </p:spPr>
        <p:txBody>
          <a:bodyPr/>
          <a:lstStyle>
            <a:lvl1pPr marL="0" indent="0">
              <a:buFontTx/>
              <a:buNone/>
              <a:defRPr sz="2400"/>
            </a:lvl1pPr>
          </a:lstStyle>
          <a:p>
            <a:pPr lvl="0"/>
            <a:r>
              <a:rPr lang="es-ES" noProof="0" smtClean="0"/>
              <a:t>Haga clic para modificar el estilo de subtítulo del patrón</a:t>
            </a:r>
            <a:endParaRPr lang="en-US" noProof="0" smtClean="0"/>
          </a:p>
        </p:txBody>
      </p:sp>
      <p:sp>
        <p:nvSpPr>
          <p:cNvPr id="3077" name="Rectangle 5"/>
          <p:cNvSpPr>
            <a:spLocks noGrp="1" noChangeArrowheads="1"/>
          </p:cNvSpPr>
          <p:nvPr>
            <p:ph type="dt" sz="half" idx="2"/>
          </p:nvPr>
        </p:nvSpPr>
        <p:spPr/>
        <p:txBody>
          <a:bodyPr/>
          <a:lstStyle>
            <a:lvl1pPr>
              <a:defRPr/>
            </a:lvl1pPr>
          </a:lstStyle>
          <a:p>
            <a:fld id="{5552C800-2B12-4B2C-8B32-B93191D99DD4}" type="datetimeFigureOut">
              <a:rPr lang="es-PA" smtClean="0"/>
              <a:t>06/02/2016</a:t>
            </a:fld>
            <a:endParaRPr lang="es-PA"/>
          </a:p>
        </p:txBody>
      </p:sp>
      <p:sp>
        <p:nvSpPr>
          <p:cNvPr id="3078" name="Rectangle 6"/>
          <p:cNvSpPr>
            <a:spLocks noGrp="1" noChangeArrowheads="1"/>
          </p:cNvSpPr>
          <p:nvPr>
            <p:ph type="ftr" sz="quarter" idx="3"/>
          </p:nvPr>
        </p:nvSpPr>
        <p:spPr/>
        <p:txBody>
          <a:bodyPr/>
          <a:lstStyle>
            <a:lvl1pPr>
              <a:defRPr/>
            </a:lvl1pPr>
          </a:lstStyle>
          <a:p>
            <a:endParaRPr lang="es-PA"/>
          </a:p>
        </p:txBody>
      </p:sp>
      <p:sp>
        <p:nvSpPr>
          <p:cNvPr id="3079" name="Rectangle 7"/>
          <p:cNvSpPr>
            <a:spLocks noGrp="1" noChangeArrowheads="1"/>
          </p:cNvSpPr>
          <p:nvPr>
            <p:ph type="sldNum" sz="quarter" idx="4"/>
          </p:nvPr>
        </p:nvSpPr>
        <p:spPr/>
        <p:txBody>
          <a:bodyPr/>
          <a:lstStyle>
            <a:lvl1pPr>
              <a:defRPr/>
            </a:lvl1pPr>
          </a:lstStyle>
          <a:p>
            <a:fld id="{96E9DCED-C936-434C-B08E-653131D6AEE2}" type="slidenum">
              <a:rPr lang="es-PA" smtClean="0"/>
              <a:t>‹Nº›</a:t>
            </a:fld>
            <a:endParaRPr lang="es-PA"/>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5" name="4 Marcador de pie de página"/>
          <p:cNvSpPr>
            <a:spLocks noGrp="1"/>
          </p:cNvSpPr>
          <p:nvPr>
            <p:ph type="ftr" sz="quarter" idx="11"/>
          </p:nvPr>
        </p:nvSpPr>
        <p:spPr/>
        <p:txBody>
          <a:bodyPr/>
          <a:lstStyle>
            <a:lvl1pPr>
              <a:defRPr/>
            </a:lvl1pPr>
          </a:lstStyle>
          <a:p>
            <a:endParaRPr lang="es-PA"/>
          </a:p>
        </p:txBody>
      </p:sp>
      <p:sp>
        <p:nvSpPr>
          <p:cNvPr id="6" name="5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736679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85013" y="533400"/>
            <a:ext cx="1598612" cy="5592763"/>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2284413" y="533400"/>
            <a:ext cx="4648200" cy="5592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5" name="4 Marcador de pie de página"/>
          <p:cNvSpPr>
            <a:spLocks noGrp="1"/>
          </p:cNvSpPr>
          <p:nvPr>
            <p:ph type="ftr" sz="quarter" idx="11"/>
          </p:nvPr>
        </p:nvSpPr>
        <p:spPr/>
        <p:txBody>
          <a:bodyPr/>
          <a:lstStyle>
            <a:lvl1pPr>
              <a:defRPr/>
            </a:lvl1pPr>
          </a:lstStyle>
          <a:p>
            <a:endParaRPr lang="es-PA"/>
          </a:p>
        </p:txBody>
      </p:sp>
      <p:sp>
        <p:nvSpPr>
          <p:cNvPr id="6" name="5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3186770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5" name="4 Marcador de pie de página"/>
          <p:cNvSpPr>
            <a:spLocks noGrp="1"/>
          </p:cNvSpPr>
          <p:nvPr>
            <p:ph type="ftr" sz="quarter" idx="11"/>
          </p:nvPr>
        </p:nvSpPr>
        <p:spPr/>
        <p:txBody>
          <a:bodyPr/>
          <a:lstStyle>
            <a:lvl1pPr>
              <a:defRPr/>
            </a:lvl1pPr>
          </a:lstStyle>
          <a:p>
            <a:endParaRPr lang="es-PA"/>
          </a:p>
        </p:txBody>
      </p:sp>
      <p:sp>
        <p:nvSpPr>
          <p:cNvPr id="6" name="5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3019357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5" name="4 Marcador de pie de página"/>
          <p:cNvSpPr>
            <a:spLocks noGrp="1"/>
          </p:cNvSpPr>
          <p:nvPr>
            <p:ph type="ftr" sz="quarter" idx="11"/>
          </p:nvPr>
        </p:nvSpPr>
        <p:spPr/>
        <p:txBody>
          <a:bodyPr/>
          <a:lstStyle>
            <a:lvl1pPr>
              <a:defRPr/>
            </a:lvl1pPr>
          </a:lstStyle>
          <a:p>
            <a:endParaRPr lang="es-PA"/>
          </a:p>
        </p:txBody>
      </p:sp>
      <p:sp>
        <p:nvSpPr>
          <p:cNvPr id="6" name="5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18687122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2284413" y="1905000"/>
            <a:ext cx="3122612"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5559425" y="1905000"/>
            <a:ext cx="31242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6" name="5 Marcador de pie de página"/>
          <p:cNvSpPr>
            <a:spLocks noGrp="1"/>
          </p:cNvSpPr>
          <p:nvPr>
            <p:ph type="ftr" sz="quarter" idx="11"/>
          </p:nvPr>
        </p:nvSpPr>
        <p:spPr/>
        <p:txBody>
          <a:bodyPr/>
          <a:lstStyle>
            <a:lvl1pPr>
              <a:defRPr/>
            </a:lvl1pPr>
          </a:lstStyle>
          <a:p>
            <a:endParaRPr lang="es-PA"/>
          </a:p>
        </p:txBody>
      </p:sp>
      <p:sp>
        <p:nvSpPr>
          <p:cNvPr id="7" name="6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5741109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8" name="7 Marcador de pie de página"/>
          <p:cNvSpPr>
            <a:spLocks noGrp="1"/>
          </p:cNvSpPr>
          <p:nvPr>
            <p:ph type="ftr" sz="quarter" idx="11"/>
          </p:nvPr>
        </p:nvSpPr>
        <p:spPr/>
        <p:txBody>
          <a:bodyPr/>
          <a:lstStyle>
            <a:lvl1pPr>
              <a:defRPr/>
            </a:lvl1pPr>
          </a:lstStyle>
          <a:p>
            <a:endParaRPr lang="es-PA"/>
          </a:p>
        </p:txBody>
      </p:sp>
      <p:sp>
        <p:nvSpPr>
          <p:cNvPr id="9" name="8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299154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4" name="3 Marcador de pie de página"/>
          <p:cNvSpPr>
            <a:spLocks noGrp="1"/>
          </p:cNvSpPr>
          <p:nvPr>
            <p:ph type="ftr" sz="quarter" idx="11"/>
          </p:nvPr>
        </p:nvSpPr>
        <p:spPr/>
        <p:txBody>
          <a:bodyPr/>
          <a:lstStyle>
            <a:lvl1pPr>
              <a:defRPr/>
            </a:lvl1pPr>
          </a:lstStyle>
          <a:p>
            <a:endParaRPr lang="es-PA"/>
          </a:p>
        </p:txBody>
      </p:sp>
      <p:sp>
        <p:nvSpPr>
          <p:cNvPr id="5" name="4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3033523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3" name="2 Marcador de pie de página"/>
          <p:cNvSpPr>
            <a:spLocks noGrp="1"/>
          </p:cNvSpPr>
          <p:nvPr>
            <p:ph type="ftr" sz="quarter" idx="11"/>
          </p:nvPr>
        </p:nvSpPr>
        <p:spPr/>
        <p:txBody>
          <a:bodyPr/>
          <a:lstStyle>
            <a:lvl1pPr>
              <a:defRPr/>
            </a:lvl1pPr>
          </a:lstStyle>
          <a:p>
            <a:endParaRPr lang="es-PA"/>
          </a:p>
        </p:txBody>
      </p:sp>
      <p:sp>
        <p:nvSpPr>
          <p:cNvPr id="4" name="3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10917102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6" name="5 Marcador de pie de página"/>
          <p:cNvSpPr>
            <a:spLocks noGrp="1"/>
          </p:cNvSpPr>
          <p:nvPr>
            <p:ph type="ftr" sz="quarter" idx="11"/>
          </p:nvPr>
        </p:nvSpPr>
        <p:spPr/>
        <p:txBody>
          <a:bodyPr/>
          <a:lstStyle>
            <a:lvl1pPr>
              <a:defRPr/>
            </a:lvl1pPr>
          </a:lstStyle>
          <a:p>
            <a:endParaRPr lang="es-PA"/>
          </a:p>
        </p:txBody>
      </p:sp>
      <p:sp>
        <p:nvSpPr>
          <p:cNvPr id="7" name="6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3532359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5552C800-2B12-4B2C-8B32-B93191D99DD4}" type="datetimeFigureOut">
              <a:rPr lang="es-PA" smtClean="0"/>
              <a:t>06/02/2016</a:t>
            </a:fld>
            <a:endParaRPr lang="es-PA"/>
          </a:p>
        </p:txBody>
      </p:sp>
      <p:sp>
        <p:nvSpPr>
          <p:cNvPr id="6" name="5 Marcador de pie de página"/>
          <p:cNvSpPr>
            <a:spLocks noGrp="1"/>
          </p:cNvSpPr>
          <p:nvPr>
            <p:ph type="ftr" sz="quarter" idx="11"/>
          </p:nvPr>
        </p:nvSpPr>
        <p:spPr/>
        <p:txBody>
          <a:bodyPr/>
          <a:lstStyle>
            <a:lvl1pPr>
              <a:defRPr/>
            </a:lvl1pPr>
          </a:lstStyle>
          <a:p>
            <a:endParaRPr lang="es-PA"/>
          </a:p>
        </p:txBody>
      </p:sp>
      <p:sp>
        <p:nvSpPr>
          <p:cNvPr id="7" name="6 Marcador de número de diapositiva"/>
          <p:cNvSpPr>
            <a:spLocks noGrp="1"/>
          </p:cNvSpPr>
          <p:nvPr>
            <p:ph type="sldNum" sz="quarter" idx="12"/>
          </p:nvPr>
        </p:nvSpPr>
        <p:spPr/>
        <p:txBody>
          <a:bodyPr/>
          <a:lstStyle>
            <a:lvl1pPr>
              <a:defRPr/>
            </a:lvl1pPr>
          </a:lstStyle>
          <a:p>
            <a:fld id="{96E9DCED-C936-434C-B08E-653131D6AEE2}" type="slidenum">
              <a:rPr lang="es-PA" smtClean="0"/>
              <a:t>‹Nº›</a:t>
            </a:fld>
            <a:endParaRPr lang="es-PA"/>
          </a:p>
        </p:txBody>
      </p:sp>
    </p:spTree>
    <p:extLst>
      <p:ext uri="{BB962C8B-B14F-4D97-AF65-F5344CB8AC3E}">
        <p14:creationId xmlns:p14="http://schemas.microsoft.com/office/powerpoint/2010/main" val="15867012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4413" y="533400"/>
            <a:ext cx="639921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Haga clic para modificar el estilo de título del patrón</a:t>
            </a:r>
          </a:p>
        </p:txBody>
      </p:sp>
      <p:sp>
        <p:nvSpPr>
          <p:cNvPr id="1027" name="Rectangle 3"/>
          <p:cNvSpPr>
            <a:spLocks noGrp="1" noChangeArrowheads="1"/>
          </p:cNvSpPr>
          <p:nvPr>
            <p:ph type="body" idx="1"/>
          </p:nvPr>
        </p:nvSpPr>
        <p:spPr bwMode="auto">
          <a:xfrm>
            <a:off x="2284413" y="1905000"/>
            <a:ext cx="6399212" cy="422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defRPr>
            </a:lvl1pPr>
          </a:lstStyle>
          <a:p>
            <a:fld id="{5552C800-2B12-4B2C-8B32-B93191D99DD4}" type="datetimeFigureOut">
              <a:rPr lang="es-PA" smtClean="0"/>
              <a:t>06/02/2016</a:t>
            </a:fld>
            <a:endParaRPr lang="es-PA"/>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s-PA"/>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defRPr>
            </a:lvl1pPr>
          </a:lstStyle>
          <a:p>
            <a:fld id="{96E9DCED-C936-434C-B08E-653131D6AEE2}" type="slidenum">
              <a:rPr lang="es-PA" smtClean="0"/>
              <a:t>‹Nº›</a:t>
            </a:fld>
            <a:endParaRPr lang="es-PA"/>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Verdana" pitchFamily="34" charset="0"/>
        </a:defRPr>
      </a:lvl2pPr>
      <a:lvl3pPr algn="l" rtl="0" eaLnBrk="1" fontAlgn="base" hangingPunct="1">
        <a:spcBef>
          <a:spcPct val="0"/>
        </a:spcBef>
        <a:spcAft>
          <a:spcPct val="0"/>
        </a:spcAft>
        <a:defRPr sz="3600">
          <a:solidFill>
            <a:schemeClr val="tx2"/>
          </a:solidFill>
          <a:latin typeface="Verdana" pitchFamily="34" charset="0"/>
        </a:defRPr>
      </a:lvl3pPr>
      <a:lvl4pPr algn="l" rtl="0" eaLnBrk="1" fontAlgn="base" hangingPunct="1">
        <a:spcBef>
          <a:spcPct val="0"/>
        </a:spcBef>
        <a:spcAft>
          <a:spcPct val="0"/>
        </a:spcAft>
        <a:defRPr sz="3600">
          <a:solidFill>
            <a:schemeClr val="tx2"/>
          </a:solidFill>
          <a:latin typeface="Verdana" pitchFamily="34" charset="0"/>
        </a:defRPr>
      </a:lvl4pPr>
      <a:lvl5pPr algn="l" rtl="0" eaLnBrk="1" fontAlgn="base" hangingPunct="1">
        <a:spcBef>
          <a:spcPct val="0"/>
        </a:spcBef>
        <a:spcAft>
          <a:spcPct val="0"/>
        </a:spcAft>
        <a:defRPr sz="3600">
          <a:solidFill>
            <a:schemeClr val="tx2"/>
          </a:solidFill>
          <a:latin typeface="Verdana"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1988840"/>
            <a:ext cx="7479333" cy="2088232"/>
          </a:xfrm>
          <a:solidFill>
            <a:srgbClr val="99CCFF"/>
          </a:solidFill>
          <a:effectLst>
            <a:outerShdw blurRad="40000" dist="20000" dir="5400000" rotWithShape="0">
              <a:srgbClr val="000000">
                <a:alpha val="38000"/>
              </a:srgbClr>
            </a:outerShdw>
            <a:softEdge rad="317500"/>
          </a:effectLst>
        </p:spPr>
        <p:style>
          <a:lnRef idx="1">
            <a:schemeClr val="accent2"/>
          </a:lnRef>
          <a:fillRef idx="1002">
            <a:schemeClr val="lt2"/>
          </a:fillRef>
          <a:effectRef idx="1">
            <a:schemeClr val="accent2"/>
          </a:effectRef>
          <a:fontRef idx="minor">
            <a:schemeClr val="dk1"/>
          </a:fontRef>
        </p:style>
        <p:txBody>
          <a:bodyPr/>
          <a:lstStyle/>
          <a:p>
            <a:r>
              <a:rPr lang="es-PA" sz="3200" b="1" dirty="0">
                <a:solidFill>
                  <a:schemeClr val="bg2"/>
                </a:solidFill>
                <a:latin typeface="Arial" panose="020B0604020202020204" pitchFamily="34" charset="0"/>
                <a:cs typeface="Arial" panose="020B0604020202020204" pitchFamily="34" charset="0"/>
              </a:rPr>
              <a:t>PROYECTO THINK BIG</a:t>
            </a:r>
            <a:br>
              <a:rPr lang="es-PA" sz="3200" b="1" dirty="0">
                <a:solidFill>
                  <a:schemeClr val="bg2"/>
                </a:solidFill>
                <a:latin typeface="Arial" panose="020B0604020202020204" pitchFamily="34" charset="0"/>
                <a:cs typeface="Arial" panose="020B0604020202020204" pitchFamily="34" charset="0"/>
              </a:rPr>
            </a:br>
            <a:r>
              <a:rPr lang="es-ES" sz="2800" dirty="0">
                <a:solidFill>
                  <a:schemeClr val="bg2"/>
                </a:solidFill>
                <a:latin typeface="Arial" panose="020B0604020202020204" pitchFamily="34" charset="0"/>
                <a:cs typeface="Arial" panose="020B0604020202020204" pitchFamily="34" charset="0"/>
              </a:rPr>
              <a:t>Es un Proyecto de Emprendimiento Juvenil (chicos de 13 a 17 años).</a:t>
            </a:r>
            <a:br>
              <a:rPr lang="es-ES" sz="2800" dirty="0">
                <a:solidFill>
                  <a:schemeClr val="bg2"/>
                </a:solidFill>
                <a:latin typeface="Arial" panose="020B0604020202020204" pitchFamily="34" charset="0"/>
                <a:cs typeface="Arial" panose="020B0604020202020204" pitchFamily="34" charset="0"/>
              </a:rPr>
            </a:br>
            <a:r>
              <a:rPr lang="es-ES" sz="2800" b="1" dirty="0">
                <a:solidFill>
                  <a:schemeClr val="bg2"/>
                </a:solidFill>
                <a:latin typeface="Arial" panose="020B0604020202020204" pitchFamily="34" charset="0"/>
                <a:cs typeface="Arial" panose="020B0604020202020204" pitchFamily="34" charset="0"/>
              </a:rPr>
              <a:t>Es una motivación de la Fundación Telefónica de Panamá</a:t>
            </a:r>
            <a:r>
              <a:rPr lang="es-ES" sz="2800" dirty="0">
                <a:solidFill>
                  <a:schemeClr val="bg2"/>
                </a:solidFill>
                <a:latin typeface="Arial" panose="020B0604020202020204" pitchFamily="34" charset="0"/>
                <a:cs typeface="Arial" panose="020B0604020202020204" pitchFamily="34" charset="0"/>
              </a:rPr>
              <a:t>. </a:t>
            </a:r>
            <a:r>
              <a:rPr lang="es-PA" sz="3200" dirty="0">
                <a:solidFill>
                  <a:schemeClr val="bg2"/>
                </a:solidFill>
                <a:latin typeface="Gabriola" pitchFamily="82" charset="0"/>
              </a:rPr>
              <a:t/>
            </a:r>
            <a:br>
              <a:rPr lang="es-PA" sz="3200" dirty="0">
                <a:solidFill>
                  <a:schemeClr val="bg2"/>
                </a:solidFill>
                <a:latin typeface="Gabriola" pitchFamily="82" charset="0"/>
              </a:rPr>
            </a:br>
            <a:endParaRPr lang="es-PA" sz="3200" b="1" dirty="0">
              <a:solidFill>
                <a:schemeClr val="bg2"/>
              </a:solidFill>
              <a:latin typeface="Gabriola" pitchFamily="82" charset="0"/>
            </a:endParaRPr>
          </a:p>
        </p:txBody>
      </p:sp>
      <p:sp>
        <p:nvSpPr>
          <p:cNvPr id="3" name="2 Subtítulo"/>
          <p:cNvSpPr>
            <a:spLocks noGrp="1"/>
          </p:cNvSpPr>
          <p:nvPr>
            <p:ph type="subTitle" idx="1"/>
          </p:nvPr>
        </p:nvSpPr>
        <p:spPr>
          <a:xfrm>
            <a:off x="611560" y="4581128"/>
            <a:ext cx="8064896" cy="1800200"/>
          </a:xfrm>
          <a:solidFill>
            <a:srgbClr val="99CCFF"/>
          </a:solidFill>
        </p:spPr>
        <p:style>
          <a:lnRef idx="1">
            <a:schemeClr val="accent1"/>
          </a:lnRef>
          <a:fillRef idx="2">
            <a:schemeClr val="accent1"/>
          </a:fillRef>
          <a:effectRef idx="1">
            <a:schemeClr val="accent1"/>
          </a:effectRef>
          <a:fontRef idx="minor">
            <a:schemeClr val="dk1"/>
          </a:fontRef>
        </p:style>
        <p:txBody>
          <a:bodyPr/>
          <a:lstStyle/>
          <a:p>
            <a:pPr algn="ctr"/>
            <a:r>
              <a:rPr lang="es-PA" sz="3600" b="1" dirty="0">
                <a:solidFill>
                  <a:schemeClr val="bg2"/>
                </a:solidFill>
                <a:latin typeface="Gabriola" pitchFamily="82" charset="0"/>
              </a:rPr>
              <a:t/>
            </a:r>
            <a:br>
              <a:rPr lang="es-PA" sz="3600" b="1" dirty="0">
                <a:solidFill>
                  <a:schemeClr val="bg2"/>
                </a:solidFill>
                <a:latin typeface="Gabriola" pitchFamily="82" charset="0"/>
              </a:rPr>
            </a:br>
            <a:r>
              <a:rPr lang="es-PA" b="1" dirty="0">
                <a:solidFill>
                  <a:schemeClr val="bg2"/>
                </a:solidFill>
                <a:latin typeface="Arial" panose="020B0604020202020204" pitchFamily="34" charset="0"/>
                <a:cs typeface="Arial" panose="020B0604020202020204" pitchFamily="34" charset="0"/>
              </a:rPr>
              <a:t>Elaborado por </a:t>
            </a:r>
            <a:r>
              <a:rPr lang="es-PA" b="1" dirty="0" smtClean="0">
                <a:solidFill>
                  <a:schemeClr val="bg2"/>
                </a:solidFill>
                <a:latin typeface="Arial" panose="020B0604020202020204" pitchFamily="34" charset="0"/>
                <a:cs typeface="Arial" panose="020B0604020202020204" pitchFamily="34" charset="0"/>
              </a:rPr>
              <a:t>: Prof</a:t>
            </a:r>
            <a:r>
              <a:rPr lang="es-PA" b="1" dirty="0">
                <a:solidFill>
                  <a:schemeClr val="bg2"/>
                </a:solidFill>
                <a:latin typeface="Arial" panose="020B0604020202020204" pitchFamily="34" charset="0"/>
                <a:cs typeface="Arial" panose="020B0604020202020204" pitchFamily="34" charset="0"/>
              </a:rPr>
              <a:t>. Lourdes Barreno </a:t>
            </a:r>
            <a:r>
              <a:rPr lang="es-PA" b="1" dirty="0" smtClean="0">
                <a:solidFill>
                  <a:schemeClr val="bg2"/>
                </a:solidFill>
                <a:latin typeface="Arial" panose="020B0604020202020204" pitchFamily="34" charset="0"/>
                <a:cs typeface="Arial" panose="020B0604020202020204" pitchFamily="34" charset="0"/>
              </a:rPr>
              <a:t>H. </a:t>
            </a:r>
          </a:p>
          <a:p>
            <a:pPr algn="ctr"/>
            <a:r>
              <a:rPr lang="es-PA" b="1" dirty="0" smtClean="0">
                <a:solidFill>
                  <a:schemeClr val="bg2"/>
                </a:solidFill>
                <a:latin typeface="Arial" panose="020B0604020202020204" pitchFamily="34" charset="0"/>
                <a:cs typeface="Arial" panose="020B0604020202020204" pitchFamily="34" charset="0"/>
              </a:rPr>
              <a:t>Portal Educa Panamá</a:t>
            </a:r>
            <a:r>
              <a:rPr lang="es-PA" sz="3600" b="1" dirty="0" smtClean="0">
                <a:solidFill>
                  <a:schemeClr val="bg2"/>
                </a:solidFill>
                <a:latin typeface="Gabriola" pitchFamily="82" charset="0"/>
              </a:rPr>
              <a:t>.</a:t>
            </a:r>
            <a:endParaRPr lang="es-PA" sz="3600" dirty="0"/>
          </a:p>
          <a:p>
            <a:endParaRPr lang="es-PA" sz="3600" dirty="0" smtClean="0">
              <a:solidFill>
                <a:schemeClr val="bg2"/>
              </a:solidFill>
              <a:latin typeface="Gabriola" pitchFamily="82" charset="0"/>
            </a:endParaRPr>
          </a:p>
        </p:txBody>
      </p:sp>
    </p:spTree>
    <p:extLst>
      <p:ext uri="{BB962C8B-B14F-4D97-AF65-F5344CB8AC3E}">
        <p14:creationId xmlns:p14="http://schemas.microsoft.com/office/powerpoint/2010/main" val="32816584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0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Rectángulo"/>
          <p:cNvSpPr/>
          <p:nvPr/>
        </p:nvSpPr>
        <p:spPr>
          <a:xfrm>
            <a:off x="683568" y="5877272"/>
            <a:ext cx="7704856" cy="369332"/>
          </a:xfrm>
          <a:prstGeom prst="rect">
            <a:avLst/>
          </a:prstGeom>
          <a:effectLst>
            <a:outerShdw blurRad="40000" dist="20000" dir="5400000" rotWithShape="0">
              <a:srgbClr val="000000">
                <a:alpha val="38000"/>
              </a:srgbClr>
            </a:outerShdw>
            <a:softEdge rad="6350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b="1" dirty="0" smtClean="0">
                <a:solidFill>
                  <a:schemeClr val="bg2">
                    <a:lumMod val="75000"/>
                  </a:schemeClr>
                </a:solidFill>
              </a:rPr>
              <a:t>«CENTRO EDUCATIVO JOSÉ DE LOS REYES VÁSQUEZ»</a:t>
            </a:r>
            <a:endParaRPr lang="es-PA" b="1" dirty="0" smtClean="0">
              <a:solidFill>
                <a:schemeClr val="bg2">
                  <a:lumMod val="75000"/>
                </a:schemeClr>
              </a:solidFill>
            </a:endParaRPr>
          </a:p>
        </p:txBody>
      </p:sp>
    </p:spTree>
    <p:extLst>
      <p:ext uri="{BB962C8B-B14F-4D97-AF65-F5344CB8AC3E}">
        <p14:creationId xmlns:p14="http://schemas.microsoft.com/office/powerpoint/2010/main" val="7371534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0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Rectángulo"/>
          <p:cNvSpPr/>
          <p:nvPr/>
        </p:nvSpPr>
        <p:spPr>
          <a:xfrm rot="8782405" flipV="1">
            <a:off x="2165648" y="4488514"/>
            <a:ext cx="5313348" cy="646331"/>
          </a:xfrm>
          <a:prstGeom prst="rect">
            <a:avLst/>
          </a:prstGeo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s-ES" b="1" dirty="0" smtClean="0">
                <a:solidFill>
                  <a:schemeClr val="bg2">
                    <a:lumMod val="75000"/>
                  </a:schemeClr>
                </a:solidFill>
              </a:rPr>
              <a:t>«</a:t>
            </a:r>
            <a:r>
              <a:rPr lang="es-ES" dirty="0" smtClean="0">
                <a:solidFill>
                  <a:schemeClr val="bg2">
                    <a:lumMod val="75000"/>
                  </a:schemeClr>
                </a:solidFill>
              </a:rPr>
              <a:t>CENTRO EDUCATIVO JOSÉ DE LOS REYES </a:t>
            </a:r>
            <a:r>
              <a:rPr lang="es-ES" b="1" dirty="0" smtClean="0">
                <a:solidFill>
                  <a:schemeClr val="bg2">
                    <a:lumMod val="75000"/>
                  </a:schemeClr>
                </a:solidFill>
              </a:rPr>
              <a:t>VÁSQUEZ»</a:t>
            </a:r>
            <a:endParaRPr lang="es-PA" b="1" dirty="0" smtClean="0">
              <a:solidFill>
                <a:schemeClr val="bg2">
                  <a:lumMod val="75000"/>
                </a:schemeClr>
              </a:solidFill>
            </a:endParaRPr>
          </a:p>
        </p:txBody>
      </p:sp>
    </p:spTree>
    <p:extLst>
      <p:ext uri="{BB962C8B-B14F-4D97-AF65-F5344CB8AC3E}">
        <p14:creationId xmlns:p14="http://schemas.microsoft.com/office/powerpoint/2010/main" val="42416942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539552" y="1412776"/>
            <a:ext cx="8145661" cy="3235424"/>
          </a:xfrm>
        </p:spPr>
        <p:txBody>
          <a:bodyPr/>
          <a:lstStyle/>
          <a:p>
            <a:pPr algn="ctr"/>
            <a:r>
              <a:rPr lang="es-ES" sz="4400" b="1" dirty="0" smtClean="0">
                <a:solidFill>
                  <a:schemeClr val="bg2"/>
                </a:solidFill>
                <a:latin typeface="Arial" panose="020B0604020202020204" pitchFamily="34" charset="0"/>
                <a:cs typeface="Arial" panose="020B0604020202020204" pitchFamily="34" charset="0"/>
              </a:rPr>
              <a:t>CENTRO EDUCATIVO PABLO ALZAMORA VARGAS</a:t>
            </a:r>
            <a:endParaRPr lang="es-PA" sz="4400" b="1" dirty="0">
              <a:solidFill>
                <a:schemeClr val="bg2"/>
              </a:solidFill>
              <a:latin typeface="Arial" panose="020B0604020202020204" pitchFamily="34" charset="0"/>
              <a:cs typeface="Arial" panose="020B0604020202020204" pitchFamily="34" charset="0"/>
            </a:endParaRPr>
          </a:p>
        </p:txBody>
      </p:sp>
      <p:sp>
        <p:nvSpPr>
          <p:cNvPr id="8" name="7 Subtítulo"/>
          <p:cNvSpPr>
            <a:spLocks noGrp="1"/>
          </p:cNvSpPr>
          <p:nvPr>
            <p:ph type="subTitle" idx="1"/>
          </p:nvPr>
        </p:nvSpPr>
        <p:spPr>
          <a:xfrm>
            <a:off x="611560" y="3933056"/>
            <a:ext cx="7846640" cy="1629544"/>
          </a:xfrm>
        </p:spPr>
        <p:style>
          <a:lnRef idx="1">
            <a:schemeClr val="accent3"/>
          </a:lnRef>
          <a:fillRef idx="2">
            <a:schemeClr val="accent3"/>
          </a:fillRef>
          <a:effectRef idx="1">
            <a:schemeClr val="accent3"/>
          </a:effectRef>
          <a:fontRef idx="minor">
            <a:schemeClr val="dk1"/>
          </a:fontRef>
        </p:style>
        <p:txBody>
          <a:bodyPr/>
          <a:lstStyle/>
          <a:p>
            <a:pPr algn="ctr"/>
            <a:r>
              <a:rPr lang="es-ES" b="1" dirty="0" smtClean="0">
                <a:latin typeface="Arial" panose="020B0604020202020204" pitchFamily="34" charset="0"/>
                <a:cs typeface="Arial" panose="020B0604020202020204" pitchFamily="34" charset="0"/>
              </a:rPr>
              <a:t>PROYECTO EJERCITEMONOS </a:t>
            </a:r>
          </a:p>
          <a:p>
            <a:pPr algn="ctr"/>
            <a:r>
              <a:rPr lang="es-ES" dirty="0" smtClean="0">
                <a:latin typeface="Arial" panose="020B0604020202020204" pitchFamily="34" charset="0"/>
                <a:cs typeface="Arial" panose="020B0604020202020204" pitchFamily="34" charset="0"/>
              </a:rPr>
              <a:t>Consiste en la Construcción de un Área Deportiva</a:t>
            </a:r>
            <a:r>
              <a:rPr lang="es-ES" dirty="0" smtClean="0"/>
              <a:t>. </a:t>
            </a:r>
            <a:endParaRPr lang="es-PA" dirty="0"/>
          </a:p>
        </p:txBody>
      </p:sp>
    </p:spTree>
    <p:extLst>
      <p:ext uri="{BB962C8B-B14F-4D97-AF65-F5344CB8AC3E}">
        <p14:creationId xmlns:p14="http://schemas.microsoft.com/office/powerpoint/2010/main" val="6108735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4556560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118392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0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7774"/>
            <a:ext cx="4788024" cy="6858000"/>
          </a:xfrm>
          <a:prstGeom prst="rect">
            <a:avLst/>
          </a:prstGeom>
          <a:noFill/>
          <a:ln>
            <a:noFill/>
          </a:ln>
          <a:effectLst>
            <a:softEdge rad="317500"/>
          </a:effectLst>
        </p:spPr>
      </p:pic>
      <p:pic>
        <p:nvPicPr>
          <p:cNvPr id="3" name="2 Imagen" descr="IMG-20151202-WA001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5004048" y="116632"/>
            <a:ext cx="4139950" cy="6741368"/>
          </a:xfrm>
          <a:prstGeom prst="rect">
            <a:avLst/>
          </a:prstGeom>
          <a:noFill/>
          <a:ln>
            <a:noFill/>
          </a:ln>
          <a:effectLst>
            <a:softEdge rad="127000"/>
          </a:effectLst>
        </p:spPr>
      </p:pic>
      <p:sp>
        <p:nvSpPr>
          <p:cNvPr id="5" name="4 CuadroTexto"/>
          <p:cNvSpPr txBox="1"/>
          <p:nvPr/>
        </p:nvSpPr>
        <p:spPr>
          <a:xfrm>
            <a:off x="0" y="5013176"/>
            <a:ext cx="896448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dirty="0" smtClean="0">
                <a:solidFill>
                  <a:schemeClr val="tx2"/>
                </a:solidFill>
              </a:rPr>
              <a:t>  </a:t>
            </a:r>
            <a:r>
              <a:rPr lang="es-ES" sz="2400" b="1" dirty="0">
                <a:solidFill>
                  <a:srgbClr val="00B0F0"/>
                </a:solidFill>
                <a:latin typeface="Arial" panose="020B0604020202020204" pitchFamily="34" charset="0"/>
                <a:cs typeface="Arial" panose="020B0604020202020204" pitchFamily="34" charset="0"/>
              </a:rPr>
              <a:t>E</a:t>
            </a:r>
            <a:r>
              <a:rPr lang="es-ES" sz="2400" b="1" dirty="0" smtClean="0">
                <a:solidFill>
                  <a:srgbClr val="00B0F0"/>
                </a:solidFill>
                <a:latin typeface="Arial" panose="020B0604020202020204" pitchFamily="34" charset="0"/>
                <a:cs typeface="Arial" panose="020B0604020202020204" pitchFamily="34" charset="0"/>
              </a:rPr>
              <a:t>studiantes  y docente del Centro </a:t>
            </a:r>
            <a:r>
              <a:rPr lang="es-ES" sz="2400" b="1" dirty="0">
                <a:solidFill>
                  <a:srgbClr val="00B0F0"/>
                </a:solidFill>
                <a:latin typeface="Arial" panose="020B0604020202020204" pitchFamily="34" charset="0"/>
                <a:cs typeface="Arial" panose="020B0604020202020204" pitchFamily="34" charset="0"/>
              </a:rPr>
              <a:t>E</a:t>
            </a:r>
            <a:r>
              <a:rPr lang="es-ES" sz="2400" b="1" dirty="0" smtClean="0">
                <a:solidFill>
                  <a:srgbClr val="00B0F0"/>
                </a:solidFill>
                <a:latin typeface="Arial" panose="020B0604020202020204" pitchFamily="34" charset="0"/>
                <a:cs typeface="Arial" panose="020B0604020202020204" pitchFamily="34" charset="0"/>
              </a:rPr>
              <a:t>ducativo </a:t>
            </a:r>
            <a:r>
              <a:rPr lang="es-ES" sz="2400" b="1" dirty="0">
                <a:solidFill>
                  <a:srgbClr val="00B0F0"/>
                </a:solidFill>
                <a:latin typeface="Arial" panose="020B0604020202020204" pitchFamily="34" charset="0"/>
                <a:cs typeface="Arial" panose="020B0604020202020204" pitchFamily="34" charset="0"/>
              </a:rPr>
              <a:t>P</a:t>
            </a:r>
            <a:r>
              <a:rPr lang="es-ES" sz="2400" b="1" dirty="0" smtClean="0">
                <a:solidFill>
                  <a:srgbClr val="00B0F0"/>
                </a:solidFill>
                <a:latin typeface="Arial" panose="020B0604020202020204" pitchFamily="34" charset="0"/>
                <a:cs typeface="Arial" panose="020B0604020202020204" pitchFamily="34" charset="0"/>
              </a:rPr>
              <a:t>ablo </a:t>
            </a:r>
            <a:r>
              <a:rPr lang="es-ES" sz="2400" b="1" dirty="0">
                <a:solidFill>
                  <a:srgbClr val="00B0F0"/>
                </a:solidFill>
                <a:latin typeface="Arial" panose="020B0604020202020204" pitchFamily="34" charset="0"/>
                <a:cs typeface="Arial" panose="020B0604020202020204" pitchFamily="34" charset="0"/>
              </a:rPr>
              <a:t>A</a:t>
            </a:r>
            <a:r>
              <a:rPr lang="es-ES" sz="2400" b="1" dirty="0" smtClean="0">
                <a:solidFill>
                  <a:srgbClr val="00B0F0"/>
                </a:solidFill>
                <a:latin typeface="Arial" panose="020B0604020202020204" pitchFamily="34" charset="0"/>
                <a:cs typeface="Arial" panose="020B0604020202020204" pitchFamily="34" charset="0"/>
              </a:rPr>
              <a:t>lzamora </a:t>
            </a:r>
            <a:r>
              <a:rPr lang="es-ES" sz="2400" b="1" dirty="0">
                <a:solidFill>
                  <a:srgbClr val="00B0F0"/>
                </a:solidFill>
                <a:latin typeface="Arial" panose="020B0604020202020204" pitchFamily="34" charset="0"/>
                <a:cs typeface="Arial" panose="020B0604020202020204" pitchFamily="34" charset="0"/>
              </a:rPr>
              <a:t>V</a:t>
            </a:r>
            <a:r>
              <a:rPr lang="es-ES" sz="2400" b="1" dirty="0" smtClean="0">
                <a:solidFill>
                  <a:srgbClr val="00B0F0"/>
                </a:solidFill>
                <a:latin typeface="Arial" panose="020B0604020202020204" pitchFamily="34" charset="0"/>
                <a:cs typeface="Arial" panose="020B0604020202020204" pitchFamily="34" charset="0"/>
              </a:rPr>
              <a:t>argas</a:t>
            </a:r>
            <a:endParaRPr lang="es-PA" sz="24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1622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610" y="-99392"/>
            <a:ext cx="9144000" cy="6858000"/>
          </a:xfrm>
          <a:prstGeom prst="rect">
            <a:avLst/>
          </a:prstGeom>
          <a:noFill/>
          <a:ln>
            <a:noFill/>
          </a:ln>
        </p:spPr>
      </p:pic>
      <p:sp>
        <p:nvSpPr>
          <p:cNvPr id="3" name="2 Rectángulo"/>
          <p:cNvSpPr/>
          <p:nvPr/>
        </p:nvSpPr>
        <p:spPr>
          <a:xfrm>
            <a:off x="323528" y="1"/>
            <a:ext cx="8640960" cy="1077218"/>
          </a:xfrm>
          <a:prstGeom prst="rect">
            <a:avLst/>
          </a:prstGeom>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3200" kern="0" dirty="0">
                <a:solidFill>
                  <a:schemeClr val="bg2"/>
                </a:solidFill>
                <a:effectLst>
                  <a:outerShdw blurRad="38100" dist="38100" dir="2700000" algn="tl">
                    <a:srgbClr val="000000"/>
                  </a:outerShdw>
                </a:effectLst>
                <a:ea typeface="+mj-ea"/>
              </a:rPr>
              <a:t>CENTRO EDUCATIVO PABLO ALZAMORA VARGAS</a:t>
            </a:r>
            <a:endParaRPr lang="es-PA" sz="3200" dirty="0">
              <a:solidFill>
                <a:schemeClr val="bg2"/>
              </a:solidFill>
            </a:endParaRPr>
          </a:p>
        </p:txBody>
      </p:sp>
      <p:sp>
        <p:nvSpPr>
          <p:cNvPr id="4" name="3 CuadroTexto"/>
          <p:cNvSpPr txBox="1"/>
          <p:nvPr/>
        </p:nvSpPr>
        <p:spPr>
          <a:xfrm>
            <a:off x="179512" y="6215824"/>
            <a:ext cx="8784976" cy="461665"/>
          </a:xfrm>
          <a:prstGeom prst="rect">
            <a:avLst/>
          </a:prstGeom>
          <a:solidFill>
            <a:srgbClr val="99CCFF"/>
          </a:solidFill>
        </p:spPr>
        <p:txBody>
          <a:bodyPr wrap="square" rtlCol="0">
            <a:spAutoFit/>
          </a:bodyPr>
          <a:lstStyle/>
          <a:p>
            <a:pPr algn="ctr"/>
            <a:r>
              <a:rPr lang="es-ES" sz="2400" b="1" dirty="0" smtClean="0">
                <a:solidFill>
                  <a:schemeClr val="bg2"/>
                </a:solidFill>
                <a:latin typeface="EucrosiaUPC" panose="02020603050405020304" pitchFamily="18" charset="-34"/>
                <a:cs typeface="EucrosiaUPC" panose="02020603050405020304" pitchFamily="18" charset="-34"/>
              </a:rPr>
              <a:t>En la ilustración se muestra la planta utilizada para tejer sombreros y otras artesanías</a:t>
            </a:r>
            <a:r>
              <a:rPr lang="es-ES" dirty="0" smtClean="0">
                <a:solidFill>
                  <a:srgbClr val="00B0F0"/>
                </a:solidFill>
              </a:rPr>
              <a:t>.</a:t>
            </a:r>
            <a:endParaRPr lang="es-PA" dirty="0">
              <a:solidFill>
                <a:srgbClr val="00B0F0"/>
              </a:solidFill>
            </a:endParaRPr>
          </a:p>
        </p:txBody>
      </p:sp>
    </p:spTree>
    <p:extLst>
      <p:ext uri="{BB962C8B-B14F-4D97-AF65-F5344CB8AC3E}">
        <p14:creationId xmlns:p14="http://schemas.microsoft.com/office/powerpoint/2010/main" val="15470070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31640" y="16149"/>
            <a:ext cx="4536504" cy="6858000"/>
          </a:xfrm>
          <a:prstGeom prst="rect">
            <a:avLst/>
          </a:prstGeom>
          <a:noFill/>
          <a:ln>
            <a:noFill/>
          </a:ln>
          <a:effectLst>
            <a:softEdge rad="127000"/>
          </a:effectLst>
        </p:spPr>
      </p:pic>
      <p:sp>
        <p:nvSpPr>
          <p:cNvPr id="4" name="3 CuadroTexto"/>
          <p:cNvSpPr txBox="1"/>
          <p:nvPr/>
        </p:nvSpPr>
        <p:spPr>
          <a:xfrm>
            <a:off x="6012160" y="260648"/>
            <a:ext cx="2952328" cy="5016758"/>
          </a:xfrm>
          <a:prstGeom prst="rect">
            <a:avLst/>
          </a:prstGeom>
          <a:noFill/>
        </p:spPr>
        <p:txBody>
          <a:bodyPr wrap="square" rtlCol="0">
            <a:spAutoFit/>
          </a:bodyPr>
          <a:lstStyle/>
          <a:p>
            <a:r>
              <a:rPr lang="es-ES" sz="2400" dirty="0" smtClean="0">
                <a:solidFill>
                  <a:schemeClr val="bg2"/>
                </a:solidFill>
                <a:latin typeface="Arial" panose="020B0604020202020204" pitchFamily="34" charset="0"/>
                <a:cs typeface="Arial" panose="020B0604020202020204" pitchFamily="34" charset="0"/>
              </a:rPr>
              <a:t>Elaboración de sombreros y  canastos propios del folklore panameño; a partir de una planta utilizada para  hacer artesanías. </a:t>
            </a:r>
          </a:p>
          <a:p>
            <a:pPr algn="just"/>
            <a:r>
              <a:rPr lang="es-ES" sz="2400" dirty="0" smtClean="0">
                <a:solidFill>
                  <a:schemeClr val="bg2"/>
                </a:solidFill>
                <a:latin typeface="Arial" panose="020B0604020202020204" pitchFamily="34" charset="0"/>
                <a:cs typeface="Arial" panose="020B0604020202020204" pitchFamily="34" charset="0"/>
              </a:rPr>
              <a:t>Los chicos solicitaban el apoyo  económico para realizar sembradíos de la planta .</a:t>
            </a:r>
            <a:endParaRPr lang="es-PA" sz="2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2395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017003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238899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784033" cy="1008112"/>
          </a:xfrm>
        </p:spPr>
        <p:txBody>
          <a:bodyPr/>
          <a:lstStyle/>
          <a:p>
            <a:pPr algn="ctr"/>
            <a:r>
              <a:rPr lang="es-ES" sz="4000" b="1" dirty="0" smtClean="0">
                <a:solidFill>
                  <a:schemeClr val="bg2"/>
                </a:solidFill>
                <a:latin typeface="Gabriola" pitchFamily="82" charset="0"/>
              </a:rPr>
              <a:t/>
            </a:r>
            <a:br>
              <a:rPr lang="es-ES" sz="4000" b="1" dirty="0" smtClean="0">
                <a:solidFill>
                  <a:schemeClr val="bg2"/>
                </a:solidFill>
                <a:latin typeface="Gabriola" pitchFamily="82" charset="0"/>
              </a:rPr>
            </a:br>
            <a:r>
              <a:rPr lang="es-ES" sz="4000" b="1" dirty="0" smtClean="0">
                <a:solidFill>
                  <a:schemeClr val="bg2"/>
                </a:solidFill>
                <a:latin typeface="Gabriola" pitchFamily="82" charset="0"/>
              </a:rPr>
              <a:t/>
            </a:r>
            <a:br>
              <a:rPr lang="es-ES" sz="4000" b="1" dirty="0" smtClean="0">
                <a:solidFill>
                  <a:schemeClr val="bg2"/>
                </a:solidFill>
                <a:latin typeface="Gabriola" pitchFamily="82" charset="0"/>
              </a:rPr>
            </a:br>
            <a:r>
              <a:rPr lang="es-ES" b="1" dirty="0" smtClean="0">
                <a:solidFill>
                  <a:srgbClr val="FF0000"/>
                </a:solidFill>
                <a:latin typeface="Estrangelo Edessa" panose="03080600000000000000" pitchFamily="66" charset="0"/>
                <a:cs typeface="Estrangelo Edessa" panose="03080600000000000000" pitchFamily="66" charset="0"/>
              </a:rPr>
              <a:t>Feria  </a:t>
            </a:r>
            <a:r>
              <a:rPr lang="es-ES" b="1" dirty="0">
                <a:solidFill>
                  <a:srgbClr val="FF0000"/>
                </a:solidFill>
                <a:latin typeface="Estrangelo Edessa" panose="03080600000000000000" pitchFamily="66" charset="0"/>
                <a:cs typeface="Estrangelo Edessa" panose="03080600000000000000" pitchFamily="66" charset="0"/>
              </a:rPr>
              <a:t>del Emprendedor Juvenil  </a:t>
            </a:r>
            <a:r>
              <a:rPr lang="es-ES" b="1" dirty="0" err="1">
                <a:solidFill>
                  <a:srgbClr val="FF0000"/>
                </a:solidFill>
                <a:latin typeface="Estrangelo Edessa" panose="03080600000000000000" pitchFamily="66" charset="0"/>
                <a:cs typeface="Estrangelo Edessa" panose="03080600000000000000" pitchFamily="66" charset="0"/>
              </a:rPr>
              <a:t>Think</a:t>
            </a:r>
            <a:r>
              <a:rPr lang="es-ES" b="1" dirty="0">
                <a:solidFill>
                  <a:srgbClr val="FF0000"/>
                </a:solidFill>
                <a:latin typeface="Estrangelo Edessa" panose="03080600000000000000" pitchFamily="66" charset="0"/>
                <a:cs typeface="Estrangelo Edessa" panose="03080600000000000000" pitchFamily="66" charset="0"/>
              </a:rPr>
              <a:t> </a:t>
            </a:r>
            <a:r>
              <a:rPr lang="es-ES" sz="2800" b="1" dirty="0" smtClean="0">
                <a:solidFill>
                  <a:srgbClr val="FF0000"/>
                </a:solidFill>
                <a:latin typeface="Arial" panose="020B0604020202020204" pitchFamily="34" charset="0"/>
                <a:cs typeface="Arial" panose="020B0604020202020204" pitchFamily="34" charset="0"/>
              </a:rPr>
              <a:t>Big</a:t>
            </a:r>
            <a:r>
              <a:rPr lang="es-ES" b="1" dirty="0" smtClean="0">
                <a:solidFill>
                  <a:schemeClr val="bg2"/>
                </a:solidFill>
                <a:latin typeface="Gabriola" pitchFamily="82" charset="0"/>
              </a:rPr>
              <a:t/>
            </a:r>
            <a:br>
              <a:rPr lang="es-ES" b="1" dirty="0" smtClean="0">
                <a:solidFill>
                  <a:schemeClr val="bg2"/>
                </a:solidFill>
                <a:latin typeface="Gabriola" pitchFamily="82" charset="0"/>
              </a:rPr>
            </a:br>
            <a:r>
              <a:rPr lang="es-ES" sz="4000" b="1" dirty="0">
                <a:solidFill>
                  <a:schemeClr val="bg2"/>
                </a:solidFill>
                <a:latin typeface="Gabriola" pitchFamily="82" charset="0"/>
              </a:rPr>
              <a:t/>
            </a:r>
            <a:br>
              <a:rPr lang="es-ES" sz="4000" b="1" dirty="0">
                <a:solidFill>
                  <a:schemeClr val="bg2"/>
                </a:solidFill>
                <a:latin typeface="Gabriola" pitchFamily="82" charset="0"/>
              </a:rPr>
            </a:br>
            <a:r>
              <a:rPr lang="es-ES" b="1" dirty="0" smtClean="0">
                <a:solidFill>
                  <a:schemeClr val="bg2"/>
                </a:solidFill>
                <a:latin typeface="Gabriola" pitchFamily="82" charset="0"/>
              </a:rPr>
              <a:t>.</a:t>
            </a:r>
            <a:endParaRPr lang="es-PA" b="1" dirty="0">
              <a:latin typeface="Gabriola" pitchFamily="82" charset="0"/>
            </a:endParaRPr>
          </a:p>
        </p:txBody>
      </p:sp>
      <p:sp>
        <p:nvSpPr>
          <p:cNvPr id="3" name="2 Marcador de contenido"/>
          <p:cNvSpPr>
            <a:spLocks noGrp="1"/>
          </p:cNvSpPr>
          <p:nvPr>
            <p:ph idx="1"/>
          </p:nvPr>
        </p:nvSpPr>
        <p:spPr>
          <a:xfrm>
            <a:off x="827584" y="1340768"/>
            <a:ext cx="7856041" cy="5517232"/>
          </a:xfrm>
        </p:spPr>
        <p:txBody>
          <a:bodyPr/>
          <a:lstStyle/>
          <a:p>
            <a:pPr marL="0" indent="0" algn="just">
              <a:buNone/>
            </a:pPr>
            <a:r>
              <a:rPr lang="es-ES" sz="2400" dirty="0">
                <a:solidFill>
                  <a:schemeClr val="bg2"/>
                </a:solidFill>
                <a:latin typeface="Arial" panose="020B0604020202020204" pitchFamily="34" charset="0"/>
                <a:cs typeface="Arial" panose="020B0604020202020204" pitchFamily="34" charset="0"/>
              </a:rPr>
              <a:t>El día, viernes 20 de noviembre, el  Centro de Convenciones, Ciudad </a:t>
            </a:r>
            <a:r>
              <a:rPr lang="es-ES" sz="2400" dirty="0" smtClean="0">
                <a:solidFill>
                  <a:schemeClr val="bg2"/>
                </a:solidFill>
                <a:latin typeface="Arial" panose="020B0604020202020204" pitchFamily="34" charset="0"/>
                <a:cs typeface="Arial" panose="020B0604020202020204" pitchFamily="34" charset="0"/>
              </a:rPr>
              <a:t>del Saber, </a:t>
            </a:r>
            <a:r>
              <a:rPr lang="es-ES" sz="2400" dirty="0">
                <a:solidFill>
                  <a:schemeClr val="bg2"/>
                </a:solidFill>
                <a:latin typeface="Arial" panose="020B0604020202020204" pitchFamily="34" charset="0"/>
                <a:cs typeface="Arial" panose="020B0604020202020204" pitchFamily="34" charset="0"/>
              </a:rPr>
              <a:t>edificio 184 fue el anfitrión de la Feria  del Emprendedor Juvenil  </a:t>
            </a:r>
            <a:r>
              <a:rPr lang="es-ES" sz="2400" dirty="0" err="1">
                <a:solidFill>
                  <a:schemeClr val="bg2"/>
                </a:solidFill>
                <a:latin typeface="Arial" panose="020B0604020202020204" pitchFamily="34" charset="0"/>
                <a:cs typeface="Arial" panose="020B0604020202020204" pitchFamily="34" charset="0"/>
              </a:rPr>
              <a:t>Think</a:t>
            </a:r>
            <a:r>
              <a:rPr lang="es-ES" sz="2400" dirty="0">
                <a:solidFill>
                  <a:schemeClr val="bg2"/>
                </a:solidFill>
                <a:latin typeface="Arial" panose="020B0604020202020204" pitchFamily="34" charset="0"/>
                <a:cs typeface="Arial" panose="020B0604020202020204" pitchFamily="34" charset="0"/>
              </a:rPr>
              <a:t> Big.   El Proyecto  promueve  los grandes pensamientos   y el  gran potencial que tienen nuestros jóvenes en la edad de  13 a 18 años, </a:t>
            </a:r>
            <a:r>
              <a:rPr lang="es-ES" sz="2400" dirty="0" smtClean="0">
                <a:solidFill>
                  <a:schemeClr val="bg2"/>
                </a:solidFill>
                <a:latin typeface="Arial" panose="020B0604020202020204" pitchFamily="34" charset="0"/>
                <a:cs typeface="Arial" panose="020B0604020202020204" pitchFamily="34" charset="0"/>
              </a:rPr>
              <a:t>ofreciéndole la oportunidad de desarrollar proyectos propios, lo </a:t>
            </a:r>
            <a:r>
              <a:rPr lang="es-ES" sz="2400" dirty="0">
                <a:solidFill>
                  <a:schemeClr val="bg2"/>
                </a:solidFill>
                <a:latin typeface="Arial" panose="020B0604020202020204" pitchFamily="34" charset="0"/>
                <a:cs typeface="Arial" panose="020B0604020202020204" pitchFamily="34" charset="0"/>
              </a:rPr>
              <a:t>que muchas veces pasa desapercibido en el ámbito educativo. El  evento pedagógico de gran valor  fue auspiciado por la motivación de la Fundación Telefónica de Panamá, contando con otras asociaciones como FUNDESPA y Fe y Alegría</a:t>
            </a:r>
            <a:r>
              <a:rPr lang="es-ES" dirty="0">
                <a:solidFill>
                  <a:schemeClr val="bg2"/>
                </a:solidFill>
                <a:latin typeface="Arial" panose="020B0604020202020204" pitchFamily="34" charset="0"/>
                <a:cs typeface="Arial" panose="020B0604020202020204" pitchFamily="34" charset="0"/>
              </a:rPr>
              <a:t>.  </a:t>
            </a:r>
            <a:endParaRPr lang="es-PA" dirty="0">
              <a:solidFill>
                <a:schemeClr val="bg2"/>
              </a:solidFill>
              <a:latin typeface="Arial" panose="020B0604020202020204" pitchFamily="34" charset="0"/>
              <a:cs typeface="Arial" panose="020B0604020202020204" pitchFamily="34" charset="0"/>
            </a:endParaRPr>
          </a:p>
          <a:p>
            <a:pPr algn="just"/>
            <a:endParaRPr lang="es-PA" sz="2000" dirty="0">
              <a:solidFill>
                <a:schemeClr val="bg2"/>
              </a:solidFill>
            </a:endParaRPr>
          </a:p>
        </p:txBody>
      </p:sp>
    </p:spTree>
    <p:extLst>
      <p:ext uri="{BB962C8B-B14F-4D97-AF65-F5344CB8AC3E}">
        <p14:creationId xmlns:p14="http://schemas.microsoft.com/office/powerpoint/2010/main" val="6021871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116632"/>
            <a:ext cx="8280920" cy="1015663"/>
          </a:xfrm>
          <a:prstGeom prst="rect">
            <a:avLst/>
          </a:prstGeom>
          <a:effectLst>
            <a:outerShdw blurRad="40000" dist="20000" dir="5400000" rotWithShape="0">
              <a:srgbClr val="000000">
                <a:alpha val="38000"/>
              </a:srgbClr>
            </a:outerShdw>
            <a:softEdge rad="317500"/>
          </a:effectLst>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sz="2000" b="1" dirty="0" smtClean="0">
                <a:solidFill>
                  <a:schemeClr val="bg2">
                    <a:lumMod val="75000"/>
                  </a:schemeClr>
                </a:solidFill>
                <a:latin typeface="Arial" panose="020B0604020202020204" pitchFamily="34" charset="0"/>
                <a:cs typeface="Arial" panose="020B0604020202020204" pitchFamily="34" charset="0"/>
              </a:rPr>
              <a:t>PROYECTO EMPRENDIMIENTO JUVENIL THINK BIG</a:t>
            </a:r>
          </a:p>
          <a:p>
            <a:pPr algn="ctr"/>
            <a:r>
              <a:rPr lang="es-ES" sz="2000" b="1" dirty="0" smtClean="0">
                <a:solidFill>
                  <a:schemeClr val="bg2">
                    <a:lumMod val="75000"/>
                  </a:schemeClr>
                </a:solidFill>
                <a:latin typeface="Arial" panose="020B0604020202020204" pitchFamily="34" charset="0"/>
                <a:cs typeface="Arial" panose="020B0604020202020204" pitchFamily="34" charset="0"/>
              </a:rPr>
              <a:t>«EQUIPAMIENTO DE AULA PARA SOFTWARE CONTABLE»</a:t>
            </a:r>
          </a:p>
          <a:p>
            <a:pPr algn="ctr"/>
            <a:r>
              <a:rPr lang="es-ES" sz="2000" b="1" dirty="0" smtClean="0">
                <a:solidFill>
                  <a:schemeClr val="bg2">
                    <a:lumMod val="75000"/>
                  </a:schemeClr>
                </a:solidFill>
                <a:latin typeface="Arial" panose="020B0604020202020204" pitchFamily="34" charset="0"/>
                <a:cs typeface="Arial" panose="020B0604020202020204" pitchFamily="34" charset="0"/>
              </a:rPr>
              <a:t>Escuela Secundaria  </a:t>
            </a:r>
            <a:r>
              <a:rPr lang="es-ES" sz="2000" b="1" dirty="0" err="1" smtClean="0">
                <a:solidFill>
                  <a:schemeClr val="bg2">
                    <a:lumMod val="75000"/>
                  </a:schemeClr>
                </a:solidFill>
                <a:latin typeface="Arial" panose="020B0604020202020204" pitchFamily="34" charset="0"/>
                <a:cs typeface="Arial" panose="020B0604020202020204" pitchFamily="34" charset="0"/>
              </a:rPr>
              <a:t>Angel</a:t>
            </a:r>
            <a:r>
              <a:rPr lang="es-ES" sz="2000" b="1" dirty="0" smtClean="0">
                <a:solidFill>
                  <a:schemeClr val="bg2">
                    <a:lumMod val="75000"/>
                  </a:schemeClr>
                </a:solidFill>
                <a:latin typeface="Arial" panose="020B0604020202020204" pitchFamily="34" charset="0"/>
                <a:cs typeface="Arial" panose="020B0604020202020204" pitchFamily="34" charset="0"/>
              </a:rPr>
              <a:t> María Herrera</a:t>
            </a:r>
            <a:endParaRPr lang="es-PA" sz="2000" b="1" dirty="0">
              <a:solidFill>
                <a:schemeClr val="bg2">
                  <a:lumMod val="75000"/>
                </a:schemeClr>
              </a:solidFill>
              <a:latin typeface="Arial" panose="020B0604020202020204" pitchFamily="34" charset="0"/>
              <a:cs typeface="Arial" panose="020B0604020202020204" pitchFamily="34" charset="0"/>
            </a:endParaRPr>
          </a:p>
        </p:txBody>
      </p:sp>
      <p:pic>
        <p:nvPicPr>
          <p:cNvPr id="6" name="5 Imagen" descr="IMG-20151202-WA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39552" y="2204864"/>
            <a:ext cx="8172400" cy="4649010"/>
          </a:xfrm>
          <a:prstGeom prst="rect">
            <a:avLst/>
          </a:prstGeom>
          <a:noFill/>
          <a:ln>
            <a:noFill/>
          </a:ln>
          <a:effectLst>
            <a:softEdge rad="317500"/>
          </a:effectLst>
        </p:spPr>
      </p:pic>
    </p:spTree>
    <p:extLst>
      <p:ext uri="{BB962C8B-B14F-4D97-AF65-F5344CB8AC3E}">
        <p14:creationId xmlns:p14="http://schemas.microsoft.com/office/powerpoint/2010/main" val="36437109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4" name="3 CuadroTexto"/>
          <p:cNvSpPr txBox="1"/>
          <p:nvPr/>
        </p:nvSpPr>
        <p:spPr>
          <a:xfrm>
            <a:off x="539552" y="548680"/>
            <a:ext cx="8064896" cy="830997"/>
          </a:xfrm>
          <a:prstGeom prst="rect">
            <a:avLst/>
          </a:prstGeom>
          <a:effectLst>
            <a:outerShdw blurRad="40000" dist="23000" dir="5400000" rotWithShape="0">
              <a:srgbClr val="000000">
                <a:alpha val="35000"/>
              </a:srgbClr>
            </a:outerShdw>
            <a:softEdge rad="31750"/>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2800" b="1" dirty="0" smtClean="0">
                <a:solidFill>
                  <a:schemeClr val="bg2">
                    <a:lumMod val="75000"/>
                  </a:schemeClr>
                </a:solidFill>
                <a:latin typeface="Gabriola" pitchFamily="82" charset="0"/>
              </a:rPr>
              <a:t>«</a:t>
            </a:r>
            <a:r>
              <a:rPr lang="es-ES" sz="2000" b="1" dirty="0" smtClean="0">
                <a:solidFill>
                  <a:schemeClr val="bg2">
                    <a:lumMod val="75000"/>
                  </a:schemeClr>
                </a:solidFill>
                <a:latin typeface="Arial" panose="020B0604020202020204" pitchFamily="34" charset="0"/>
                <a:cs typeface="Arial" panose="020B0604020202020204" pitchFamily="34" charset="0"/>
              </a:rPr>
              <a:t>PROYECTO EDUCANDO ÁNGELES DEPORTISTAS»</a:t>
            </a:r>
          </a:p>
          <a:p>
            <a:pPr algn="ctr"/>
            <a:r>
              <a:rPr lang="es-ES" sz="2000" b="1" dirty="0" smtClean="0">
                <a:solidFill>
                  <a:schemeClr val="bg2">
                    <a:lumMod val="75000"/>
                  </a:schemeClr>
                </a:solidFill>
                <a:latin typeface="Arial" panose="020B0604020202020204" pitchFamily="34" charset="0"/>
                <a:cs typeface="Arial" panose="020B0604020202020204" pitchFamily="34" charset="0"/>
              </a:rPr>
              <a:t>ESCUELA SECUNDARIA ÁNGEL MARÍA HERRERA</a:t>
            </a:r>
            <a:endParaRPr lang="es-PA" sz="2000" b="1"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8251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b="1" dirty="0" smtClean="0">
                <a:solidFill>
                  <a:schemeClr val="bg2"/>
                </a:solidFill>
                <a:latin typeface="Arial" panose="020B0604020202020204" pitchFamily="34" charset="0"/>
                <a:cs typeface="Arial" panose="020B0604020202020204" pitchFamily="34" charset="0"/>
              </a:rPr>
              <a:t>Proyecto </a:t>
            </a:r>
            <a:r>
              <a:rPr lang="es-ES" b="1" dirty="0">
                <a:solidFill>
                  <a:schemeClr val="bg2"/>
                </a:solidFill>
                <a:latin typeface="Arial" panose="020B0604020202020204" pitchFamily="34" charset="0"/>
                <a:cs typeface="Arial" panose="020B0604020202020204" pitchFamily="34" charset="0"/>
              </a:rPr>
              <a:t>E</a:t>
            </a:r>
            <a:r>
              <a:rPr lang="es-ES" b="1" dirty="0" smtClean="0">
                <a:solidFill>
                  <a:schemeClr val="bg2"/>
                </a:solidFill>
                <a:latin typeface="Arial" panose="020B0604020202020204" pitchFamily="34" charset="0"/>
                <a:cs typeface="Arial" panose="020B0604020202020204" pitchFamily="34" charset="0"/>
              </a:rPr>
              <a:t>ducativo THINK BIG</a:t>
            </a:r>
            <a:endParaRPr lang="es-PA" b="1" dirty="0">
              <a:solidFill>
                <a:schemeClr val="bg2"/>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p:txBody>
          <a:bodyPr/>
          <a:lstStyle/>
          <a:p>
            <a:pPr algn="ctr"/>
            <a:r>
              <a:rPr lang="es-ES" b="1" dirty="0" smtClean="0">
                <a:solidFill>
                  <a:schemeClr val="bg2"/>
                </a:solidFill>
                <a:latin typeface="Arial" panose="020B0604020202020204" pitchFamily="34" charset="0"/>
                <a:cs typeface="Arial" panose="020B0604020202020204" pitchFamily="34" charset="0"/>
              </a:rPr>
              <a:t>C.E.B.G. HERNANDO BÁRCENAS</a:t>
            </a:r>
            <a:endParaRPr lang="es-PA"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91718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9CCFF"/>
          </a:solidFill>
          <a:effectLst>
            <a:softEdge rad="127000"/>
          </a:effectLst>
        </p:spPr>
        <p:txBody>
          <a:bodyPr/>
          <a:lstStyle/>
          <a:p>
            <a:pPr algn="ctr"/>
            <a:r>
              <a:rPr lang="es-ES" b="1" dirty="0" smtClean="0">
                <a:solidFill>
                  <a:schemeClr val="bg2"/>
                </a:solidFill>
                <a:latin typeface="Arial" panose="020B0604020202020204" pitchFamily="34" charset="0"/>
                <a:cs typeface="Arial" panose="020B0604020202020204" pitchFamily="34" charset="0"/>
              </a:rPr>
              <a:t>PROYECTO </a:t>
            </a:r>
            <a:endParaRPr lang="es-PA" b="1" dirty="0">
              <a:solidFill>
                <a:schemeClr val="bg2"/>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lstStyle/>
          <a:p>
            <a:pPr algn="just"/>
            <a:r>
              <a:rPr lang="es-ES" dirty="0" smtClean="0">
                <a:solidFill>
                  <a:schemeClr val="bg2"/>
                </a:solidFill>
                <a:latin typeface="Arial" panose="020B0604020202020204" pitchFamily="34" charset="0"/>
                <a:cs typeface="Arial" panose="020B0604020202020204" pitchFamily="34" charset="0"/>
              </a:rPr>
              <a:t>Trata de la creación de un parque alrededor de la escuela, con áreas de juego, estacionamientos y sobre todo con grandes áreas verdes aprovechando el área campestre en que esta ubicado el Centro Educativo</a:t>
            </a:r>
            <a:r>
              <a:rPr lang="es-ES" dirty="0" smtClean="0">
                <a:solidFill>
                  <a:schemeClr val="bg2"/>
                </a:solidFill>
                <a:latin typeface="Gabriola" pitchFamily="82" charset="0"/>
              </a:rPr>
              <a:t>. </a:t>
            </a:r>
            <a:endParaRPr lang="es-PA" dirty="0">
              <a:solidFill>
                <a:schemeClr val="bg2"/>
              </a:solidFill>
              <a:latin typeface="Gabriola" pitchFamily="82" charset="0"/>
            </a:endParaRPr>
          </a:p>
        </p:txBody>
      </p:sp>
      <p:sp>
        <p:nvSpPr>
          <p:cNvPr id="5" name="4 Marcador de texto"/>
          <p:cNvSpPr>
            <a:spLocks noGrp="1"/>
          </p:cNvSpPr>
          <p:nvPr>
            <p:ph type="body" sz="half" idx="2"/>
          </p:nvPr>
        </p:nvSpPr>
        <p:spPr/>
        <p:txBody>
          <a:bodyPr/>
          <a:lstStyle/>
          <a:p>
            <a:r>
              <a:rPr lang="es-ES" sz="1800" b="1" dirty="0" smtClean="0">
                <a:solidFill>
                  <a:schemeClr val="bg2"/>
                </a:solidFill>
                <a:latin typeface="Arial" panose="020B0604020202020204" pitchFamily="34" charset="0"/>
                <a:cs typeface="Arial" panose="020B0604020202020204" pitchFamily="34" charset="0"/>
              </a:rPr>
              <a:t>ESTUDIANTES DE LA ESCUELA C.E.B.G  HERNANDO </a:t>
            </a:r>
            <a:r>
              <a:rPr lang="es-ES" sz="2000" b="1" dirty="0" smtClean="0">
                <a:solidFill>
                  <a:schemeClr val="bg2"/>
                </a:solidFill>
                <a:latin typeface="Arial" panose="020B0604020202020204" pitchFamily="34" charset="0"/>
                <a:cs typeface="Arial" panose="020B0604020202020204" pitchFamily="34" charset="0"/>
              </a:rPr>
              <a:t>BÁRCENAS</a:t>
            </a:r>
            <a:r>
              <a:rPr lang="es-ES" sz="2000" b="1" dirty="0" smtClean="0">
                <a:solidFill>
                  <a:schemeClr val="bg2"/>
                </a:solidFill>
                <a:latin typeface="Gabriola" pitchFamily="82" charset="0"/>
              </a:rPr>
              <a:t>.</a:t>
            </a:r>
            <a:endParaRPr lang="es-PA" sz="2000" b="1" dirty="0">
              <a:solidFill>
                <a:schemeClr val="bg2"/>
              </a:solidFill>
              <a:latin typeface="Gabriola" pitchFamily="82" charset="0"/>
            </a:endParaRPr>
          </a:p>
        </p:txBody>
      </p:sp>
      <p:pic>
        <p:nvPicPr>
          <p:cNvPr id="6" name="5 Imagen" descr="IMG-20151202-WA003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67544" y="2348880"/>
            <a:ext cx="3024336" cy="3393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87018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8829781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004655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74208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Rectángulo"/>
          <p:cNvSpPr/>
          <p:nvPr/>
        </p:nvSpPr>
        <p:spPr>
          <a:xfrm>
            <a:off x="971600" y="6021288"/>
            <a:ext cx="68407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ESTACIONAMIENTOS</a:t>
            </a:r>
            <a:endParaRPr lang="es-PA" b="1" dirty="0"/>
          </a:p>
        </p:txBody>
      </p:sp>
    </p:spTree>
    <p:extLst>
      <p:ext uri="{BB962C8B-B14F-4D97-AF65-F5344CB8AC3E}">
        <p14:creationId xmlns:p14="http://schemas.microsoft.com/office/powerpoint/2010/main" val="467763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800416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CuadroTexto"/>
          <p:cNvSpPr txBox="1"/>
          <p:nvPr/>
        </p:nvSpPr>
        <p:spPr>
          <a:xfrm>
            <a:off x="1475656" y="548680"/>
            <a:ext cx="6336704" cy="954107"/>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800" b="1" dirty="0"/>
              <a:t>D</a:t>
            </a:r>
            <a:r>
              <a:rPr lang="es-ES" sz="2800" b="1" dirty="0" smtClean="0"/>
              <a:t>ISEÑO DEL PARQUE DE LA ESCUELA </a:t>
            </a:r>
            <a:endParaRPr lang="es-PA" sz="2800" b="1" dirty="0"/>
          </a:p>
        </p:txBody>
      </p:sp>
      <p:sp>
        <p:nvSpPr>
          <p:cNvPr id="4" name="3 Elipse"/>
          <p:cNvSpPr/>
          <p:nvPr/>
        </p:nvSpPr>
        <p:spPr>
          <a:xfrm>
            <a:off x="4644008" y="188640"/>
            <a:ext cx="45719"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Tree>
    <p:extLst>
      <p:ext uri="{BB962C8B-B14F-4D97-AF65-F5344CB8AC3E}">
        <p14:creationId xmlns:p14="http://schemas.microsoft.com/office/powerpoint/2010/main" val="35198205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33400"/>
            <a:ext cx="7784033" cy="1219200"/>
          </a:xfrm>
        </p:spPr>
        <p:txBody>
          <a:bodyPr/>
          <a:lstStyle/>
          <a:p>
            <a:pPr algn="ctr"/>
            <a:r>
              <a:rPr lang="es-ES" b="1" dirty="0">
                <a:solidFill>
                  <a:schemeClr val="bg2"/>
                </a:solidFill>
                <a:latin typeface="Arial" panose="020B0604020202020204" pitchFamily="34" charset="0"/>
                <a:cs typeface="Arial" panose="020B0604020202020204" pitchFamily="34" charset="0"/>
              </a:rPr>
              <a:t>Objetivo del proyecto</a:t>
            </a:r>
            <a:r>
              <a:rPr lang="es-PA" dirty="0">
                <a:solidFill>
                  <a:schemeClr val="bg2"/>
                </a:solidFill>
                <a:latin typeface="Arial" panose="020B0604020202020204" pitchFamily="34" charset="0"/>
                <a:cs typeface="Arial" panose="020B0604020202020204" pitchFamily="34" charset="0"/>
              </a:rPr>
              <a:t/>
            </a:r>
            <a:br>
              <a:rPr lang="es-PA" dirty="0">
                <a:solidFill>
                  <a:schemeClr val="bg2"/>
                </a:solidFill>
                <a:latin typeface="Arial" panose="020B0604020202020204" pitchFamily="34" charset="0"/>
                <a:cs typeface="Arial" panose="020B0604020202020204" pitchFamily="34" charset="0"/>
              </a:rPr>
            </a:br>
            <a:endParaRPr lang="es-PA" dirty="0">
              <a:solidFill>
                <a:schemeClr val="bg2"/>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899592" y="1905000"/>
            <a:ext cx="7784033" cy="4221163"/>
          </a:xfrm>
        </p:spPr>
        <p:txBody>
          <a:bodyPr/>
          <a:lstStyle/>
          <a:p>
            <a:pPr algn="just"/>
            <a:r>
              <a:rPr lang="es-ES" sz="3200" dirty="0" smtClean="0">
                <a:solidFill>
                  <a:schemeClr val="bg2"/>
                </a:solidFill>
                <a:latin typeface="Arial" panose="020B0604020202020204" pitchFamily="34" charset="0"/>
                <a:cs typeface="Arial" panose="020B0604020202020204" pitchFamily="34" charset="0"/>
              </a:rPr>
              <a:t>Promover </a:t>
            </a:r>
            <a:r>
              <a:rPr lang="es-ES" sz="3200" dirty="0">
                <a:solidFill>
                  <a:schemeClr val="bg2"/>
                </a:solidFill>
                <a:latin typeface="Arial" panose="020B0604020202020204" pitchFamily="34" charset="0"/>
                <a:cs typeface="Arial" panose="020B0604020202020204" pitchFamily="34" charset="0"/>
              </a:rPr>
              <a:t>el trabajo </a:t>
            </a:r>
            <a:r>
              <a:rPr lang="es-ES" sz="3200" dirty="0" smtClean="0">
                <a:solidFill>
                  <a:schemeClr val="bg2"/>
                </a:solidFill>
                <a:latin typeface="Arial" panose="020B0604020202020204" pitchFamily="34" charset="0"/>
                <a:cs typeface="Arial" panose="020B0604020202020204" pitchFamily="34" charset="0"/>
              </a:rPr>
              <a:t>colaborativo e  </a:t>
            </a:r>
            <a:r>
              <a:rPr lang="es-ES" sz="3200" dirty="0">
                <a:solidFill>
                  <a:schemeClr val="bg2"/>
                </a:solidFill>
                <a:latin typeface="Arial" panose="020B0604020202020204" pitchFamily="34" charset="0"/>
                <a:cs typeface="Arial" panose="020B0604020202020204" pitchFamily="34" charset="0"/>
              </a:rPr>
              <a:t>Incentivar a  los estudiantes  a identificar problemas en su entorno educativo y ofrecer soluciones, es parte de la meta.</a:t>
            </a:r>
            <a:endParaRPr lang="es-PA" sz="32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0827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712025" cy="1080120"/>
          </a:xfrm>
          <a:solidFill>
            <a:schemeClr val="accent2">
              <a:lumMod val="60000"/>
              <a:lumOff val="40000"/>
            </a:schemeClr>
          </a:solidFill>
        </p:spPr>
        <p:txBody>
          <a:bodyPr/>
          <a:lstStyle/>
          <a:p>
            <a:pPr algn="ctr"/>
            <a:r>
              <a:rPr lang="es-ES" sz="3200" b="1" dirty="0" smtClean="0">
                <a:latin typeface="Arial" panose="020B0604020202020204" pitchFamily="34" charset="0"/>
                <a:cs typeface="Arial" panose="020B0604020202020204" pitchFamily="34" charset="0"/>
              </a:rPr>
              <a:t>OTROS PROYECTOS </a:t>
            </a:r>
            <a:endParaRPr lang="es-PA" sz="3200" b="1" dirty="0">
              <a:latin typeface="Arial" panose="020B0604020202020204" pitchFamily="34" charset="0"/>
              <a:cs typeface="Arial" panose="020B0604020202020204" pitchFamily="34" charset="0"/>
            </a:endParaRPr>
          </a:p>
        </p:txBody>
      </p:sp>
      <p:sp>
        <p:nvSpPr>
          <p:cNvPr id="3" name="2 CuadroTexto"/>
          <p:cNvSpPr txBox="1"/>
          <p:nvPr/>
        </p:nvSpPr>
        <p:spPr>
          <a:xfrm>
            <a:off x="539552" y="1340768"/>
            <a:ext cx="8136904" cy="1323439"/>
          </a:xfrm>
          <a:prstGeom prst="rect">
            <a:avLst/>
          </a:prstGeom>
          <a:solidFill>
            <a:srgbClr val="99CCFF"/>
          </a:solidFill>
          <a:effectLst>
            <a:softEdge rad="127000"/>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sz="2000" b="1" dirty="0" smtClean="0">
                <a:solidFill>
                  <a:schemeClr val="bg2"/>
                </a:solidFill>
                <a:latin typeface="Arial" panose="020B0604020202020204" pitchFamily="34" charset="0"/>
                <a:cs typeface="Arial" panose="020B0604020202020204" pitchFamily="34" charset="0"/>
              </a:rPr>
              <a:t>Tienen que ver con la conservación de los manglares en Panamá oeste y el mantenimiento de la comunidad, mejorándola físicamente y manteniendo sus áreas verdes y el reciclaje, entre otros.</a:t>
            </a:r>
            <a:endParaRPr lang="es-PA" sz="2000" b="1" dirty="0">
              <a:solidFill>
                <a:schemeClr val="bg2"/>
              </a:solidFill>
              <a:latin typeface="Arial" panose="020B0604020202020204" pitchFamily="34" charset="0"/>
              <a:cs typeface="Arial" panose="020B0604020202020204" pitchFamily="34" charset="0"/>
            </a:endParaRPr>
          </a:p>
        </p:txBody>
      </p:sp>
      <p:pic>
        <p:nvPicPr>
          <p:cNvPr id="10" name="9 Imagen" descr="IMG-20151202-WA002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419872" y="2259148"/>
            <a:ext cx="3024336" cy="4382933"/>
          </a:xfrm>
          <a:prstGeom prst="rect">
            <a:avLst/>
          </a:prstGeom>
          <a:noFill/>
          <a:ln>
            <a:noFill/>
          </a:ln>
          <a:effectLst>
            <a:glow rad="63500">
              <a:schemeClr val="accent3">
                <a:satMod val="175000"/>
                <a:alpha val="40000"/>
              </a:schemeClr>
            </a:glow>
            <a:softEdge rad="63500"/>
          </a:effectLst>
        </p:spPr>
      </p:pic>
    </p:spTree>
    <p:extLst>
      <p:ext uri="{BB962C8B-B14F-4D97-AF65-F5344CB8AC3E}">
        <p14:creationId xmlns:p14="http://schemas.microsoft.com/office/powerpoint/2010/main" val="18177102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910240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60854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CuadroTexto"/>
          <p:cNvSpPr txBox="1"/>
          <p:nvPr/>
        </p:nvSpPr>
        <p:spPr>
          <a:xfrm>
            <a:off x="251520" y="0"/>
            <a:ext cx="3312368" cy="1569660"/>
          </a:xfrm>
          <a:prstGeom prst="rect">
            <a:avLst/>
          </a:prstGeom>
          <a:solidFill>
            <a:srgbClr val="92D050"/>
          </a:solidFill>
        </p:spPr>
        <p:txBody>
          <a:bodyPr wrap="square" rtlCol="0">
            <a:spAutoFit/>
          </a:bodyPr>
          <a:lstStyle/>
          <a:p>
            <a:pPr algn="ctr"/>
            <a:endParaRPr lang="es-ES" sz="3200" b="1" dirty="0" smtClean="0">
              <a:solidFill>
                <a:schemeClr val="bg2"/>
              </a:solidFill>
            </a:endParaRPr>
          </a:p>
          <a:p>
            <a:pPr algn="ctr"/>
            <a:r>
              <a:rPr lang="es-ES" sz="3200" b="1" dirty="0" smtClean="0">
                <a:solidFill>
                  <a:schemeClr val="bg2"/>
                </a:solidFill>
              </a:rPr>
              <a:t>C.E.B.G. EL ESPAVÉ</a:t>
            </a:r>
            <a:endParaRPr lang="es-PA" sz="3200" b="1" dirty="0">
              <a:solidFill>
                <a:schemeClr val="bg2"/>
              </a:solidFill>
            </a:endParaRPr>
          </a:p>
        </p:txBody>
      </p:sp>
    </p:spTree>
    <p:extLst>
      <p:ext uri="{BB962C8B-B14F-4D97-AF65-F5344CB8AC3E}">
        <p14:creationId xmlns:p14="http://schemas.microsoft.com/office/powerpoint/2010/main" val="13122871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CuadroTexto"/>
          <p:cNvSpPr txBox="1"/>
          <p:nvPr/>
        </p:nvSpPr>
        <p:spPr>
          <a:xfrm>
            <a:off x="179512" y="5805264"/>
            <a:ext cx="8568952"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3200" b="1" dirty="0" smtClean="0"/>
              <a:t>PROYECTO VIVE, BAILA Y RECICLA</a:t>
            </a:r>
            <a:endParaRPr lang="es-PA" sz="3200" b="1" dirty="0"/>
          </a:p>
        </p:txBody>
      </p:sp>
    </p:spTree>
    <p:extLst>
      <p:ext uri="{BB962C8B-B14F-4D97-AF65-F5344CB8AC3E}">
        <p14:creationId xmlns:p14="http://schemas.microsoft.com/office/powerpoint/2010/main" val="20989004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627670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2060848"/>
            <a:ext cx="7808168" cy="1368152"/>
          </a:xfrm>
          <a:solidFill>
            <a:schemeClr val="bg1">
              <a:lumMod val="60000"/>
              <a:lumOff val="40000"/>
            </a:schemeClr>
          </a:solidFill>
        </p:spPr>
        <p:txBody>
          <a:bodyPr/>
          <a:lstStyle/>
          <a:p>
            <a:pPr algn="ctr"/>
            <a:r>
              <a:rPr lang="es-ES" sz="3600" b="1" dirty="0" smtClean="0">
                <a:solidFill>
                  <a:schemeClr val="bg2">
                    <a:lumMod val="75000"/>
                  </a:schemeClr>
                </a:solidFill>
                <a:latin typeface="Arial" panose="020B0604020202020204" pitchFamily="34" charset="0"/>
                <a:cs typeface="Arial" panose="020B0604020202020204" pitchFamily="34" charset="0"/>
              </a:rPr>
              <a:t>PROYECTO MANOS DE ESPERANZA</a:t>
            </a:r>
            <a:endParaRPr lang="es-PA" sz="3600" b="1" dirty="0">
              <a:solidFill>
                <a:schemeClr val="bg2">
                  <a:lumMod val="75000"/>
                </a:schemeClr>
              </a:solidFill>
              <a:latin typeface="Arial" panose="020B0604020202020204" pitchFamily="34" charset="0"/>
              <a:cs typeface="Arial" panose="020B0604020202020204" pitchFamily="34" charset="0"/>
            </a:endParaRPr>
          </a:p>
        </p:txBody>
      </p:sp>
      <p:sp>
        <p:nvSpPr>
          <p:cNvPr id="3" name="2 Subtítulo"/>
          <p:cNvSpPr>
            <a:spLocks noGrp="1"/>
          </p:cNvSpPr>
          <p:nvPr>
            <p:ph type="subTitle" idx="1"/>
          </p:nvPr>
        </p:nvSpPr>
        <p:spPr>
          <a:xfrm>
            <a:off x="2057400" y="3810000"/>
            <a:ext cx="6400800" cy="1347192"/>
          </a:xfrm>
          <a:solidFill>
            <a:schemeClr val="tx2">
              <a:lumMod val="50000"/>
            </a:schemeClr>
          </a:solidFill>
        </p:spPr>
        <p:txBody>
          <a:bodyPr/>
          <a:lstStyle/>
          <a:p>
            <a:pPr algn="ctr"/>
            <a:r>
              <a:rPr lang="es-ES" sz="3200" dirty="0" smtClean="0">
                <a:latin typeface="Arial" panose="020B0604020202020204" pitchFamily="34" charset="0"/>
                <a:cs typeface="Arial" panose="020B0604020202020204" pitchFamily="34" charset="0"/>
              </a:rPr>
              <a:t>CENTRO EDUCATIVO EL CACAO</a:t>
            </a:r>
            <a:endParaRPr lang="es-PA"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7567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000500" y="-5555"/>
            <a:ext cx="5143500" cy="6858000"/>
          </a:xfrm>
          <a:prstGeom prst="rect">
            <a:avLst/>
          </a:prstGeom>
          <a:noFill/>
          <a:ln>
            <a:noFill/>
          </a:ln>
        </p:spPr>
      </p:pic>
      <p:sp>
        <p:nvSpPr>
          <p:cNvPr id="4" name="3 Rectángulo"/>
          <p:cNvSpPr/>
          <p:nvPr/>
        </p:nvSpPr>
        <p:spPr>
          <a:xfrm>
            <a:off x="611560" y="620688"/>
            <a:ext cx="3168352" cy="5472608"/>
          </a:xfrm>
          <a:prstGeom prst="rect">
            <a:avLst/>
          </a:prstGeom>
          <a:solidFill>
            <a:srgbClr val="99CCFF"/>
          </a:solidFill>
          <a:effectLst>
            <a:outerShdw blurRad="40000" dist="20000" dir="5400000" rotWithShape="0">
              <a:srgbClr val="000000">
                <a:alpha val="38000"/>
              </a:srgbClr>
            </a:outerShdw>
            <a:softEdge rad="317500"/>
          </a:effectLst>
        </p:spPr>
        <p:style>
          <a:lnRef idx="1">
            <a:schemeClr val="accent6"/>
          </a:lnRef>
          <a:fillRef idx="2">
            <a:schemeClr val="accent6"/>
          </a:fillRef>
          <a:effectRef idx="1">
            <a:schemeClr val="accent6"/>
          </a:effectRef>
          <a:fontRef idx="minor">
            <a:schemeClr val="dk1"/>
          </a:fontRef>
        </p:style>
        <p:txBody>
          <a:bodyPr rtlCol="0" anchor="ctr"/>
          <a:lstStyle/>
          <a:p>
            <a:pPr algn="just"/>
            <a:r>
              <a:rPr lang="es-ES" sz="2000" dirty="0" smtClean="0">
                <a:latin typeface="Arial" panose="020B0604020202020204" pitchFamily="34" charset="0"/>
                <a:cs typeface="Arial" panose="020B0604020202020204" pitchFamily="34" charset="0"/>
              </a:rPr>
              <a:t>El proyecto de estos jóvenes de la Comunidad del Cacao  se basa en reforestar la comunidad del árboles maderables como guayacán, roble, además,  de la construcción de parques y veredas.  También se proyecta incentivar el agroturismo y el reciclaje como lo muestra la maqueta.    </a:t>
            </a:r>
            <a:endParaRPr lang="es-P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6200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1520" y="0"/>
            <a:ext cx="8568952" cy="6858000"/>
          </a:xfrm>
          <a:prstGeom prst="rect">
            <a:avLst/>
          </a:prstGeom>
          <a:noFill/>
          <a:ln>
            <a:noFill/>
          </a:ln>
          <a:effectLst>
            <a:softEdge rad="317500"/>
          </a:effectLst>
        </p:spPr>
      </p:pic>
    </p:spTree>
    <p:extLst>
      <p:ext uri="{BB962C8B-B14F-4D97-AF65-F5344CB8AC3E}">
        <p14:creationId xmlns:p14="http://schemas.microsoft.com/office/powerpoint/2010/main" val="807523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23528" y="0"/>
            <a:ext cx="8568952" cy="6858000"/>
          </a:xfrm>
          <a:prstGeom prst="rect">
            <a:avLst/>
          </a:prstGeom>
          <a:noFill/>
          <a:ln>
            <a:noFill/>
          </a:ln>
          <a:effectLst>
            <a:softEdge rad="317500"/>
          </a:effectLst>
        </p:spPr>
      </p:pic>
    </p:spTree>
    <p:extLst>
      <p:ext uri="{BB962C8B-B14F-4D97-AF65-F5344CB8AC3E}">
        <p14:creationId xmlns:p14="http://schemas.microsoft.com/office/powerpoint/2010/main" val="15881285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476672"/>
            <a:ext cx="7568009" cy="1219200"/>
          </a:xfrm>
          <a:solidFill>
            <a:schemeClr val="accent6">
              <a:lumMod val="20000"/>
              <a:lumOff val="80000"/>
            </a:schemeClr>
          </a:solidFill>
        </p:spPr>
        <p:txBody>
          <a:bodyPr/>
          <a:lstStyle/>
          <a:p>
            <a:pPr algn="ctr"/>
            <a:r>
              <a:rPr lang="es-ES" b="1" dirty="0" smtClean="0">
                <a:solidFill>
                  <a:schemeClr val="bg2"/>
                </a:solidFill>
                <a:latin typeface="Arial" panose="020B0604020202020204" pitchFamily="34" charset="0"/>
                <a:cs typeface="Arial" panose="020B0604020202020204" pitchFamily="34" charset="0"/>
              </a:rPr>
              <a:t>PROYECTO THINK BIG</a:t>
            </a:r>
            <a:endParaRPr lang="es-PA" b="1" dirty="0">
              <a:solidFill>
                <a:schemeClr val="bg2"/>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899592" y="1905000"/>
            <a:ext cx="7784033" cy="4221163"/>
          </a:xfrm>
        </p:spPr>
        <p:txBody>
          <a:bodyPr/>
          <a:lstStyle/>
          <a:p>
            <a:pPr algn="just"/>
            <a:r>
              <a:rPr lang="es-ES" sz="3200" dirty="0">
                <a:solidFill>
                  <a:schemeClr val="bg2"/>
                </a:solidFill>
                <a:latin typeface="Arial" panose="020B0604020202020204" pitchFamily="34" charset="0"/>
                <a:cs typeface="Arial" panose="020B0604020202020204" pitchFamily="34" charset="0"/>
              </a:rPr>
              <a:t>En Panamá, el programa fue desarrollado en   escuelas en un lapso de cuatro (4) meses  en tres provincias (Panamá, Panamá Oeste y Coclé) Los chicos  pusieron en juego su capacidad, talento , esfuerzo y  tiempo  en la realización del proyecto de emprendimiento juvenil.</a:t>
            </a:r>
            <a:endParaRPr lang="es-PA" sz="3200" dirty="0">
              <a:solidFill>
                <a:schemeClr val="bg2"/>
              </a:solidFill>
              <a:latin typeface="Arial" panose="020B0604020202020204" pitchFamily="34" charset="0"/>
              <a:cs typeface="Arial" panose="020B0604020202020204" pitchFamily="34" charset="0"/>
            </a:endParaRPr>
          </a:p>
          <a:p>
            <a:endParaRPr lang="es-PA" sz="4000" dirty="0">
              <a:solidFill>
                <a:schemeClr val="bg2"/>
              </a:solidFill>
              <a:latin typeface="Gabriola" pitchFamily="82" charset="0"/>
            </a:endParaRPr>
          </a:p>
        </p:txBody>
      </p:sp>
    </p:spTree>
    <p:extLst>
      <p:ext uri="{BB962C8B-B14F-4D97-AF65-F5344CB8AC3E}">
        <p14:creationId xmlns:p14="http://schemas.microsoft.com/office/powerpoint/2010/main" val="2265395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996213" y="0"/>
            <a:ext cx="5143500" cy="6858000"/>
          </a:xfrm>
          <a:prstGeom prst="rect">
            <a:avLst/>
          </a:prstGeom>
          <a:noFill/>
          <a:ln>
            <a:noFill/>
          </a:ln>
          <a:effectLst>
            <a:softEdge rad="127000"/>
          </a:effectLst>
        </p:spPr>
      </p:pic>
      <p:sp>
        <p:nvSpPr>
          <p:cNvPr id="12" name="11 Estrella de 5 puntas"/>
          <p:cNvSpPr/>
          <p:nvPr/>
        </p:nvSpPr>
        <p:spPr>
          <a:xfrm>
            <a:off x="447144" y="1052736"/>
            <a:ext cx="2987825" cy="3693394"/>
          </a:xfrm>
          <a:prstGeom prst="star5">
            <a:avLst/>
          </a:prstGeom>
          <a:effectLst>
            <a:outerShdw blurRad="40000" dist="23000" dir="5400000" rotWithShape="0">
              <a:srgbClr val="000000">
                <a:alpha val="35000"/>
              </a:srgbClr>
            </a:outerShdw>
            <a:softEdge rad="1270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s-PA" dirty="0"/>
          </a:p>
        </p:txBody>
      </p:sp>
      <p:sp>
        <p:nvSpPr>
          <p:cNvPr id="13" name="12 Rectángulo"/>
          <p:cNvSpPr/>
          <p:nvPr/>
        </p:nvSpPr>
        <p:spPr>
          <a:xfrm>
            <a:off x="1403648" y="2132856"/>
            <a:ext cx="1224136" cy="1200329"/>
          </a:xfrm>
          <a:prstGeom prst="rect">
            <a:avLst/>
          </a:prstGeom>
          <a:noFill/>
        </p:spPr>
        <p:txBody>
          <a:bodyPr wrap="square" lIns="91440" tIns="45720" rIns="91440" bIns="45720">
            <a:spAutoFit/>
          </a:bodyPr>
          <a:lstStyle/>
          <a:p>
            <a:pPr algn="ctr"/>
            <a:endPar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s-E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Reciclaje</a:t>
            </a:r>
            <a:endPar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13 CuadroTexto"/>
          <p:cNvSpPr txBox="1"/>
          <p:nvPr/>
        </p:nvSpPr>
        <p:spPr>
          <a:xfrm>
            <a:off x="1115616" y="7244"/>
            <a:ext cx="7128793" cy="369332"/>
          </a:xfrm>
          <a:prstGeom prst="rect">
            <a:avLst/>
          </a:prstGeom>
          <a:effectLst>
            <a:outerShdw blurRad="40000" dist="20000" dir="5400000" rotWithShape="0">
              <a:srgbClr val="000000">
                <a:alpha val="38000"/>
              </a:srgbClr>
            </a:outerShdw>
            <a:softEdge rad="1270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S" b="1" dirty="0" smtClean="0">
                <a:solidFill>
                  <a:schemeClr val="accent2">
                    <a:lumMod val="50000"/>
                  </a:schemeClr>
                </a:solidFill>
              </a:rPr>
              <a:t>C.E.B.G. MATA AHOGADO DE SAN CARLOS</a:t>
            </a:r>
            <a:endParaRPr lang="es-PA" b="1" dirty="0">
              <a:solidFill>
                <a:schemeClr val="accent2">
                  <a:lumMod val="50000"/>
                </a:schemeClr>
              </a:solidFill>
            </a:endParaRPr>
          </a:p>
        </p:txBody>
      </p:sp>
    </p:spTree>
    <p:extLst>
      <p:ext uri="{BB962C8B-B14F-4D97-AF65-F5344CB8AC3E}">
        <p14:creationId xmlns:p14="http://schemas.microsoft.com/office/powerpoint/2010/main" val="16550513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000500" y="0"/>
            <a:ext cx="5143500" cy="6858000"/>
          </a:xfrm>
          <a:prstGeom prst="rect">
            <a:avLst/>
          </a:prstGeom>
          <a:noFill/>
          <a:ln>
            <a:noFill/>
          </a:ln>
          <a:effectLst>
            <a:softEdge rad="317500"/>
          </a:effectLst>
        </p:spPr>
      </p:pic>
      <p:sp>
        <p:nvSpPr>
          <p:cNvPr id="3" name="2 Elipse"/>
          <p:cNvSpPr/>
          <p:nvPr/>
        </p:nvSpPr>
        <p:spPr>
          <a:xfrm>
            <a:off x="0" y="1628800"/>
            <a:ext cx="4000500" cy="3240360"/>
          </a:xfrm>
          <a:prstGeom prst="ellipse">
            <a:avLst/>
          </a:prstGeom>
          <a:solidFill>
            <a:srgbClr val="92D050"/>
          </a:solidFill>
          <a:effectLst>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3200" b="1" dirty="0" smtClean="0">
                <a:solidFill>
                  <a:schemeClr val="accent2">
                    <a:lumMod val="50000"/>
                  </a:schemeClr>
                </a:solidFill>
                <a:latin typeface="Arial" panose="020B0604020202020204" pitchFamily="34" charset="0"/>
                <a:cs typeface="Arial" panose="020B0604020202020204" pitchFamily="34" charset="0"/>
              </a:rPr>
              <a:t>RECICLAJE</a:t>
            </a:r>
          </a:p>
          <a:p>
            <a:pPr algn="ctr"/>
            <a:r>
              <a:rPr lang="es-ES" sz="3200" dirty="0" smtClean="0">
                <a:latin typeface="Arial" panose="020B0604020202020204" pitchFamily="34" charset="0"/>
                <a:cs typeface="Arial" panose="020B0604020202020204" pitchFamily="34" charset="0"/>
              </a:rPr>
              <a:t>confección de vestido con cinta y chapita de latas</a:t>
            </a:r>
            <a:r>
              <a:rPr lang="es-ES" dirty="0" smtClean="0">
                <a:latin typeface="Arial" panose="020B0604020202020204" pitchFamily="34" charset="0"/>
                <a:cs typeface="Arial" panose="020B0604020202020204" pitchFamily="34" charset="0"/>
              </a:rPr>
              <a:t>.</a:t>
            </a:r>
          </a:p>
          <a:p>
            <a:pPr algn="ctr"/>
            <a:r>
              <a:rPr lang="es-ES" sz="2000" b="1" dirty="0" smtClean="0">
                <a:solidFill>
                  <a:schemeClr val="accent2">
                    <a:lumMod val="50000"/>
                  </a:schemeClr>
                </a:solidFill>
                <a:latin typeface="Arial" panose="020B0604020202020204" pitchFamily="34" charset="0"/>
                <a:cs typeface="Arial" panose="020B0604020202020204" pitchFamily="34" charset="0"/>
              </a:rPr>
              <a:t>C.E.B.G MATA AHOGADO</a:t>
            </a:r>
            <a:endParaRPr lang="es-PA" sz="2000"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4806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Rectángulo"/>
          <p:cNvSpPr/>
          <p:nvPr/>
        </p:nvSpPr>
        <p:spPr>
          <a:xfrm>
            <a:off x="179512" y="116633"/>
            <a:ext cx="8856984" cy="923330"/>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b="1" dirty="0" smtClean="0">
                <a:solidFill>
                  <a:schemeClr val="accent2">
                    <a:lumMod val="50000"/>
                  </a:schemeClr>
                </a:solidFill>
              </a:rPr>
              <a:t>C.E.B.G. MATA AHOGADO DE SAN CARLOS</a:t>
            </a:r>
          </a:p>
          <a:p>
            <a:pPr algn="ctr"/>
            <a:r>
              <a:rPr lang="es-ES" b="1" dirty="0" smtClean="0">
                <a:solidFill>
                  <a:schemeClr val="accent2">
                    <a:lumMod val="50000"/>
                  </a:schemeClr>
                </a:solidFill>
              </a:rPr>
              <a:t> PROYECTO «DETRÁS DE CADA LIBRO HAY UN GRAN ESTUDIANTE»</a:t>
            </a:r>
            <a:endParaRPr lang="es-PA" b="1" dirty="0">
              <a:solidFill>
                <a:schemeClr val="accent2">
                  <a:lumMod val="50000"/>
                </a:schemeClr>
              </a:solidFill>
            </a:endParaRPr>
          </a:p>
        </p:txBody>
      </p:sp>
    </p:spTree>
    <p:extLst>
      <p:ext uri="{BB962C8B-B14F-4D97-AF65-F5344CB8AC3E}">
        <p14:creationId xmlns:p14="http://schemas.microsoft.com/office/powerpoint/2010/main" val="16815215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2 CuadroTexto"/>
          <p:cNvSpPr txBox="1"/>
          <p:nvPr/>
        </p:nvSpPr>
        <p:spPr>
          <a:xfrm>
            <a:off x="1115616" y="476672"/>
            <a:ext cx="6480720" cy="1015663"/>
          </a:xfrm>
          <a:prstGeom prst="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b="1" dirty="0" smtClean="0"/>
              <a:t> </a:t>
            </a:r>
            <a:r>
              <a:rPr lang="es-ES" sz="2000" b="1" dirty="0" smtClean="0"/>
              <a:t>PROYECTO DE DISEÑO DE UNA BIBLIOTECA EN LA C.E.B.G. MATA AHOGADO</a:t>
            </a:r>
            <a:endParaRPr lang="es-PA" sz="2000" b="1" dirty="0"/>
          </a:p>
        </p:txBody>
      </p:sp>
    </p:spTree>
    <p:extLst>
      <p:ext uri="{BB962C8B-B14F-4D97-AF65-F5344CB8AC3E}">
        <p14:creationId xmlns:p14="http://schemas.microsoft.com/office/powerpoint/2010/main" val="39595022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33400"/>
            <a:ext cx="8144073" cy="1219200"/>
          </a:xfrm>
        </p:spPr>
        <p:txBody>
          <a:bodyPr/>
          <a:lstStyle/>
          <a:p>
            <a:pPr algn="ctr"/>
            <a:r>
              <a:rPr lang="es-ES" b="1" dirty="0" smtClean="0"/>
              <a:t>   </a:t>
            </a:r>
            <a:r>
              <a:rPr lang="es-ES" sz="3200" b="1" dirty="0" smtClean="0">
                <a:solidFill>
                  <a:schemeClr val="bg2"/>
                </a:solidFill>
                <a:latin typeface="Arial" panose="020B0604020202020204" pitchFamily="34" charset="0"/>
                <a:cs typeface="Arial" panose="020B0604020202020204" pitchFamily="34" charset="0"/>
              </a:rPr>
              <a:t>PROYECTO DELCENTRO EDUCATIVO I.P.T.CH</a:t>
            </a:r>
            <a:endParaRPr lang="es-PA" sz="3200" b="1" dirty="0">
              <a:solidFill>
                <a:schemeClr val="bg2"/>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611560" y="1905000"/>
            <a:ext cx="8072065" cy="4221163"/>
          </a:xfrm>
        </p:spPr>
        <p:txBody>
          <a:bodyPr/>
          <a:lstStyle/>
          <a:p>
            <a:pPr marL="0" indent="0">
              <a:buNone/>
            </a:pPr>
            <a:r>
              <a:rPr lang="es-ES" sz="3200" b="1" dirty="0" smtClean="0">
                <a:solidFill>
                  <a:schemeClr val="bg2"/>
                </a:solidFill>
                <a:latin typeface="Estrangelo Edessa" panose="03080600000000000000" pitchFamily="66" charset="0"/>
                <a:cs typeface="Estrangelo Edessa" panose="03080600000000000000" pitchFamily="66" charset="0"/>
              </a:rPr>
              <a:t>Proyecto  de Robótica  desarrollado por los estudiantes</a:t>
            </a:r>
            <a:r>
              <a:rPr lang="es-ES" dirty="0" smtClean="0">
                <a:solidFill>
                  <a:schemeClr val="bg2"/>
                </a:solidFill>
                <a:latin typeface="Estrangelo Edessa" panose="03080600000000000000" pitchFamily="66" charset="0"/>
                <a:cs typeface="Estrangelo Edessa" panose="03080600000000000000" pitchFamily="66" charset="0"/>
              </a:rPr>
              <a:t>.  </a:t>
            </a:r>
          </a:p>
          <a:p>
            <a:r>
              <a:rPr lang="es-ES" sz="3200" dirty="0" smtClean="0">
                <a:solidFill>
                  <a:schemeClr val="bg2"/>
                </a:solidFill>
                <a:latin typeface="Estrangelo Edessa" panose="03080600000000000000" pitchFamily="66" charset="0"/>
                <a:cs typeface="Estrangelo Edessa" panose="03080600000000000000" pitchFamily="66" charset="0"/>
              </a:rPr>
              <a:t>El presente proyecto realizado está orientado a la construcción de robots que actúan como recicladores , también  hay otro  proyecto  que es  un robot híbrido que ayudan a evitar la contaminación.  Uno de los robots de llama </a:t>
            </a:r>
            <a:r>
              <a:rPr lang="es-ES" sz="3200" dirty="0" err="1" smtClean="0">
                <a:solidFill>
                  <a:schemeClr val="bg2"/>
                </a:solidFill>
                <a:latin typeface="Estrangelo Edessa" panose="03080600000000000000" pitchFamily="66" charset="0"/>
                <a:cs typeface="Estrangelo Edessa" panose="03080600000000000000" pitchFamily="66" charset="0"/>
              </a:rPr>
              <a:t>Tayura</a:t>
            </a:r>
            <a:r>
              <a:rPr lang="es-ES" sz="3200" dirty="0" smtClean="0">
                <a:solidFill>
                  <a:schemeClr val="bg2"/>
                </a:solidFill>
                <a:latin typeface="Gabriola" pitchFamily="82" charset="0"/>
              </a:rPr>
              <a:t>.</a:t>
            </a:r>
            <a:endParaRPr lang="es-PA" sz="3200" dirty="0">
              <a:solidFill>
                <a:schemeClr val="bg2"/>
              </a:solidFill>
              <a:latin typeface="Gabriola" pitchFamily="82" charset="0"/>
            </a:endParaRPr>
          </a:p>
        </p:txBody>
      </p:sp>
    </p:spTree>
    <p:extLst>
      <p:ext uri="{BB962C8B-B14F-4D97-AF65-F5344CB8AC3E}">
        <p14:creationId xmlns:p14="http://schemas.microsoft.com/office/powerpoint/2010/main" val="13305035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Escritorio\robot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78667"/>
            <a:ext cx="3705225" cy="4943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dmin\Escritorio\robo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32" y="356927"/>
            <a:ext cx="4927832" cy="3695874"/>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611560" y="4725144"/>
            <a:ext cx="4248472" cy="1815882"/>
          </a:xfrm>
          <a:prstGeom prst="rect">
            <a:avLst/>
          </a:prstGeom>
          <a:effectLst>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 sz="2800" dirty="0" smtClean="0">
                <a:solidFill>
                  <a:schemeClr val="bg2"/>
                </a:solidFill>
                <a:latin typeface="Arial" panose="020B0604020202020204" pitchFamily="34" charset="0"/>
                <a:cs typeface="Arial" panose="020B0604020202020204" pitchFamily="34" charset="0"/>
              </a:rPr>
              <a:t>Aquí tenemos algunas imágenes del Proyecto de Robótica realizado por estudiantes del I.P.T.CH.</a:t>
            </a:r>
            <a:endParaRPr lang="es-PA" sz="2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139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Escritorio\robo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836712"/>
            <a:ext cx="6840760" cy="513057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115616" y="5661248"/>
            <a:ext cx="7128792" cy="954107"/>
          </a:xfrm>
          <a:prstGeom prst="rect">
            <a:avLst/>
          </a:prstGeom>
          <a:effectLst>
            <a:outerShdw blurRad="40000" dist="20000" dir="5400000" rotWithShape="0">
              <a:srgbClr val="000000">
                <a:alpha val="38000"/>
              </a:srgbClr>
            </a:outerShdw>
            <a:softEdge rad="635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S" sz="2800" dirty="0" smtClean="0">
                <a:solidFill>
                  <a:schemeClr val="bg2"/>
                </a:solidFill>
                <a:latin typeface="Arial" panose="020B0604020202020204" pitchFamily="34" charset="0"/>
                <a:cs typeface="Arial" panose="020B0604020202020204" pitchFamily="34" charset="0"/>
              </a:rPr>
              <a:t>Este es el diseño del robot que ayuda a reciclar</a:t>
            </a:r>
            <a:r>
              <a:rPr lang="es-ES" sz="2800" dirty="0" smtClean="0">
                <a:latin typeface="Arial" panose="020B0604020202020204" pitchFamily="34" charset="0"/>
                <a:cs typeface="Arial" panose="020B0604020202020204" pitchFamily="34" charset="0"/>
              </a:rPr>
              <a:t>.</a:t>
            </a:r>
            <a:endParaRPr lang="es-P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16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Escritorio\robot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66682"/>
            <a:ext cx="7704856" cy="5778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773209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Escritorio\robo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94" y="692696"/>
            <a:ext cx="7248806" cy="54366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917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33400"/>
            <a:ext cx="7928049" cy="1219200"/>
          </a:xfrm>
        </p:spPr>
        <p:style>
          <a:lnRef idx="1">
            <a:schemeClr val="accent3"/>
          </a:lnRef>
          <a:fillRef idx="2">
            <a:schemeClr val="accent3"/>
          </a:fillRef>
          <a:effectRef idx="1">
            <a:schemeClr val="accent3"/>
          </a:effectRef>
          <a:fontRef idx="minor">
            <a:schemeClr val="dk1"/>
          </a:fontRef>
        </p:style>
        <p:txBody>
          <a:bodyPr/>
          <a:lstStyle/>
          <a:p>
            <a:pPr algn="ctr"/>
            <a:r>
              <a:rPr lang="es-ES" sz="3200" b="1" dirty="0">
                <a:solidFill>
                  <a:schemeClr val="bg2"/>
                </a:solidFill>
                <a:latin typeface="Estrangelo Edessa" panose="03080600000000000000" pitchFamily="66" charset="0"/>
                <a:cs typeface="Estrangelo Edessa" panose="03080600000000000000" pitchFamily="66" charset="0"/>
              </a:rPr>
              <a:t>PROYECTO </a:t>
            </a:r>
            <a:r>
              <a:rPr lang="es-ES" sz="3200" b="1" dirty="0" smtClean="0">
                <a:solidFill>
                  <a:schemeClr val="bg2"/>
                </a:solidFill>
                <a:latin typeface="Estrangelo Edessa" panose="03080600000000000000" pitchFamily="66" charset="0"/>
                <a:cs typeface="Estrangelo Edessa" panose="03080600000000000000" pitchFamily="66" charset="0"/>
              </a:rPr>
              <a:t>DEL CENTRO EDUCATIVO </a:t>
            </a:r>
            <a:r>
              <a:rPr lang="es-ES" sz="3200" b="1" dirty="0" smtClean="0">
                <a:solidFill>
                  <a:schemeClr val="bg2"/>
                </a:solidFill>
                <a:latin typeface="Estrangelo Edessa" panose="03080600000000000000" pitchFamily="66" charset="0"/>
                <a:cs typeface="Estrangelo Edessa" panose="03080600000000000000" pitchFamily="66" charset="0"/>
              </a:rPr>
              <a:t>I.P.T.CH</a:t>
            </a:r>
            <a:endParaRPr lang="es-PA" sz="3200" dirty="0">
              <a:latin typeface="Estrangelo Edessa" panose="03080600000000000000" pitchFamily="66" charset="0"/>
              <a:cs typeface="Estrangelo Edessa" panose="03080600000000000000" pitchFamily="66" charset="0"/>
            </a:endParaRPr>
          </a:p>
        </p:txBody>
      </p:sp>
      <p:sp>
        <p:nvSpPr>
          <p:cNvPr id="3" name="2 Marcador de contenido"/>
          <p:cNvSpPr>
            <a:spLocks noGrp="1"/>
          </p:cNvSpPr>
          <p:nvPr>
            <p:ph idx="1"/>
          </p:nvPr>
        </p:nvSpPr>
        <p:spPr>
          <a:xfrm>
            <a:off x="755576" y="1905000"/>
            <a:ext cx="7928049" cy="4221163"/>
          </a:xfrm>
        </p:spPr>
        <p:txBody>
          <a:bodyPr/>
          <a:lstStyle/>
          <a:p>
            <a:r>
              <a:rPr lang="es-ES" sz="3200" dirty="0" smtClean="0">
                <a:solidFill>
                  <a:schemeClr val="bg2"/>
                </a:solidFill>
                <a:latin typeface="Arial" panose="020B0604020202020204" pitchFamily="34" charset="0"/>
                <a:cs typeface="Arial" panose="020B0604020202020204" pitchFamily="34" charset="0"/>
              </a:rPr>
              <a:t>El otro proyecto del I.P.T.CH es un proyecto de música, los jóvenes  de la escuela se están capacitando y dictan cursos de bailes de todos los géneros dirigidos a la población en general</a:t>
            </a:r>
            <a:r>
              <a:rPr lang="es-ES" sz="4000" dirty="0" smtClean="0">
                <a:solidFill>
                  <a:schemeClr val="bg2"/>
                </a:solidFill>
                <a:latin typeface="Gabriola" pitchFamily="82" charset="0"/>
              </a:rPr>
              <a:t>.</a:t>
            </a:r>
            <a:endParaRPr lang="es-PA" sz="4000" dirty="0">
              <a:solidFill>
                <a:schemeClr val="bg2"/>
              </a:solidFill>
              <a:latin typeface="Gabriola" pitchFamily="82" charset="0"/>
            </a:endParaRPr>
          </a:p>
        </p:txBody>
      </p:sp>
    </p:spTree>
    <p:extLst>
      <p:ext uri="{BB962C8B-B14F-4D97-AF65-F5344CB8AC3E}">
        <p14:creationId xmlns:p14="http://schemas.microsoft.com/office/powerpoint/2010/main" val="16062481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44824"/>
            <a:ext cx="8144073" cy="3240360"/>
          </a:xfrm>
          <a:effectLst>
            <a:outerShdw blurRad="40000" dist="20000" dir="5400000" rotWithShape="0">
              <a:srgbClr val="000000">
                <a:alpha val="38000"/>
              </a:srgbClr>
            </a:outerShdw>
            <a:softEdge rad="635000"/>
          </a:effectLst>
        </p:spPr>
        <p:style>
          <a:lnRef idx="1">
            <a:schemeClr val="accent2"/>
          </a:lnRef>
          <a:fillRef idx="2">
            <a:schemeClr val="accent2"/>
          </a:fillRef>
          <a:effectRef idx="1">
            <a:schemeClr val="accent2"/>
          </a:effectRef>
          <a:fontRef idx="minor">
            <a:schemeClr val="dk1"/>
          </a:fontRef>
        </p:style>
        <p:txBody>
          <a:bodyPr/>
          <a:lstStyle/>
          <a:p>
            <a:pPr algn="ctr"/>
            <a:r>
              <a:rPr lang="es-ES" sz="4400" dirty="0">
                <a:solidFill>
                  <a:schemeClr val="bg2"/>
                </a:solidFill>
                <a:latin typeface="Arial" panose="020B0604020202020204" pitchFamily="34" charset="0"/>
                <a:cs typeface="Arial" panose="020B0604020202020204" pitchFamily="34" charset="0"/>
              </a:rPr>
              <a:t>En la feria , en cuestión  se presentaron una gama de </a:t>
            </a:r>
            <a:r>
              <a:rPr lang="es-ES" sz="4400" dirty="0" smtClean="0">
                <a:solidFill>
                  <a:schemeClr val="bg2"/>
                </a:solidFill>
                <a:latin typeface="Arial" panose="020B0604020202020204" pitchFamily="34" charset="0"/>
                <a:cs typeface="Arial" panose="020B0604020202020204" pitchFamily="34" charset="0"/>
              </a:rPr>
              <a:t>proyectos.</a:t>
            </a:r>
            <a:endParaRPr lang="es-PA" sz="44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892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43422"/>
            <a:ext cx="7874227" cy="590567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755576" y="188640"/>
            <a:ext cx="7920880" cy="1077218"/>
          </a:xfrm>
          <a:prstGeom prst="rect">
            <a:avLst/>
          </a:prstGeom>
        </p:spPr>
        <p:txBody>
          <a:bodyPr wrap="square">
            <a:spAutoFit/>
          </a:bodyPr>
          <a:lstStyle/>
          <a:p>
            <a:pPr algn="ctr"/>
            <a:r>
              <a:rPr lang="es-ES" b="1" dirty="0">
                <a:solidFill>
                  <a:schemeClr val="bg2"/>
                </a:solidFill>
              </a:rPr>
              <a:t> </a:t>
            </a:r>
            <a:r>
              <a:rPr lang="es-ES" sz="3200" b="1" dirty="0">
                <a:solidFill>
                  <a:schemeClr val="bg2"/>
                </a:solidFill>
                <a:latin typeface="Arial" panose="020B0604020202020204" pitchFamily="34" charset="0"/>
                <a:cs typeface="Arial" panose="020B0604020202020204" pitchFamily="34" charset="0"/>
              </a:rPr>
              <a:t>PROYECTO </a:t>
            </a:r>
            <a:r>
              <a:rPr lang="es-ES" sz="3200" b="1" dirty="0" smtClean="0">
                <a:solidFill>
                  <a:schemeClr val="bg2"/>
                </a:solidFill>
                <a:latin typeface="Arial" panose="020B0604020202020204" pitchFamily="34" charset="0"/>
                <a:cs typeface="Arial" panose="020B0604020202020204" pitchFamily="34" charset="0"/>
              </a:rPr>
              <a:t>DEL CENTRO </a:t>
            </a:r>
            <a:r>
              <a:rPr lang="es-ES" sz="3200" b="1" dirty="0">
                <a:solidFill>
                  <a:schemeClr val="bg2"/>
                </a:solidFill>
                <a:latin typeface="Arial" panose="020B0604020202020204" pitchFamily="34" charset="0"/>
                <a:cs typeface="Arial" panose="020B0604020202020204" pitchFamily="34" charset="0"/>
              </a:rPr>
              <a:t>EDUCATIVO </a:t>
            </a:r>
            <a:r>
              <a:rPr lang="es-ES" sz="3200" b="1" dirty="0" smtClean="0">
                <a:solidFill>
                  <a:schemeClr val="bg2"/>
                </a:solidFill>
                <a:latin typeface="Arial" panose="020B0604020202020204" pitchFamily="34" charset="0"/>
                <a:cs typeface="Arial" panose="020B0604020202020204" pitchFamily="34" charset="0"/>
              </a:rPr>
              <a:t> I.P.T.CH</a:t>
            </a:r>
            <a:endParaRPr lang="es-PA" sz="32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5206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3"/>
            <a:ext cx="9144000" cy="655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3648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533400"/>
            <a:ext cx="8576121" cy="1219200"/>
          </a:xfrm>
        </p:spPr>
        <p:txBody>
          <a:bodyPr/>
          <a:lstStyle/>
          <a:p>
            <a:pPr algn="ctr"/>
            <a:r>
              <a:rPr lang="es-ES" b="1" dirty="0" smtClean="0">
                <a:solidFill>
                  <a:schemeClr val="bg2"/>
                </a:solidFill>
                <a:latin typeface="Arial" panose="020B0604020202020204" pitchFamily="34" charset="0"/>
                <a:cs typeface="Arial" panose="020B0604020202020204" pitchFamily="34" charset="0"/>
              </a:rPr>
              <a:t>Proyecto Manos de Esperanza del I .P. T Fernando de </a:t>
            </a:r>
            <a:r>
              <a:rPr lang="es-ES" b="1" dirty="0" err="1">
                <a:solidFill>
                  <a:schemeClr val="bg2"/>
                </a:solidFill>
                <a:latin typeface="Arial" panose="020B0604020202020204" pitchFamily="34" charset="0"/>
                <a:cs typeface="Arial" panose="020B0604020202020204" pitchFamily="34" charset="0"/>
              </a:rPr>
              <a:t>L</a:t>
            </a:r>
            <a:r>
              <a:rPr lang="es-ES" b="1" dirty="0" err="1" smtClean="0">
                <a:solidFill>
                  <a:schemeClr val="bg2"/>
                </a:solidFill>
                <a:latin typeface="Arial" panose="020B0604020202020204" pitchFamily="34" charset="0"/>
                <a:cs typeface="Arial" panose="020B0604020202020204" pitchFamily="34" charset="0"/>
              </a:rPr>
              <a:t>esseps</a:t>
            </a:r>
            <a:endParaRPr lang="es-PA" b="1" dirty="0">
              <a:solidFill>
                <a:schemeClr val="bg2"/>
              </a:solidFill>
              <a:latin typeface="Arial" panose="020B0604020202020204" pitchFamily="34" charset="0"/>
              <a:cs typeface="Arial" panose="020B0604020202020204" pitchFamily="34" charset="0"/>
            </a:endParaRPr>
          </a:p>
        </p:txBody>
      </p:sp>
      <p:pic>
        <p:nvPicPr>
          <p:cNvPr id="8195"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1" y="1988840"/>
            <a:ext cx="3672408" cy="383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11489" y="1988840"/>
            <a:ext cx="3548943" cy="386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67544" y="5949280"/>
            <a:ext cx="8352928" cy="830997"/>
          </a:xfrm>
          <a:prstGeom prst="rect">
            <a:avLst/>
          </a:prstGeom>
          <a:noFill/>
        </p:spPr>
        <p:txBody>
          <a:bodyPr wrap="square" rtlCol="0">
            <a:spAutoFit/>
          </a:bodyPr>
          <a:lstStyle/>
          <a:p>
            <a:r>
              <a:rPr lang="es-ES" sz="2000" b="1" dirty="0" smtClean="0">
                <a:solidFill>
                  <a:schemeClr val="bg2"/>
                </a:solidFill>
                <a:latin typeface="Arial" panose="020B0604020202020204" pitchFamily="34" charset="0"/>
                <a:cs typeface="Arial" panose="020B0604020202020204" pitchFamily="34" charset="0"/>
              </a:rPr>
              <a:t>Este proyecto consistía en mejoras en la estructura escolar y sus alrededores</a:t>
            </a:r>
            <a:r>
              <a:rPr lang="es-ES" sz="2800" dirty="0" smtClean="0">
                <a:solidFill>
                  <a:schemeClr val="bg2"/>
                </a:solidFill>
                <a:latin typeface="Gabriola" pitchFamily="82" charset="0"/>
              </a:rPr>
              <a:t>.</a:t>
            </a:r>
            <a:endParaRPr lang="es-PA" sz="2800" dirty="0">
              <a:solidFill>
                <a:schemeClr val="bg2"/>
              </a:solidFill>
              <a:latin typeface="Gabriola" pitchFamily="82" charset="0"/>
            </a:endParaRPr>
          </a:p>
        </p:txBody>
      </p:sp>
    </p:spTree>
    <p:extLst>
      <p:ext uri="{BB962C8B-B14F-4D97-AF65-F5344CB8AC3E}">
        <p14:creationId xmlns:p14="http://schemas.microsoft.com/office/powerpoint/2010/main" val="25981813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8144073" cy="5832648"/>
          </a:xfrm>
          <a:effectLst>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a:lstStyle/>
          <a:p>
            <a:r>
              <a:rPr lang="es-ES" sz="4000" dirty="0" smtClean="0">
                <a:latin typeface="Estrangelo Edessa" panose="03080600000000000000" pitchFamily="66" charset="0"/>
                <a:cs typeface="Estrangelo Edessa" panose="03080600000000000000" pitchFamily="66" charset="0"/>
              </a:rPr>
              <a:t/>
            </a:r>
            <a:br>
              <a:rPr lang="es-ES" sz="4000" dirty="0" smtClean="0">
                <a:latin typeface="Estrangelo Edessa" panose="03080600000000000000" pitchFamily="66" charset="0"/>
                <a:cs typeface="Estrangelo Edessa" panose="03080600000000000000" pitchFamily="66" charset="0"/>
              </a:rPr>
            </a:br>
            <a:r>
              <a:rPr lang="es-ES" sz="4000" dirty="0" smtClean="0">
                <a:latin typeface="Estrangelo Edessa" panose="03080600000000000000" pitchFamily="66" charset="0"/>
                <a:cs typeface="Estrangelo Edessa" panose="03080600000000000000" pitchFamily="66" charset="0"/>
              </a:rPr>
              <a:t>Toda </a:t>
            </a:r>
            <a:r>
              <a:rPr lang="es-ES" sz="4000" dirty="0">
                <a:latin typeface="Estrangelo Edessa" panose="03080600000000000000" pitchFamily="66" charset="0"/>
                <a:cs typeface="Estrangelo Edessa" panose="03080600000000000000" pitchFamily="66" charset="0"/>
              </a:rPr>
              <a:t>la  comunidad educativa,  empresas públicas y privadas  tenemos la responsabilidad de ayudar a estos jóvenes no solo a  presentar un proyecto que se quede en un sueño, sino de  ayudarles a cumplirlo…  Valoremos el talento y dedicación de nuestros </a:t>
            </a:r>
            <a:r>
              <a:rPr lang="es-ES" sz="4000" dirty="0" smtClean="0">
                <a:latin typeface="Estrangelo Edessa" panose="03080600000000000000" pitchFamily="66" charset="0"/>
                <a:cs typeface="Estrangelo Edessa" panose="03080600000000000000" pitchFamily="66" charset="0"/>
              </a:rPr>
              <a:t>jóvenes…</a:t>
            </a:r>
            <a:r>
              <a:rPr lang="es-PA" sz="4000" dirty="0">
                <a:latin typeface="Estrangelo Edessa" panose="03080600000000000000" pitchFamily="66" charset="0"/>
                <a:cs typeface="Estrangelo Edessa" panose="03080600000000000000" pitchFamily="66" charset="0"/>
              </a:rPr>
              <a:t/>
            </a:r>
            <a:br>
              <a:rPr lang="es-PA" sz="4000" dirty="0">
                <a:latin typeface="Estrangelo Edessa" panose="03080600000000000000" pitchFamily="66" charset="0"/>
                <a:cs typeface="Estrangelo Edessa" panose="03080600000000000000" pitchFamily="66" charset="0"/>
              </a:rPr>
            </a:br>
            <a:endParaRPr lang="es-PA" sz="40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32933680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1772816"/>
            <a:ext cx="6120680" cy="2369880"/>
          </a:xfrm>
          <a:prstGeom prst="rect">
            <a:avLst/>
          </a:prstGeom>
          <a:effectLst>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lang="es-ES" sz="2800" b="1" dirty="0" smtClean="0">
              <a:solidFill>
                <a:schemeClr val="bg2">
                  <a:lumMod val="75000"/>
                </a:schemeClr>
              </a:solidFill>
            </a:endParaRPr>
          </a:p>
          <a:p>
            <a:pPr algn="ctr"/>
            <a:endParaRPr lang="es-ES" sz="2400" b="1" dirty="0">
              <a:solidFill>
                <a:schemeClr val="bg2">
                  <a:lumMod val="75000"/>
                </a:schemeClr>
              </a:solidFill>
            </a:endParaRPr>
          </a:p>
          <a:p>
            <a:pPr algn="ctr"/>
            <a:r>
              <a:rPr lang="es-ES" sz="2400" b="1" dirty="0" smtClean="0">
                <a:solidFill>
                  <a:schemeClr val="bg2">
                    <a:lumMod val="75000"/>
                  </a:schemeClr>
                </a:solidFill>
                <a:latin typeface="Arial" panose="020B0604020202020204" pitchFamily="34" charset="0"/>
                <a:cs typeface="Arial" panose="020B0604020202020204" pitchFamily="34" charset="0"/>
              </a:rPr>
              <a:t>PROYECTO</a:t>
            </a:r>
          </a:p>
          <a:p>
            <a:pPr algn="ctr"/>
            <a:r>
              <a:rPr lang="es-ES" sz="2400" b="1" dirty="0" smtClean="0">
                <a:solidFill>
                  <a:schemeClr val="bg2">
                    <a:lumMod val="75000"/>
                  </a:schemeClr>
                </a:solidFill>
                <a:latin typeface="Arial" panose="020B0604020202020204" pitchFamily="34" charset="0"/>
                <a:cs typeface="Arial" panose="020B0604020202020204" pitchFamily="34" charset="0"/>
              </a:rPr>
              <a:t> </a:t>
            </a:r>
            <a:r>
              <a:rPr lang="es-ES" sz="2400" b="1" dirty="0" smtClean="0">
                <a:solidFill>
                  <a:schemeClr val="bg2">
                    <a:lumMod val="75000"/>
                  </a:schemeClr>
                </a:solidFill>
                <a:latin typeface="Arial" panose="020B0604020202020204" pitchFamily="34" charset="0"/>
                <a:cs typeface="Arial" panose="020B0604020202020204" pitchFamily="34" charset="0"/>
              </a:rPr>
              <a:t>«ABONO Y GAS ÓRGANICO EN EL CENTRO EDUCATIVO JOSÉ DE LOS REYES VÁSQUEZ»</a:t>
            </a:r>
            <a:endParaRPr lang="es-PA" sz="2400" b="1"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29282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23528" y="205960"/>
            <a:ext cx="4326434" cy="5184576"/>
          </a:xfrm>
          <a:prstGeom prst="rect">
            <a:avLst/>
          </a:prstGeom>
          <a:noFill/>
          <a:ln>
            <a:noFill/>
          </a:ln>
          <a:effectLst>
            <a:softEdge rad="127000"/>
          </a:effectLst>
        </p:spPr>
      </p:pic>
      <p:pic>
        <p:nvPicPr>
          <p:cNvPr id="3" name="2 Imagen" descr="IMG-20151202-WA0012"/>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4785291" y="116633"/>
            <a:ext cx="3940633" cy="5273903"/>
          </a:xfrm>
          <a:prstGeom prst="rect">
            <a:avLst/>
          </a:prstGeom>
          <a:noFill/>
          <a:ln>
            <a:noFill/>
          </a:ln>
          <a:effectLst>
            <a:softEdge rad="127000"/>
          </a:effectLst>
        </p:spPr>
      </p:pic>
      <p:sp>
        <p:nvSpPr>
          <p:cNvPr id="5" name="4 CuadroTexto"/>
          <p:cNvSpPr txBox="1"/>
          <p:nvPr/>
        </p:nvSpPr>
        <p:spPr>
          <a:xfrm>
            <a:off x="467544" y="5805264"/>
            <a:ext cx="8136904" cy="707886"/>
          </a:xfrm>
          <a:prstGeom prst="rect">
            <a:avLst/>
          </a:prstGeom>
          <a:solidFill>
            <a:schemeClr val="accent2">
              <a:lumMod val="60000"/>
              <a:lumOff val="40000"/>
            </a:schemeClr>
          </a:solidFill>
        </p:spPr>
        <p:txBody>
          <a:bodyPr wrap="square" rtlCol="0">
            <a:spAutoFit/>
          </a:bodyPr>
          <a:lstStyle/>
          <a:p>
            <a:r>
              <a:rPr lang="es-ES" sz="2000" dirty="0" smtClean="0">
                <a:solidFill>
                  <a:schemeClr val="bg2"/>
                </a:solidFill>
                <a:latin typeface="Arial" panose="020B0604020202020204" pitchFamily="34" charset="0"/>
                <a:cs typeface="Arial" panose="020B0604020202020204" pitchFamily="34" charset="0"/>
              </a:rPr>
              <a:t>Por medio de este proyecto los estudiantes produjeron abono orgánico a través del </a:t>
            </a:r>
            <a:r>
              <a:rPr lang="es-ES" sz="2000" dirty="0" err="1" smtClean="0">
                <a:solidFill>
                  <a:schemeClr val="bg2"/>
                </a:solidFill>
                <a:latin typeface="Arial" panose="020B0604020202020204" pitchFamily="34" charset="0"/>
                <a:cs typeface="Arial" panose="020B0604020202020204" pitchFamily="34" charset="0"/>
              </a:rPr>
              <a:t>biodegestor</a:t>
            </a:r>
            <a:r>
              <a:rPr lang="es-ES" sz="2000" dirty="0" smtClean="0">
                <a:solidFill>
                  <a:schemeClr val="bg2"/>
                </a:solidFill>
                <a:latin typeface="Arial" panose="020B0604020202020204" pitchFamily="34" charset="0"/>
                <a:cs typeface="Arial" panose="020B0604020202020204" pitchFamily="34" charset="0"/>
              </a:rPr>
              <a:t>.</a:t>
            </a:r>
            <a:endParaRPr lang="es-PA" sz="20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4613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4310" y="-17140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CuadroTexto"/>
          <p:cNvSpPr txBox="1"/>
          <p:nvPr/>
        </p:nvSpPr>
        <p:spPr>
          <a:xfrm>
            <a:off x="0" y="4869160"/>
            <a:ext cx="8892480" cy="1384995"/>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2800" dirty="0" smtClean="0">
                <a:solidFill>
                  <a:schemeClr val="bg2"/>
                </a:solidFill>
                <a:latin typeface="Arial" panose="020B0604020202020204" pitchFamily="34" charset="0"/>
                <a:cs typeface="Arial" panose="020B0604020202020204" pitchFamily="34" charset="0"/>
              </a:rPr>
              <a:t>Es utilizado para producir abono orgánico por medio de restos de animales y vegetales, además de algunos tipos de estiércol</a:t>
            </a:r>
            <a:r>
              <a:rPr lang="es-ES" sz="2800" dirty="0" smtClean="0">
                <a:latin typeface="Arial" panose="020B0604020202020204" pitchFamily="34" charset="0"/>
                <a:cs typeface="Arial" panose="020B0604020202020204" pitchFamily="34" charset="0"/>
              </a:rPr>
              <a:t>.</a:t>
            </a:r>
            <a:endParaRPr lang="es-PA" sz="2800" dirty="0">
              <a:latin typeface="Arial" panose="020B0604020202020204" pitchFamily="34" charset="0"/>
              <a:cs typeface="Arial" panose="020B0604020202020204" pitchFamily="34" charset="0"/>
            </a:endParaRPr>
          </a:p>
        </p:txBody>
      </p:sp>
      <p:sp>
        <p:nvSpPr>
          <p:cNvPr id="4" name="3 Rectángulo"/>
          <p:cNvSpPr/>
          <p:nvPr/>
        </p:nvSpPr>
        <p:spPr>
          <a:xfrm>
            <a:off x="899592" y="332657"/>
            <a:ext cx="7344816" cy="58477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BIODIGESTOR TIPO SALCHICHA</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3675660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20151202-WA000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3526" y="0"/>
            <a:ext cx="9144000" cy="6858000"/>
          </a:xfrm>
          <a:prstGeom prst="rect">
            <a:avLst/>
          </a:prstGeom>
          <a:noFill/>
          <a:ln>
            <a:noFill/>
          </a:ln>
        </p:spPr>
      </p:pic>
      <p:sp>
        <p:nvSpPr>
          <p:cNvPr id="3" name="2 CuadroTexto"/>
          <p:cNvSpPr txBox="1"/>
          <p:nvPr/>
        </p:nvSpPr>
        <p:spPr>
          <a:xfrm>
            <a:off x="1979712" y="188641"/>
            <a:ext cx="6552728" cy="861774"/>
          </a:xfrm>
          <a:prstGeom prst="rect">
            <a:avLst/>
          </a:prstGeom>
          <a:effectLst>
            <a:outerShdw blurRad="40000" dist="20000" dir="5400000" rotWithShape="0">
              <a:srgbClr val="000000">
                <a:alpha val="38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1600" b="1" dirty="0" smtClean="0">
                <a:solidFill>
                  <a:schemeClr val="bg2">
                    <a:lumMod val="75000"/>
                  </a:schemeClr>
                </a:solidFill>
              </a:rPr>
              <a:t>PROYECTO SOBRE HUERTOS COMUNITARIOS</a:t>
            </a:r>
          </a:p>
          <a:p>
            <a:pPr algn="ctr"/>
            <a:r>
              <a:rPr lang="es-ES" sz="1600" b="1" dirty="0" smtClean="0">
                <a:solidFill>
                  <a:schemeClr val="bg2">
                    <a:lumMod val="75000"/>
                  </a:schemeClr>
                </a:solidFill>
              </a:rPr>
              <a:t>«CENTRO EDUCATIVO JOSÉ DE LOS REYES VÁSQUEZ»</a:t>
            </a:r>
            <a:endParaRPr lang="es-PA" sz="1600" b="1" dirty="0" smtClean="0">
              <a:solidFill>
                <a:schemeClr val="bg2">
                  <a:lumMod val="75000"/>
                </a:schemeClr>
              </a:solidFill>
            </a:endParaRPr>
          </a:p>
          <a:p>
            <a:pPr algn="ctr"/>
            <a:endParaRPr lang="es-PA" b="1" dirty="0">
              <a:solidFill>
                <a:schemeClr val="bg2">
                  <a:lumMod val="75000"/>
                </a:schemeClr>
              </a:solidFill>
            </a:endParaRPr>
          </a:p>
        </p:txBody>
      </p:sp>
    </p:spTree>
    <p:extLst>
      <p:ext uri="{BB962C8B-B14F-4D97-AF65-F5344CB8AC3E}">
        <p14:creationId xmlns:p14="http://schemas.microsoft.com/office/powerpoint/2010/main" val="1524435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lantilla de diseño de reloj de tictac">
  <a:themeElements>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Tema de Offic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de diseño de reloj de tictac</Template>
  <TotalTime>970</TotalTime>
  <Words>765</Words>
  <Application>Microsoft Office PowerPoint</Application>
  <PresentationFormat>Presentación en pantalla (4:3)</PresentationFormat>
  <Paragraphs>72</Paragraphs>
  <Slides>53</Slides>
  <Notes>1</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Plantilla de diseño de reloj de tictac</vt:lpstr>
      <vt:lpstr>PROYECTO THINK BIG Es un Proyecto de Emprendimiento Juvenil (chicos de 13 a 17 años). Es una motivación de la Fundación Telefónica de Panamá.  </vt:lpstr>
      <vt:lpstr>  Feria  del Emprendedor Juvenil  Think Big  .</vt:lpstr>
      <vt:lpstr>Objetivo del proyecto </vt:lpstr>
      <vt:lpstr>PROYECTO THINK BIG</vt:lpstr>
      <vt:lpstr>En la feria , en cuestión  se presentaron una gama de proyectos.</vt:lpstr>
      <vt:lpstr>Presentación de PowerPoint</vt:lpstr>
      <vt:lpstr>Presentación de PowerPoint</vt:lpstr>
      <vt:lpstr>Presentación de PowerPoint</vt:lpstr>
      <vt:lpstr>Presentación de PowerPoint</vt:lpstr>
      <vt:lpstr>Presentación de PowerPoint</vt:lpstr>
      <vt:lpstr>Presentación de PowerPoint</vt:lpstr>
      <vt:lpstr>CENTRO EDUCATIVO PABLO ALZAMORA VARGAS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 Educativo THINK BIG</vt:lpstr>
      <vt:lpstr>PROYECTO </vt:lpstr>
      <vt:lpstr>Presentación de PowerPoint</vt:lpstr>
      <vt:lpstr>Presentación de PowerPoint</vt:lpstr>
      <vt:lpstr>Presentación de PowerPoint</vt:lpstr>
      <vt:lpstr>Presentación de PowerPoint</vt:lpstr>
      <vt:lpstr>Presentación de PowerPoint</vt:lpstr>
      <vt:lpstr>Presentación de PowerPoint</vt:lpstr>
      <vt:lpstr>OTROS PROYECTOS </vt:lpstr>
      <vt:lpstr>Presentación de PowerPoint</vt:lpstr>
      <vt:lpstr>Presentación de PowerPoint</vt:lpstr>
      <vt:lpstr>Presentación de PowerPoint</vt:lpstr>
      <vt:lpstr>Presentación de PowerPoint</vt:lpstr>
      <vt:lpstr>Presentación de PowerPoint</vt:lpstr>
      <vt:lpstr>PROYECTO MANOS DE ESPERANZA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PROYECTO DELCENTRO EDUCATIVO I.P.T.CH</vt:lpstr>
      <vt:lpstr>Presentación de PowerPoint</vt:lpstr>
      <vt:lpstr>Presentación de PowerPoint</vt:lpstr>
      <vt:lpstr>Presentación de PowerPoint</vt:lpstr>
      <vt:lpstr>Presentación de PowerPoint</vt:lpstr>
      <vt:lpstr>PROYECTO DEL CENTRO EDUCATIVO I.P.T.CH</vt:lpstr>
      <vt:lpstr>Presentación de PowerPoint</vt:lpstr>
      <vt:lpstr>Presentación de PowerPoint</vt:lpstr>
      <vt:lpstr>Proyecto Manos de Esperanza del I .P. T Fernando de Lesseps</vt:lpstr>
      <vt:lpstr> Toda la  comunidad educativa,  empresas públicas y privadas  tenemos la responsabilidad de ayudar a estos jóvenes no solo a  presentar un proyecto que se quede en un sueño, sino de  ayudarles a cumplirlo…  Valoremos el talento y dedicación de nuestros jóvenes… </vt:lpstr>
    </vt:vector>
  </TitlesOfParts>
  <Company>meduca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Álbum de fotografías</dc:title>
  <dc:creator>portal-15</dc:creator>
  <cp:lastModifiedBy>Portal_A</cp:lastModifiedBy>
  <cp:revision>55</cp:revision>
  <dcterms:created xsi:type="dcterms:W3CDTF">2015-12-07T08:24:25Z</dcterms:created>
  <dcterms:modified xsi:type="dcterms:W3CDTF">2016-06-02T15:13:30Z</dcterms:modified>
</cp:coreProperties>
</file>