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2" autoAdjust="0"/>
    <p:restoredTop sz="94660"/>
  </p:normalViewPr>
  <p:slideViewPr>
    <p:cSldViewPr>
      <p:cViewPr varScale="1">
        <p:scale>
          <a:sx n="68" d="100"/>
          <a:sy n="68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29DEB-52C8-4A04-95B8-60779E08930D}" type="datetimeFigureOut">
              <a:rPr lang="es-PA" smtClean="0"/>
              <a:t>08/14/2012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6922-0EB7-427E-9E4D-E4A02FE14ABB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25080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1BEBB-B252-416E-906E-D6829874B0E6}" type="datetimeFigureOut">
              <a:rPr lang="es-PA" smtClean="0"/>
              <a:t>08/14/2012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59C28-2CBD-47D3-A337-B9C03CD6F612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256784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89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:   Actividad 3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3405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1774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2740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503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6293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2031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B820-E493-4D96-AD75-B251130D99D0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5570-EE9B-4DAF-AD78-10A2E1B30A85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950-AAC7-41A2-9072-49AE86C2475D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028F-71EE-4E4C-833F-1EF03363D6D9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69CB-1E9B-4603-AFA1-069A4B219FFE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8FD6-D776-495F-BD5D-9146DEB408F1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6A09-7291-4130-A826-5CAE5700694E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D36-1F3C-4DD4-8347-29758407AC50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F79-87F1-4E22-B881-CEB9D6834BE0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E846-37BC-4FE1-895B-30BF53003D4D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6FE6-06C1-4327-B07A-6D31744C6CD3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52833A-6464-459B-981C-DC51B96332B8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s-PA" smtClean="0"/>
              <a:t>Héctor Ojo</a:t>
            </a:r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460069-9CA8-454F-96B0-2AED127963A7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e_Microsoft_Word3.docx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gif"/><Relationship Id="rId11" Type="http://schemas.openxmlformats.org/officeDocument/2006/relationships/image" Target="../media/image8.wmf"/><Relationship Id="rId5" Type="http://schemas.openxmlformats.org/officeDocument/2006/relationships/slide" Target="slide2.xml"/><Relationship Id="rId10" Type="http://schemas.openxmlformats.org/officeDocument/2006/relationships/oleObject" Target="../embeddings/oleObject5.bin"/><Relationship Id="rId4" Type="http://schemas.openxmlformats.org/officeDocument/2006/relationships/hyperlink" Target="http://www.youtube.com/watch?v=w6koWs_LKIM" TargetMode="External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elisaojo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duccionagropecuariaecologicacefa.blogspot.com/" TargetMode="External"/><Relationship Id="rId13" Type="http://schemas.openxmlformats.org/officeDocument/2006/relationships/hyperlink" Target="http://www.engormix.com/" TargetMode="External"/><Relationship Id="rId18" Type="http://schemas.openxmlformats.org/officeDocument/2006/relationships/hyperlink" Target="http://es.wikipedia.org/wiki/Inseminaci%C3%B3n_artificial" TargetMode="External"/><Relationship Id="rId3" Type="http://schemas.openxmlformats.org/officeDocument/2006/relationships/hyperlink" Target="http://www.laboratoriosdepal.com/" TargetMode="External"/><Relationship Id="rId21" Type="http://schemas.openxmlformats.org/officeDocument/2006/relationships/slide" Target="slide16.xml"/><Relationship Id="rId7" Type="http://schemas.openxmlformats.org/officeDocument/2006/relationships/hyperlink" Target="http://www.avesyporcinos.com/" TargetMode="External"/><Relationship Id="rId12" Type="http://schemas.openxmlformats.org/officeDocument/2006/relationships/hyperlink" Target="http://www.zooporcinos.blogspot.com/" TargetMode="External"/><Relationship Id="rId17" Type="http://schemas.openxmlformats.org/officeDocument/2006/relationships/hyperlink" Target="http://rubistar.4teachers.org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youtube.com/watch?v=w6koWs_LKIM" TargetMode="External"/><Relationship Id="rId20" Type="http://schemas.openxmlformats.org/officeDocument/2006/relationships/hyperlink" Target="http://www.inta.gov.ar/pergamino/info/documentos/2006/Insem_artific_cerdas06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igdutchman.de/" TargetMode="External"/><Relationship Id="rId11" Type="http://schemas.openxmlformats.org/officeDocument/2006/relationships/hyperlink" Target="http://www.shistorico.unperiodico.unal.edu.com/" TargetMode="External"/><Relationship Id="rId5" Type="http://schemas.openxmlformats.org/officeDocument/2006/relationships/hyperlink" Target="http://www.cuencarural.com/" TargetMode="External"/><Relationship Id="rId15" Type="http://schemas.openxmlformats.org/officeDocument/2006/relationships/hyperlink" Target="http://www.youtube.com/watch?v=3CRBHrf93oU" TargetMode="External"/><Relationship Id="rId10" Type="http://schemas.openxmlformats.org/officeDocument/2006/relationships/hyperlink" Target="http://www.webs.ulpgc.es/" TargetMode="External"/><Relationship Id="rId19" Type="http://schemas.openxmlformats.org/officeDocument/2006/relationships/hyperlink" Target="http://www.agrobit.com/Info_tecnica/Ganaderia/insem_artif/GA000001in" TargetMode="External"/><Relationship Id="rId4" Type="http://schemas.openxmlformats.org/officeDocument/2006/relationships/hyperlink" Target="http://www.aacporcinos.com/" TargetMode="External"/><Relationship Id="rId9" Type="http://schemas.openxmlformats.org/officeDocument/2006/relationships/hyperlink" Target="http://www.ciap.org.ar/" TargetMode="External"/><Relationship Id="rId14" Type="http://schemas.openxmlformats.org/officeDocument/2006/relationships/hyperlink" Target="http://www.agroespacio.blogspot.com/" TargetMode="External"/><Relationship Id="rId22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e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e_Microsoft_Word2.docx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hyperlink" Target="http://www.youtube.com/watch?v=gcjB1poB4Jc" TargetMode="External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es-PA" b="1" dirty="0" smtClean="0"/>
              <a:t>ELABORADO POR: </a:t>
            </a:r>
          </a:p>
          <a:p>
            <a:pPr marL="0" indent="0" algn="ctr">
              <a:buNone/>
            </a:pPr>
            <a:endParaRPr lang="es-PA" b="1" dirty="0" smtClean="0"/>
          </a:p>
          <a:p>
            <a:pPr marL="0" indent="0" algn="ctr">
              <a:buNone/>
            </a:pPr>
            <a:r>
              <a:rPr lang="es-PA" b="1" dirty="0" smtClean="0"/>
              <a:t>HÉCTOR OJO</a:t>
            </a:r>
          </a:p>
          <a:p>
            <a:pPr marL="0" indent="0" algn="ctr">
              <a:buNone/>
            </a:pPr>
            <a:r>
              <a:rPr lang="es-PA" b="1" dirty="0" smtClean="0"/>
              <a:t>12° AGROPECUARIA</a:t>
            </a:r>
            <a:endParaRPr lang="es-PA" b="1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4283968" y="6250164"/>
            <a:ext cx="1728192" cy="491204"/>
          </a:xfrm>
        </p:spPr>
        <p:txBody>
          <a:bodyPr/>
          <a:lstStyle/>
          <a:p>
            <a:fld id="{6256006E-8426-4722-ACB3-FB3023F07B3E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96336" y="6309320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PA" b="1" dirty="0" smtClean="0">
                <a:solidFill>
                  <a:schemeClr val="tx1"/>
                </a:solidFill>
              </a:rPr>
              <a:t>LA INSEMINACION ARTIFICIAL UNA ALTERNATIVA TECNOLÓGICA, APLICABLE A LOS COLEGIOS </a:t>
            </a:r>
            <a:r>
              <a:rPr lang="es-PA" sz="4000" b="1" dirty="0" smtClean="0">
                <a:solidFill>
                  <a:schemeClr val="tx1"/>
                </a:solidFill>
              </a:rPr>
              <a:t>AGROPECUARIOS</a:t>
            </a:r>
            <a:endParaRPr lang="es-PA" sz="4000" b="1" dirty="0">
              <a:solidFill>
                <a:schemeClr val="tx1"/>
              </a:solidFill>
            </a:endParaRPr>
          </a:p>
        </p:txBody>
      </p:sp>
      <p:pic>
        <p:nvPicPr>
          <p:cNvPr id="21" name="12 - triste cancion4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556793"/>
            <a:ext cx="7947265" cy="4501078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MX" b="1" dirty="0" smtClean="0">
                <a:latin typeface="Arial"/>
                <a:ea typeface="Times New Roman"/>
              </a:rPr>
              <a:t>Cuáles </a:t>
            </a:r>
            <a:r>
              <a:rPr lang="es-MX" b="1" dirty="0">
                <a:latin typeface="Arial"/>
                <a:ea typeface="Times New Roman"/>
              </a:rPr>
              <a:t>son las ventajas y desventajas de la inseminación artificial en cerdos</a:t>
            </a:r>
            <a:r>
              <a:rPr lang="es-MX" b="1" dirty="0" smtClean="0">
                <a:latin typeface="Arial"/>
                <a:ea typeface="Times New Roman"/>
              </a:rPr>
              <a:t>?</a:t>
            </a:r>
          </a:p>
          <a:p>
            <a:r>
              <a:rPr lang="es-MX" b="1" dirty="0" smtClean="0">
                <a:latin typeface="Arial"/>
                <a:ea typeface="Times New Roman"/>
              </a:rPr>
              <a:t>Lean  </a:t>
            </a:r>
            <a:r>
              <a:rPr lang="es-MX" b="1" dirty="0">
                <a:latin typeface="Arial"/>
                <a:ea typeface="Times New Roman"/>
              </a:rPr>
              <a:t>en grupo de dos estudiantes un documento en Word acerca de las   ventajas y desventajas de la inseminación artificial en cerdos</a:t>
            </a:r>
            <a:r>
              <a:rPr lang="es-MX" b="1" dirty="0" smtClean="0">
                <a:latin typeface="Arial"/>
                <a:ea typeface="Times New Roman"/>
              </a:rPr>
              <a:t>. Da clic en la  forma</a:t>
            </a:r>
            <a:endParaRPr lang="es-PA" sz="3600" b="1" dirty="0">
              <a:latin typeface="Times New Roman"/>
              <a:ea typeface="Times New Roman"/>
            </a:endParaRPr>
          </a:p>
          <a:p>
            <a:pPr marL="182880" indent="0">
              <a:spcAft>
                <a:spcPts val="0"/>
              </a:spcAft>
              <a:buNone/>
            </a:pPr>
            <a:r>
              <a:rPr lang="es-MX" b="1" dirty="0">
                <a:latin typeface="Arial"/>
                <a:ea typeface="Times New Roman"/>
              </a:rPr>
              <a:t> </a:t>
            </a:r>
            <a:endParaRPr lang="es-PA" sz="3600" b="1" dirty="0">
              <a:latin typeface="Times New Roman"/>
              <a:ea typeface="Times New Roman"/>
            </a:endParaRPr>
          </a:p>
          <a:p>
            <a:pPr>
              <a:tabLst>
                <a:tab pos="3467100" algn="l"/>
              </a:tabLst>
            </a:pPr>
            <a:r>
              <a:rPr lang="es-MX" b="1" dirty="0">
                <a:latin typeface="Arial"/>
                <a:ea typeface="Times New Roman"/>
              </a:rPr>
              <a:t>Observen un video sobre la inseminación artificial en </a:t>
            </a:r>
            <a:r>
              <a:rPr lang="es-MX" b="1" dirty="0" smtClean="0">
                <a:latin typeface="Arial"/>
                <a:ea typeface="Times New Roman"/>
              </a:rPr>
              <a:t>cerdo               (ventajas </a:t>
            </a:r>
            <a:r>
              <a:rPr lang="es-MX" b="1" dirty="0">
                <a:latin typeface="Arial"/>
                <a:ea typeface="Times New Roman"/>
              </a:rPr>
              <a:t>y desventajas</a:t>
            </a:r>
            <a:r>
              <a:rPr lang="es-MX" b="1" dirty="0" smtClean="0">
                <a:latin typeface="Arial"/>
                <a:ea typeface="Times New Roman"/>
              </a:rPr>
              <a:t>). Da clic</a:t>
            </a:r>
          </a:p>
          <a:p>
            <a:pPr marL="0" indent="0">
              <a:buNone/>
              <a:tabLst>
                <a:tab pos="3467100" algn="l"/>
              </a:tabLst>
            </a:pPr>
            <a:r>
              <a:rPr lang="es-MX" b="1" dirty="0">
                <a:latin typeface="Arial"/>
                <a:ea typeface="Times New Roman"/>
              </a:rPr>
              <a:t> </a:t>
            </a:r>
            <a:r>
              <a:rPr lang="es-MX" b="1" dirty="0" smtClean="0">
                <a:latin typeface="Arial"/>
                <a:ea typeface="Times New Roman"/>
              </a:rPr>
              <a:t>     </a:t>
            </a:r>
            <a:r>
              <a:rPr lang="es-MX" b="1" dirty="0" smtClean="0">
                <a:latin typeface="Arial"/>
                <a:ea typeface="Times New Roman"/>
                <a:hlinkClick r:id="rId4"/>
              </a:rPr>
              <a:t>http</a:t>
            </a:r>
            <a:r>
              <a:rPr lang="es-MX" b="1" dirty="0">
                <a:latin typeface="Arial"/>
                <a:ea typeface="Times New Roman"/>
                <a:hlinkClick r:id="rId4"/>
              </a:rPr>
              <a:t>://</a:t>
            </a:r>
            <a:r>
              <a:rPr lang="es-MX" b="1" dirty="0" smtClean="0">
                <a:latin typeface="Arial"/>
                <a:ea typeface="Times New Roman"/>
                <a:hlinkClick r:id="rId4"/>
              </a:rPr>
              <a:t>www.youtube.com/watch?v=w6koWs_LKIM</a:t>
            </a:r>
            <a:endParaRPr lang="es-MX" b="1" dirty="0" smtClean="0">
              <a:latin typeface="Arial"/>
              <a:ea typeface="Times New Roman"/>
            </a:endParaRPr>
          </a:p>
          <a:p>
            <a:pPr marL="0" indent="0">
              <a:buNone/>
              <a:tabLst>
                <a:tab pos="3467100" algn="l"/>
              </a:tabLst>
            </a:pPr>
            <a:endParaRPr lang="es-MX" b="1" dirty="0" smtClean="0">
              <a:latin typeface="Arial"/>
              <a:ea typeface="Times New Roman"/>
            </a:endParaRPr>
          </a:p>
          <a:p>
            <a:pPr>
              <a:tabLst>
                <a:tab pos="3467100" algn="l"/>
              </a:tabLst>
            </a:pPr>
            <a:r>
              <a:rPr lang="es-MX" b="1" dirty="0" smtClean="0">
                <a:latin typeface="Arial"/>
                <a:ea typeface="Times New Roman"/>
              </a:rPr>
              <a:t> Observen  </a:t>
            </a:r>
            <a:r>
              <a:rPr lang="es-MX" b="1" dirty="0">
                <a:latin typeface="Arial"/>
                <a:ea typeface="Times New Roman"/>
              </a:rPr>
              <a:t>imágenes acerca de la inseminación artificial en cerdo (ventajas y desventajas</a:t>
            </a:r>
            <a:r>
              <a:rPr lang="es-MX" b="1" dirty="0" smtClean="0">
                <a:latin typeface="Arial"/>
                <a:ea typeface="Times New Roman"/>
              </a:rPr>
              <a:t>). Da clic en </a:t>
            </a:r>
            <a:endParaRPr lang="es-MX" sz="4000" b="1" dirty="0" smtClean="0">
              <a:latin typeface="Arial"/>
              <a:ea typeface="Times New Roman"/>
            </a:endParaRPr>
          </a:p>
          <a:p>
            <a:pPr lvl="0">
              <a:buFont typeface="Wingdings" pitchFamily="2" charset="2"/>
              <a:buChar char="v"/>
            </a:pPr>
            <a:endParaRPr lang="es-PA" sz="3600" b="1" dirty="0">
              <a:latin typeface="Times New Roman"/>
              <a:ea typeface="Times New Roman"/>
            </a:endParaRPr>
          </a:p>
          <a:p>
            <a:pPr lvl="0">
              <a:buFont typeface="Wingdings" pitchFamily="2" charset="2"/>
              <a:buChar char="v"/>
            </a:pPr>
            <a:r>
              <a:rPr lang="es-MX" b="1" dirty="0">
                <a:latin typeface="Arial"/>
                <a:ea typeface="Times New Roman"/>
              </a:rPr>
              <a:t>Realicen en un cuadro comparativo las ventajas y desventajas  de la inseminación artificial</a:t>
            </a:r>
            <a:endParaRPr lang="es-PA" sz="3600" b="1" dirty="0">
              <a:latin typeface="Times New Roman"/>
              <a:ea typeface="Times New Roman"/>
            </a:endParaRPr>
          </a:p>
          <a:p>
            <a:endParaRPr lang="es-PA" b="1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>
          <a:xfrm>
            <a:off x="-2772816" y="6414789"/>
            <a:ext cx="3786690" cy="365125"/>
          </a:xfrm>
        </p:spPr>
        <p:txBody>
          <a:bodyPr/>
          <a:lstStyle/>
          <a:p>
            <a:fld id="{E60B315C-5C32-4BB8-8D46-F4271611A8C2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360" y="6414789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3536" y="6257925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10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es-PA" b="1" dirty="0">
                <a:solidFill>
                  <a:schemeClr val="tx1"/>
                </a:solidFill>
              </a:rPr>
              <a:t>Actividad 3Cuadro Comparativo</a:t>
            </a:r>
            <a:br>
              <a:rPr lang="es-PA" b="1" dirty="0">
                <a:solidFill>
                  <a:schemeClr val="tx1"/>
                </a:solidFill>
              </a:rPr>
            </a:br>
            <a:endParaRPr lang="es-PA" b="1" dirty="0">
              <a:solidFill>
                <a:schemeClr val="tx1"/>
              </a:solidFill>
            </a:endParaRPr>
          </a:p>
        </p:txBody>
      </p:sp>
      <p:pic>
        <p:nvPicPr>
          <p:cNvPr id="7" name="6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5657850"/>
            <a:ext cx="864096" cy="93950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44208" y="60578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  <p:graphicFrame>
        <p:nvGraphicFramePr>
          <p:cNvPr id="9" name="8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45997"/>
              </p:ext>
            </p:extLst>
          </p:nvPr>
        </p:nvGraphicFramePr>
        <p:xfrm>
          <a:off x="6107596" y="2636912"/>
          <a:ext cx="673224" cy="56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o" showAsIcon="1" r:id="rId8" imgW="914400" imgH="771480" progId="Word.Document.12">
                  <p:embed/>
                </p:oleObj>
              </mc:Choice>
              <mc:Fallback>
                <p:oleObj name="Documento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7596" y="2636912"/>
                        <a:ext cx="673224" cy="568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3865"/>
              </p:ext>
            </p:extLst>
          </p:nvPr>
        </p:nvGraphicFramePr>
        <p:xfrm>
          <a:off x="6444208" y="4725143"/>
          <a:ext cx="864095" cy="72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Objeto empaquetador del shell" showAsIcon="1" r:id="rId10" imgW="914400" imgH="771480" progId="Package">
                  <p:embed/>
                </p:oleObj>
              </mc:Choice>
              <mc:Fallback>
                <p:oleObj name="Objeto empaquetador del shell" showAsIcon="1" r:id="rId1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4208" y="4725143"/>
                        <a:ext cx="864095" cy="729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6746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>
          <a:xfrm>
            <a:off x="-2772816" y="6381328"/>
            <a:ext cx="3786690" cy="365125"/>
          </a:xfrm>
        </p:spPr>
        <p:txBody>
          <a:bodyPr/>
          <a:lstStyle/>
          <a:p>
            <a:fld id="{E2A09554-EA1F-4A90-9DF0-79A460FD6CA1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76270" y="6492875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66124" y="6331376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11</a:t>
            </a:fld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54726"/>
              </p:ext>
            </p:extLst>
          </p:nvPr>
        </p:nvGraphicFramePr>
        <p:xfrm>
          <a:off x="1043608" y="2060847"/>
          <a:ext cx="6552727" cy="410445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068705"/>
                <a:gridCol w="724954"/>
                <a:gridCol w="759068"/>
              </a:tblGrid>
              <a:tr h="373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CRITERIO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SI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NO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b="1" dirty="0">
                          <a:effectLst/>
                        </a:rPr>
                        <a:t>La información del cuadro es correcta y acertada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b="1" dirty="0">
                          <a:effectLst/>
                        </a:rPr>
                        <a:t>El cuadro contiene las imágenes solicitadas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b="1" dirty="0">
                          <a:effectLst/>
                        </a:rPr>
                        <a:t>El cuadro se ajusta a lo requerido en la actividad de aprendizaje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b="1" dirty="0">
                          <a:effectLst/>
                        </a:rPr>
                        <a:t>La ortografía empleada es adecuada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b="1" dirty="0">
                          <a:effectLst/>
                        </a:rPr>
                        <a:t>Cada miembro del equipo puede sustentar el cuadro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5445224"/>
            <a:ext cx="864096" cy="9361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462961" y="510302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es-PA" b="1" dirty="0">
                <a:solidFill>
                  <a:schemeClr val="tx1"/>
                </a:solidFill>
              </a:rPr>
              <a:t>LISTA DE VERIFICACIÓN    </a:t>
            </a:r>
            <a:r>
              <a:rPr lang="es-PA" sz="5300" b="1" dirty="0">
                <a:solidFill>
                  <a:schemeClr val="tx1"/>
                </a:solidFill>
              </a:rPr>
              <a:t>Cuadro Comparativo</a:t>
            </a:r>
            <a:br>
              <a:rPr lang="es-PA" sz="5300" b="1" dirty="0">
                <a:solidFill>
                  <a:schemeClr val="tx1"/>
                </a:solidFill>
              </a:rPr>
            </a:br>
            <a:endParaRPr lang="es-P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007250"/>
              </p:ext>
            </p:extLst>
          </p:nvPr>
        </p:nvGraphicFramePr>
        <p:xfrm>
          <a:off x="395537" y="1196753"/>
          <a:ext cx="8280919" cy="544892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68151"/>
                <a:gridCol w="1728192"/>
                <a:gridCol w="1763441"/>
                <a:gridCol w="1686590"/>
                <a:gridCol w="1734545"/>
              </a:tblGrid>
              <a:tr h="180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CATEGORY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4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3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2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1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Calidad del Trabajo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Proporciona trabajo de la más alta calidad.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Proporciona trabajo de calidad.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Proporciona trabajo que, ocasionalmente, necesita ser comprobado o rehecho por otros miembros del grupo para asegurar su calidad.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Proporciona trabajo que, por lo general, necesita ser comprobado o rehecho por otros para asegurar su calidad.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Enfocándose en el Trabajo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Se mantiene enfocado en el trabajo que se necesita hacer. Muy autodirigido.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La mayor parte del tiempo se enfoca en el trabajo que se necesita hacer. Otros miembros del grupo pueden contar con esta persona.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Algunas veces se enfoca en el trabajo que se necesita hacer. Otros miembros del grupo deben algunas veces regañar, empujar y recordarle a esta persona que se mantenga enfocado.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Raramente se enfoca en el trabajo que se neceista hacer. Deja que otros hagan el trabajo.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Control de la Eficacia del Grupo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Repetidamente controla la eficacia del grupo y hace sugerencias para que sea más efectivo.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Repetidamente controla la eficacia del grupo y trabaja para que el grupo sea más efectivo.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Ocasionalmente controla la eficacia del grupo y trabaja para que sea más efectivo.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Rara vez controla la eficacia del grupo y no trabaja para que éste sea más efectivo.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Contribuciones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Proporciona siempre ideas útiles cuando participa en el grupo y en la discusión en clase. Es un líder definido que contribuye con mucho esfuerzo.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Por lo general, proporciona ideas útiles cuando participa en el grupo y en la discusión en clase. Un miembro fuerte del grupo que se esfuerza.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Algunas veces proporciona ideas útiles cuando participa en el grupo y en la discusión en clase. Un miembro satisfactorio del grupo que hace lo que se le pide.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Rara vez proporciona ideas útiles cuando participa en el grupo y en la discusión en clase. Puede rehusarse a participar.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Preparación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Trae el material necesario a clase y siempre está listo para trabajar.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Casi siempre trae el material necesario a clase y está listo para trabajar.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Casi siempre trae el material necesario, pero algunas veces necesita instalarse y se pone a trabajar.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A menudo olvida el material necesario o no está listo para trabajar. 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40" marR="11440" marT="11440" marB="1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>
          <a:xfrm>
            <a:off x="-2772816" y="6386060"/>
            <a:ext cx="3786690" cy="365125"/>
          </a:xfrm>
        </p:spPr>
        <p:txBody>
          <a:bodyPr/>
          <a:lstStyle/>
          <a:p>
            <a:fld id="{840E713D-04B9-4860-B322-D8E20BE5BC42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45122" y="6486797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4368" y="6486797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12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Rúbrica</a:t>
            </a:r>
          </a:p>
        </p:txBody>
      </p:sp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945882"/>
            <a:ext cx="786705" cy="72347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38468" y="6230069"/>
            <a:ext cx="1345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</a:t>
            </a:r>
            <a:r>
              <a:rPr lang="es-PA" sz="1000" dirty="0"/>
              <a:t>menú </a:t>
            </a:r>
            <a:r>
              <a:rPr lang="es-PA" sz="1000" dirty="0" smtClean="0"/>
              <a:t>principal</a:t>
            </a:r>
            <a:endParaRPr lang="es-PA" sz="1000" dirty="0"/>
          </a:p>
          <a:p>
            <a:r>
              <a:rPr lang="es-PA" dirty="0" smtClean="0"/>
              <a:t>l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865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s-PA" b="1" dirty="0" smtClean="0"/>
              <a:t>Proyecto Elaborado por: HÉCTOR OJO</a:t>
            </a:r>
          </a:p>
          <a:p>
            <a:r>
              <a:rPr lang="es-PA" b="1" dirty="0" smtClean="0">
                <a:hlinkClick r:id="rId2"/>
              </a:rPr>
              <a:t>elisaojo@hotmail.com</a:t>
            </a:r>
            <a:endParaRPr lang="es-PA" b="1" dirty="0" smtClean="0"/>
          </a:p>
          <a:p>
            <a:r>
              <a:rPr lang="es-PA" b="1" dirty="0" smtClean="0"/>
              <a:t>Producción Animal</a:t>
            </a:r>
          </a:p>
          <a:p>
            <a:r>
              <a:rPr lang="es-PA" b="1" dirty="0" smtClean="0"/>
              <a:t>Reproducción animal Inseminación Artificial</a:t>
            </a:r>
          </a:p>
          <a:p>
            <a:r>
              <a:rPr lang="es-PA" b="1" dirty="0" smtClean="0"/>
              <a:t>12°</a:t>
            </a:r>
          </a:p>
          <a:p>
            <a:r>
              <a:rPr lang="es-PA" b="1" dirty="0" smtClean="0"/>
              <a:t>Español</a:t>
            </a:r>
          </a:p>
          <a:p>
            <a:r>
              <a:rPr lang="es-PA" b="1" dirty="0"/>
              <a:t>La siguiente propuesta contiene un bosquejo o esquema general con los pasos de un posible proyecto educativo a realizarse en el I P T Alto de piedra Santa Fe , con el fin de propiciar mejores condiciones para quienes se constituyen como sujetos y objetos del sistema educativo, nuestros estudiantes.</a:t>
            </a:r>
            <a:endParaRPr lang="es-PA" b="1" dirty="0" smtClean="0"/>
          </a:p>
          <a:p>
            <a:endParaRPr lang="es-PA" b="1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>
          <a:xfrm>
            <a:off x="-2628800" y="6382948"/>
            <a:ext cx="3786690" cy="365125"/>
          </a:xfrm>
        </p:spPr>
        <p:txBody>
          <a:bodyPr/>
          <a:lstStyle/>
          <a:p>
            <a:fld id="{6CCAA465-088B-4905-AB4A-3CE87E7A7D0F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70606" y="6415508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35504" y="6338776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13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Ficha Técnica </a:t>
            </a:r>
          </a:p>
        </p:txBody>
      </p:sp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77" y="5445224"/>
            <a:ext cx="918240" cy="9702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24128" y="5815433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 dirty="0" smtClean="0"/>
              <a:t>Da clic   para regresar al menú principal </a:t>
            </a:r>
            <a:endParaRPr lang="es-PA" sz="1100" dirty="0"/>
          </a:p>
        </p:txBody>
      </p:sp>
    </p:spTree>
    <p:extLst>
      <p:ext uri="{BB962C8B-B14F-4D97-AF65-F5344CB8AC3E}">
        <p14:creationId xmlns:p14="http://schemas.microsoft.com/office/powerpoint/2010/main" val="5227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PA" b="1" dirty="0" smtClean="0">
                <a:solidFill>
                  <a:schemeClr val="tx1"/>
                </a:solidFill>
              </a:rPr>
              <a:t>Lo que </a:t>
            </a:r>
            <a:r>
              <a:rPr lang="es-PA" b="1" dirty="0">
                <a:solidFill>
                  <a:schemeClr val="tx1"/>
                </a:solidFill>
              </a:rPr>
              <a:t>se quiere lograr:</a:t>
            </a:r>
          </a:p>
          <a:p>
            <a:pPr algn="just"/>
            <a:r>
              <a:rPr lang="es-PA" b="1" dirty="0" smtClean="0"/>
              <a:t>  A través de esta  </a:t>
            </a:r>
            <a:r>
              <a:rPr lang="es-PA" b="1" dirty="0"/>
              <a:t>herramientas tecnológicas </a:t>
            </a:r>
            <a:r>
              <a:rPr lang="es-PA" b="1" dirty="0" smtClean="0"/>
              <a:t>se pueda optimizar </a:t>
            </a:r>
            <a:r>
              <a:rPr lang="es-PA" b="1" dirty="0"/>
              <a:t>el proceso de aprendizaje, </a:t>
            </a:r>
            <a:r>
              <a:rPr lang="es-PA" b="1" dirty="0" smtClean="0"/>
              <a:t>de los estudiantes, e </a:t>
            </a:r>
            <a:r>
              <a:rPr lang="es-PA" b="1" dirty="0"/>
              <a:t>incentivar a los colegios de la región a  el uso de esta innovadora herramienta para lograr mejores resultados en su actividad </a:t>
            </a:r>
            <a:r>
              <a:rPr lang="es-PA" b="1" dirty="0" smtClean="0"/>
              <a:t>productiva.</a:t>
            </a:r>
          </a:p>
          <a:p>
            <a:pPr algn="just"/>
            <a:r>
              <a:rPr lang="es-PA" b="1" dirty="0" smtClean="0"/>
              <a:t>I P T Alto de Piedra Santa Fe</a:t>
            </a:r>
          </a:p>
          <a:p>
            <a:pPr algn="just"/>
            <a:r>
              <a:rPr lang="es-PA" b="1" dirty="0" smtClean="0"/>
              <a:t>Derecho: libre para el uso educativo</a:t>
            </a:r>
          </a:p>
          <a:p>
            <a:pPr algn="just"/>
            <a:r>
              <a:rPr lang="es-PA" b="1" dirty="0"/>
              <a:t>Recursos Necesarios</a:t>
            </a:r>
            <a:r>
              <a:rPr lang="es-PA" b="1" dirty="0" smtClean="0"/>
              <a:t>:  </a:t>
            </a:r>
            <a:r>
              <a:rPr lang="es-PA" b="1" dirty="0"/>
              <a:t>Microsoft office, Internet, Bocinas, Windows Media Player, Adobe Flas Player</a:t>
            </a:r>
            <a:r>
              <a:rPr lang="es-PA" b="1" dirty="0" smtClean="0"/>
              <a:t>.</a:t>
            </a:r>
          </a:p>
          <a:p>
            <a:pPr algn="just"/>
            <a:r>
              <a:rPr lang="es-PA" b="1" dirty="0" smtClean="0"/>
              <a:t>Tiempo:  </a:t>
            </a:r>
            <a:r>
              <a:rPr lang="es-PA" b="1" dirty="0"/>
              <a:t>3 sesiones  de 45 min cada </a:t>
            </a:r>
            <a:r>
              <a:rPr lang="es-PA" b="1" dirty="0" smtClean="0"/>
              <a:t>una</a:t>
            </a:r>
          </a:p>
          <a:p>
            <a:pPr algn="just"/>
            <a:r>
              <a:rPr lang="es-PA" b="1" dirty="0" smtClean="0"/>
              <a:t>Fuentes </a:t>
            </a:r>
            <a:r>
              <a:rPr lang="es-PA" b="1" dirty="0"/>
              <a:t>de Consulta</a:t>
            </a:r>
            <a:r>
              <a:rPr lang="es-PA" b="1" dirty="0" smtClean="0"/>
              <a:t>: </a:t>
            </a:r>
          </a:p>
          <a:p>
            <a:pPr marL="0" indent="0" algn="just">
              <a:buNone/>
            </a:pPr>
            <a:r>
              <a:rPr lang="es-PA" b="1" dirty="0" smtClean="0"/>
              <a:t>        Google</a:t>
            </a:r>
            <a:endParaRPr lang="es-PA" b="1" dirty="0"/>
          </a:p>
          <a:p>
            <a:pPr marL="0" indent="0" algn="just">
              <a:buNone/>
            </a:pPr>
            <a:r>
              <a:rPr lang="es-PA" b="1" dirty="0" smtClean="0"/>
              <a:t>        Bing</a:t>
            </a:r>
            <a:endParaRPr lang="es-PA" b="1" dirty="0"/>
          </a:p>
          <a:p>
            <a:pPr marL="0" indent="0" algn="just">
              <a:buNone/>
            </a:pPr>
            <a:r>
              <a:rPr lang="es-PA" b="1" dirty="0" smtClean="0"/>
              <a:t>        Wikipedia</a:t>
            </a:r>
            <a:endParaRPr lang="es-PA" b="1" dirty="0"/>
          </a:p>
          <a:p>
            <a:pPr marL="0" indent="0" algn="just">
              <a:buNone/>
            </a:pPr>
            <a:r>
              <a:rPr lang="es-PA" b="1" dirty="0" smtClean="0"/>
              <a:t>        YouTube</a:t>
            </a:r>
          </a:p>
          <a:p>
            <a:pPr marL="0" indent="0" algn="just">
              <a:buNone/>
            </a:pPr>
            <a:r>
              <a:rPr lang="es-PA" b="1" dirty="0" smtClean="0"/>
              <a:t>        Ubicación </a:t>
            </a:r>
            <a:r>
              <a:rPr lang="es-PA" b="1" dirty="0"/>
              <a:t>en el programa de estudios.</a:t>
            </a:r>
          </a:p>
          <a:p>
            <a:pPr marL="0" indent="0" algn="just">
              <a:buNone/>
            </a:pPr>
            <a:r>
              <a:rPr lang="es-PA" b="1" dirty="0" smtClean="0"/>
              <a:t>       Producción </a:t>
            </a:r>
            <a:r>
              <a:rPr lang="es-PA" b="1" dirty="0"/>
              <a:t>animal 12° </a:t>
            </a:r>
          </a:p>
          <a:p>
            <a:pPr algn="just"/>
            <a:r>
              <a:rPr lang="es-PA" b="1" dirty="0" smtClean="0"/>
              <a:t>Área: producción</a:t>
            </a:r>
            <a:r>
              <a:rPr lang="es-PA" b="1" dirty="0"/>
              <a:t>, la inseminación artificial.</a:t>
            </a:r>
          </a:p>
          <a:p>
            <a:pPr algn="just"/>
            <a:r>
              <a:rPr lang="es-PA" b="1" dirty="0" smtClean="0"/>
              <a:t>Objetivo: Reconocer la importancia de la Inseminación artificial en la reproducción animal.</a:t>
            </a:r>
          </a:p>
          <a:p>
            <a:pPr algn="just"/>
            <a:r>
              <a:rPr lang="es-PA" b="1" dirty="0" smtClean="0"/>
              <a:t>Contenido : inseminacion artificial importancia, recolección del semen , ventajas  y desventajas</a:t>
            </a:r>
            <a:endParaRPr lang="es-PA" b="1" dirty="0"/>
          </a:p>
          <a:p>
            <a:pPr algn="just"/>
            <a:r>
              <a:rPr lang="es-PA" b="1" dirty="0"/>
              <a:t>Clave: Inseminación, recolección, mejoramiento genético Tecnología </a:t>
            </a:r>
          </a:p>
          <a:p>
            <a:pPr algn="just"/>
            <a:endParaRPr lang="es-PA" b="1" dirty="0"/>
          </a:p>
          <a:p>
            <a:pPr algn="just"/>
            <a:endParaRPr lang="es-PA" b="1" dirty="0"/>
          </a:p>
          <a:p>
            <a:endParaRPr lang="es-PA" b="1" dirty="0" smtClean="0"/>
          </a:p>
          <a:p>
            <a:endParaRPr lang="es-PA" b="1" dirty="0" smtClean="0"/>
          </a:p>
          <a:p>
            <a:endParaRPr lang="es-PA" b="1" dirty="0"/>
          </a:p>
        </p:txBody>
      </p:sp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>
          <a:xfrm>
            <a:off x="-2844824" y="6388085"/>
            <a:ext cx="3786690" cy="365125"/>
          </a:xfrm>
        </p:spPr>
        <p:txBody>
          <a:bodyPr/>
          <a:lstStyle/>
          <a:p>
            <a:fld id="{892E72C6-9925-4923-9D96-D1BAF0A4E88C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1877" y="6390803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82174" y="6390803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14</a:t>
            </a:fld>
            <a:endParaRPr lang="es-PA" dirty="0"/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68" y="5373216"/>
            <a:ext cx="1038225" cy="12001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56176" y="5850180"/>
            <a:ext cx="144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</p:spTree>
    <p:extLst>
      <p:ext uri="{BB962C8B-B14F-4D97-AF65-F5344CB8AC3E}">
        <p14:creationId xmlns:p14="http://schemas.microsoft.com/office/powerpoint/2010/main" val="39111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Fuentes</a:t>
            </a: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>
          <a:xfrm>
            <a:off x="-2772816" y="6405661"/>
            <a:ext cx="3786690" cy="365125"/>
          </a:xfrm>
        </p:spPr>
        <p:txBody>
          <a:bodyPr/>
          <a:lstStyle/>
          <a:p>
            <a:fld id="{2CD6BAF7-6A1C-40A8-A494-6E8E82113F32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23685" y="6441002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25656" y="6405661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15</a:t>
            </a:fld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4038600" cy="46752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PA" b="1" dirty="0"/>
          </a:p>
          <a:p>
            <a:pPr marL="0" indent="0">
              <a:buNone/>
            </a:pPr>
            <a:endParaRPr lang="es-PA" sz="4800" b="1" dirty="0"/>
          </a:p>
          <a:p>
            <a:r>
              <a:rPr lang="es-PA" sz="7200" b="1" dirty="0">
                <a:solidFill>
                  <a:schemeClr val="tx1"/>
                </a:solidFill>
              </a:rPr>
              <a:t>Imágenes:</a:t>
            </a:r>
          </a:p>
          <a:p>
            <a:r>
              <a:rPr lang="es-PA" sz="7200" b="1" dirty="0" smtClean="0">
                <a:hlinkClick r:id="rId3"/>
              </a:rPr>
              <a:t>www.laboratoriosdepal.com</a:t>
            </a:r>
            <a:endParaRPr lang="es-PA" sz="7200" b="1" dirty="0"/>
          </a:p>
          <a:p>
            <a:r>
              <a:rPr lang="es-PA" sz="7200" b="1" dirty="0" smtClean="0">
                <a:hlinkClick r:id="rId4"/>
              </a:rPr>
              <a:t>www.aacporcinos.com</a:t>
            </a:r>
            <a:endParaRPr lang="es-PA" sz="7200" b="1" dirty="0"/>
          </a:p>
          <a:p>
            <a:r>
              <a:rPr lang="es-PA" sz="7200" b="1" dirty="0" smtClean="0">
                <a:hlinkClick r:id="rId5"/>
              </a:rPr>
              <a:t>www.cuencarural.com</a:t>
            </a:r>
            <a:endParaRPr lang="es-PA" sz="7200" b="1" dirty="0"/>
          </a:p>
          <a:p>
            <a:r>
              <a:rPr lang="es-PA" sz="7200" b="1" dirty="0" smtClean="0">
                <a:hlinkClick r:id="rId6"/>
              </a:rPr>
              <a:t>www.bigdutchman.de</a:t>
            </a:r>
            <a:endParaRPr lang="es-PA" sz="7200" b="1" dirty="0"/>
          </a:p>
          <a:p>
            <a:r>
              <a:rPr lang="es-PA" sz="7200" b="1" dirty="0" smtClean="0">
                <a:hlinkClick r:id="rId7"/>
              </a:rPr>
              <a:t>www.avesyporcinos.com</a:t>
            </a:r>
            <a:endParaRPr lang="es-PA" sz="7200" b="1" dirty="0"/>
          </a:p>
          <a:p>
            <a:r>
              <a:rPr lang="es-PA" sz="7200" b="1" dirty="0" smtClean="0">
                <a:hlinkClick r:id="rId8"/>
              </a:rPr>
              <a:t>www.produccionagropecuariaecologicacefa.blogspot.com</a:t>
            </a:r>
            <a:endParaRPr lang="es-PA" sz="7200" b="1" dirty="0"/>
          </a:p>
          <a:p>
            <a:r>
              <a:rPr lang="es-PA" sz="7200" b="1" dirty="0" smtClean="0">
                <a:hlinkClick r:id="rId9"/>
              </a:rPr>
              <a:t>www.ciap.org.ar</a:t>
            </a:r>
            <a:endParaRPr lang="es-PA" sz="7200" b="1" dirty="0"/>
          </a:p>
          <a:p>
            <a:r>
              <a:rPr lang="es-PA" sz="7200" b="1" dirty="0" smtClean="0">
                <a:hlinkClick r:id="rId10"/>
              </a:rPr>
              <a:t>www.webs.ulpgc.es</a:t>
            </a:r>
            <a:endParaRPr lang="es-PA" sz="7200" b="1" dirty="0" smtClean="0"/>
          </a:p>
          <a:p>
            <a:pPr marL="0" indent="0">
              <a:buNone/>
            </a:pPr>
            <a:r>
              <a:rPr lang="es-PA" sz="7200" b="1" dirty="0" smtClean="0">
                <a:hlinkClick r:id="rId11"/>
              </a:rPr>
              <a:t>www.shistorico.unperiodico.unal.edu.com</a:t>
            </a:r>
            <a:endParaRPr lang="es-PA" sz="7200" b="1" dirty="0"/>
          </a:p>
          <a:p>
            <a:pPr marL="0" indent="0">
              <a:buNone/>
            </a:pPr>
            <a:r>
              <a:rPr lang="es-PA" sz="7200" b="1" dirty="0" smtClean="0">
                <a:hlinkClick r:id="rId12"/>
              </a:rPr>
              <a:t> www.zooporcinos.blogspot.com</a:t>
            </a:r>
            <a:r>
              <a:rPr lang="es-PA" sz="7200" b="1" dirty="0" smtClean="0"/>
              <a:t>.</a:t>
            </a:r>
            <a:endParaRPr lang="es-PA" sz="7200" b="1" dirty="0"/>
          </a:p>
          <a:p>
            <a:r>
              <a:rPr lang="es-PA" sz="7200" b="1" dirty="0" smtClean="0">
                <a:hlinkClick r:id="rId13"/>
              </a:rPr>
              <a:t>www.engormix.com</a:t>
            </a:r>
            <a:endParaRPr lang="es-PA" sz="7200" b="1" dirty="0"/>
          </a:p>
          <a:p>
            <a:r>
              <a:rPr lang="es-PA" sz="7200" b="1" dirty="0" smtClean="0">
                <a:hlinkClick r:id="rId5"/>
              </a:rPr>
              <a:t>www.cuencarural.com</a:t>
            </a:r>
            <a:endParaRPr lang="es-PA" sz="7200" b="1" dirty="0"/>
          </a:p>
          <a:p>
            <a:pPr marL="0" indent="0">
              <a:buNone/>
            </a:pPr>
            <a:r>
              <a:rPr lang="es-PA" sz="7200" b="1" dirty="0" smtClean="0">
                <a:hlinkClick r:id="rId14"/>
              </a:rPr>
              <a:t>www.agroespacio.blogspot. </a:t>
            </a:r>
            <a:r>
              <a:rPr lang="es-PA" sz="7200" b="1" dirty="0" err="1" smtClean="0">
                <a:hlinkClick r:id="rId14"/>
              </a:rPr>
              <a:t>com</a:t>
            </a:r>
            <a:endParaRPr lang="es-PA" sz="7200" b="1" dirty="0" smtClean="0"/>
          </a:p>
          <a:p>
            <a:pPr marL="0" indent="0">
              <a:buNone/>
            </a:pPr>
            <a:endParaRPr lang="es-PA" sz="7200" b="1" dirty="0"/>
          </a:p>
          <a:p>
            <a:endParaRPr lang="es-PA" sz="4800" b="1" dirty="0"/>
          </a:p>
          <a:p>
            <a:endParaRPr lang="es-PA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8200" y="1484784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es-PA" sz="6400" b="1" dirty="0" smtClean="0">
                <a:solidFill>
                  <a:schemeClr val="tx1"/>
                </a:solidFill>
              </a:rPr>
              <a:t>Videos</a:t>
            </a:r>
            <a:endParaRPr lang="es-PA" sz="6400" b="1" dirty="0">
              <a:solidFill>
                <a:schemeClr val="tx1"/>
              </a:solidFill>
            </a:endParaRPr>
          </a:p>
          <a:p>
            <a:r>
              <a:rPr lang="es-PA" sz="6400" b="1" dirty="0" smtClean="0">
                <a:hlinkClick r:id="rId15"/>
              </a:rPr>
              <a:t>http</a:t>
            </a:r>
            <a:r>
              <a:rPr lang="es-PA" sz="6400" b="1" dirty="0">
                <a:hlinkClick r:id="rId15"/>
              </a:rPr>
              <a:t>://</a:t>
            </a:r>
            <a:r>
              <a:rPr lang="es-PA" sz="6400" b="1" dirty="0" smtClean="0">
                <a:hlinkClick r:id="rId15"/>
              </a:rPr>
              <a:t>www.youtube.com/watch?v=3CRBHrf93oU</a:t>
            </a:r>
            <a:r>
              <a:rPr lang="es-PA" sz="6400" b="1" dirty="0" smtClean="0"/>
              <a:t>.</a:t>
            </a:r>
            <a:endParaRPr lang="es-PA" sz="6400" b="1" dirty="0"/>
          </a:p>
          <a:p>
            <a:r>
              <a:rPr lang="es-PA" sz="6400" b="1" dirty="0" smtClean="0">
                <a:hlinkClick r:id="rId16"/>
              </a:rPr>
              <a:t>http</a:t>
            </a:r>
            <a:r>
              <a:rPr lang="es-PA" sz="6400" b="1" dirty="0">
                <a:hlinkClick r:id="rId16"/>
              </a:rPr>
              <a:t>://</a:t>
            </a:r>
            <a:r>
              <a:rPr lang="es-PA" sz="6400" b="1" dirty="0" smtClean="0">
                <a:hlinkClick r:id="rId16"/>
              </a:rPr>
              <a:t>www.youtube.com/watch?v=w6koWs_LKIM</a:t>
            </a:r>
            <a:r>
              <a:rPr lang="es-PA" sz="6400" b="1" dirty="0" smtClean="0"/>
              <a:t>.</a:t>
            </a:r>
            <a:endParaRPr lang="es-PA" sz="6400" b="1" dirty="0"/>
          </a:p>
          <a:p>
            <a:endParaRPr lang="es-PA" sz="6400" b="1" dirty="0"/>
          </a:p>
          <a:p>
            <a:r>
              <a:rPr lang="es-PA" sz="6400" b="1" dirty="0">
                <a:solidFill>
                  <a:schemeClr val="tx1"/>
                </a:solidFill>
              </a:rPr>
              <a:t>Rubrica</a:t>
            </a:r>
          </a:p>
          <a:p>
            <a:r>
              <a:rPr lang="es-PA" sz="6400" b="1" dirty="0" smtClean="0">
                <a:hlinkClick r:id="rId17"/>
              </a:rPr>
              <a:t>http</a:t>
            </a:r>
            <a:r>
              <a:rPr lang="es-PA" sz="6400" b="1" dirty="0">
                <a:hlinkClick r:id="rId17"/>
              </a:rPr>
              <a:t>://</a:t>
            </a:r>
            <a:r>
              <a:rPr lang="es-PA" sz="6400" b="1" dirty="0" smtClean="0">
                <a:hlinkClick r:id="rId17"/>
              </a:rPr>
              <a:t>rubistar.4teachers.org</a:t>
            </a:r>
            <a:endParaRPr lang="es-PA" sz="6400" b="1" dirty="0" smtClean="0"/>
          </a:p>
          <a:p>
            <a:pPr marL="0" indent="0">
              <a:buNone/>
            </a:pPr>
            <a:endParaRPr lang="es-PA" sz="6400" b="1" dirty="0" smtClean="0">
              <a:solidFill>
                <a:schemeClr val="tx1"/>
              </a:solidFill>
            </a:endParaRPr>
          </a:p>
          <a:p>
            <a:r>
              <a:rPr lang="es-PA" sz="6400" b="1" dirty="0" smtClean="0">
                <a:solidFill>
                  <a:schemeClr val="tx1"/>
                </a:solidFill>
              </a:rPr>
              <a:t>Documentos</a:t>
            </a:r>
            <a:endParaRPr lang="es-PA" sz="6400" b="1" dirty="0">
              <a:solidFill>
                <a:schemeClr val="tx1"/>
              </a:solidFill>
            </a:endParaRPr>
          </a:p>
          <a:p>
            <a:pPr lvl="0"/>
            <a:r>
              <a:rPr lang="es-PA" sz="6400" b="1" dirty="0">
                <a:hlinkClick r:id="rId18"/>
              </a:rPr>
              <a:t>http://</a:t>
            </a:r>
            <a:r>
              <a:rPr lang="es-PA" sz="6400" b="1" dirty="0" smtClean="0">
                <a:hlinkClick r:id="rId18"/>
              </a:rPr>
              <a:t>es.wikipedia.org/wiki/Inseminaci%C3%B3n_artificial</a:t>
            </a:r>
            <a:endParaRPr lang="es-PA" sz="6400" b="1" dirty="0" smtClean="0"/>
          </a:p>
          <a:p>
            <a:pPr lvl="0"/>
            <a:r>
              <a:rPr lang="es-PA" sz="6400" b="1" dirty="0" smtClean="0">
                <a:hlinkClick r:id="rId19"/>
              </a:rPr>
              <a:t>http</a:t>
            </a:r>
            <a:r>
              <a:rPr lang="es-PA" sz="6400" b="1" dirty="0">
                <a:hlinkClick r:id="rId19"/>
              </a:rPr>
              <a:t>://</a:t>
            </a:r>
            <a:r>
              <a:rPr lang="es-PA" sz="6400" b="1" dirty="0" smtClean="0">
                <a:hlinkClick r:id="rId19"/>
              </a:rPr>
              <a:t>www.agrobit.com/Info_tecnica/Ganaderia/insem_artif/GA000001in</a:t>
            </a:r>
            <a:r>
              <a:rPr lang="es-PA" sz="6400" b="1" dirty="0" smtClean="0"/>
              <a:t>.</a:t>
            </a:r>
            <a:endParaRPr lang="es-PA" sz="6400" b="1" dirty="0"/>
          </a:p>
          <a:p>
            <a:pPr lvl="0"/>
            <a:r>
              <a:rPr lang="es-PA" sz="6400" b="1" dirty="0">
                <a:hlinkClick r:id="rId20"/>
              </a:rPr>
              <a:t>http://</a:t>
            </a:r>
            <a:r>
              <a:rPr lang="es-PA" sz="6400" b="1" dirty="0" smtClean="0">
                <a:hlinkClick r:id="rId20"/>
              </a:rPr>
              <a:t>www.inta.gov.ar/pergamino/info/documentos/2006/Insem_artific_cerdas06.pdf</a:t>
            </a:r>
            <a:endParaRPr lang="es-PA" sz="6400" b="1" dirty="0" smtClean="0"/>
          </a:p>
          <a:p>
            <a:pPr lvl="0"/>
            <a:endParaRPr lang="es-PA" sz="6400" b="1" dirty="0"/>
          </a:p>
          <a:p>
            <a:endParaRPr lang="es-PA" b="1" dirty="0"/>
          </a:p>
        </p:txBody>
      </p:sp>
      <p:pic>
        <p:nvPicPr>
          <p:cNvPr id="5" name="4 Imagen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657850"/>
            <a:ext cx="1038225" cy="12001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56176" y="5943996"/>
            <a:ext cx="156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/>
              <a:t>Da clic   para regresar al menú principal </a:t>
            </a: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40515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9910"/>
            <a:ext cx="647700" cy="8001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28950"/>
            <a:ext cx="647700" cy="8001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32" y="3028950"/>
            <a:ext cx="695325" cy="8001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3028950"/>
            <a:ext cx="647700" cy="8001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089910"/>
            <a:ext cx="695325" cy="8001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53" y="3089910"/>
            <a:ext cx="647700" cy="8001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3028950"/>
            <a:ext cx="647700" cy="967730"/>
          </a:xfrm>
          <a:prstGeom prst="rect">
            <a:avLst/>
          </a:prstGeom>
        </p:spPr>
      </p:pic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>
          <a:xfrm>
            <a:off x="-2700808" y="6309320"/>
            <a:ext cx="3786690" cy="365125"/>
          </a:xfrm>
        </p:spPr>
        <p:txBody>
          <a:bodyPr/>
          <a:lstStyle/>
          <a:p>
            <a:fld id="{0EEE90C7-105F-4360-97CF-9D23704442F1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5529" y="6381328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82174" y="6381328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16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094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sldjump"/>
              </a:rPr>
              <a:t>Situación de Aprendizaje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4" action="ppaction://hlinksldjump"/>
              </a:rPr>
              <a:t>Pregunta Generadora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5" action="ppaction://hlinksldjump"/>
              </a:rPr>
              <a:t>Producto Final  o Principal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6" action="ppaction://hlinksldjump"/>
              </a:rPr>
              <a:t> Actividad 1: 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7" action="ppaction://hlinksldjump"/>
              </a:rPr>
              <a:t>Lista de verificación o Autoevaluación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8" action="ppaction://hlinksldjump"/>
              </a:rPr>
              <a:t>Actividad 2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9" action="ppaction://hlinksldjump"/>
              </a:rPr>
              <a:t>Lista de verificación o autoevaluación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0" action="ppaction://hlinksldjump"/>
              </a:rPr>
              <a:t>Actividad 3</a:t>
            </a:r>
            <a:endParaRPr lang="es-PA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1" action="ppaction://hlinksldjump"/>
              </a:rPr>
              <a:t>Lista de Verificación o Autoevaluación</a:t>
            </a:r>
            <a:endParaRPr lang="es-PA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2" action="ppaction://hlinksldjump"/>
              </a:rPr>
              <a:t>Rúbrica </a:t>
            </a:r>
            <a:endParaRPr lang="es-PA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3" action="ppaction://hlinksldjump"/>
              </a:rPr>
              <a:t>Ficha </a:t>
            </a:r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3" action="ppaction://hlinksldjump"/>
              </a:rPr>
              <a:t>Técnica</a:t>
            </a:r>
            <a:endParaRPr lang="es-PA" sz="20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4" action="ppaction://hlinksldjump"/>
              </a:rPr>
              <a:t>Lo que se quiere lograr</a:t>
            </a:r>
            <a:endParaRPr lang="es-PA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A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A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hlinkClick r:id="rId15" action="ppaction://hlinksldjump"/>
              </a:rPr>
              <a:t>Fuentes </a:t>
            </a:r>
            <a:endParaRPr lang="es-PA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-2628800" y="6381328"/>
            <a:ext cx="3786690" cy="365125"/>
          </a:xfrm>
        </p:spPr>
        <p:txBody>
          <a:bodyPr/>
          <a:lstStyle/>
          <a:p>
            <a:fld id="{61405462-4DA8-424E-9669-82D0D7546393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6016" y="6309320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48206" y="6237312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2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PA" b="1" dirty="0" smtClean="0">
                <a:solidFill>
                  <a:schemeClr val="tx1"/>
                </a:solidFill>
              </a:rPr>
              <a:t>CONTENIDOS</a:t>
            </a:r>
            <a:endParaRPr lang="es-P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b="1" dirty="0"/>
              <a:t>En el colegio en la pequeña granja porcina, los estudiantes observaron en la clase de reproducción una monta natural, como   sistema  reproductivo y productivo de los cerdos luego el profesor en su explicación le menciona otro tipo de método reproductivo  como es la inseminación artificial. Los estudiantes se interesan en el tema y le solicitan al profesor una gira  técnica didáctica, el profesor muy gustoso acepta  y se realizó la gira.  Donde  visitaron la finca porcina de un productor Veragüense, donde a través de  un recorrido por el área se visitó el laboratorio de inseminación  de dicho productor. Fue allí donde se hizo énfasis de en esta técnica de recolección  procesado y aplicación del semen a las cerdas reproductoras como una herramienta tecnológica  en la reproducción</a:t>
            </a: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>
          <a:xfrm>
            <a:off x="-2844824" y="6359822"/>
            <a:ext cx="3786690" cy="365125"/>
          </a:xfrm>
        </p:spPr>
        <p:txBody>
          <a:bodyPr/>
          <a:lstStyle/>
          <a:p>
            <a:fld id="{B25382F9-FA30-4011-8FA2-3C4141DC8F10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35896" y="6387122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39648" cy="342692"/>
          </a:xfrm>
        </p:spPr>
        <p:txBody>
          <a:bodyPr/>
          <a:lstStyle/>
          <a:p>
            <a:fld id="{FB460069-9CA8-454F-96B0-2AED127963A7}" type="slidenum">
              <a:rPr lang="es-PA" smtClean="0"/>
              <a:t>3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Situación de Aprendizaje</a:t>
            </a:r>
          </a:p>
        </p:txBody>
      </p:sp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03854"/>
            <a:ext cx="1296144" cy="112016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18232" y="6022449"/>
            <a:ext cx="1506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 dirty="0" smtClean="0"/>
              <a:t>Da clic   para </a:t>
            </a:r>
            <a:r>
              <a:rPr lang="es-PA" sz="1050" dirty="0" smtClean="0"/>
              <a:t>regresar</a:t>
            </a:r>
            <a:r>
              <a:rPr lang="es-PA" sz="1100" dirty="0" smtClean="0"/>
              <a:t> al menú principal </a:t>
            </a:r>
            <a:endParaRPr lang="es-PA" sz="1100" dirty="0"/>
          </a:p>
        </p:txBody>
      </p:sp>
      <p:sp>
        <p:nvSpPr>
          <p:cNvPr id="6" name="5 Rectángulo"/>
          <p:cNvSpPr/>
          <p:nvPr/>
        </p:nvSpPr>
        <p:spPr>
          <a:xfrm>
            <a:off x="7812360" y="5603855"/>
            <a:ext cx="914400" cy="38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b="1" dirty="0"/>
              <a:t>Cuál es la importancia de la inseminación como una herramienta tecnológica de mejoramiento genético y productivo. </a:t>
            </a:r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>
          <a:xfrm>
            <a:off x="1187624" y="6316960"/>
            <a:ext cx="3786690" cy="365125"/>
          </a:xfrm>
        </p:spPr>
        <p:txBody>
          <a:bodyPr/>
          <a:lstStyle/>
          <a:p>
            <a:fld id="{BFE04C9F-D26B-45DE-BC8A-D6E466022AF2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82174" y="6421651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4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Pregunta Generadora </a:t>
            </a: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326257" cy="120015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12360" y="5603855"/>
            <a:ext cx="914400" cy="38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74216" y="5883746"/>
            <a:ext cx="129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 al menú principal </a:t>
            </a:r>
            <a:endParaRPr lang="es-PA" sz="1000" dirty="0"/>
          </a:p>
        </p:txBody>
      </p:sp>
    </p:spTree>
    <p:extLst>
      <p:ext uri="{BB962C8B-B14F-4D97-AF65-F5344CB8AC3E}">
        <p14:creationId xmlns:p14="http://schemas.microsoft.com/office/powerpoint/2010/main" val="17354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5107" y="2204864"/>
            <a:ext cx="7408333" cy="2448272"/>
          </a:xfrm>
        </p:spPr>
        <p:txBody>
          <a:bodyPr>
            <a:normAutofit/>
          </a:bodyPr>
          <a:lstStyle/>
          <a:p>
            <a:endParaRPr lang="es-PA" b="1" dirty="0" smtClean="0"/>
          </a:p>
          <a:p>
            <a:pPr marL="0" indent="0">
              <a:buNone/>
            </a:pPr>
            <a:endParaRPr lang="es-PA" sz="3200" b="1" dirty="0"/>
          </a:p>
          <a:p>
            <a:pPr algn="just"/>
            <a:r>
              <a:rPr lang="es-PA" sz="3600" b="1" dirty="0" smtClean="0"/>
              <a:t>Destreza </a:t>
            </a:r>
            <a:r>
              <a:rPr lang="es-PA" sz="3600" b="1" dirty="0"/>
              <a:t>de trabajo </a:t>
            </a:r>
            <a:r>
              <a:rPr lang="es-PA" sz="3600" b="1" dirty="0" smtClean="0"/>
              <a:t>Colaborativo</a:t>
            </a:r>
            <a:r>
              <a:rPr lang="es-PA" sz="2800" b="1" dirty="0" smtClean="0"/>
              <a:t>.</a:t>
            </a:r>
            <a:endParaRPr lang="es-PA" sz="2800" b="1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>
          <a:xfrm>
            <a:off x="-2772816" y="6429350"/>
            <a:ext cx="3786690" cy="365125"/>
          </a:xfrm>
        </p:spPr>
        <p:txBody>
          <a:bodyPr/>
          <a:lstStyle/>
          <a:p>
            <a:fld id="{F8F1F747-1913-468E-9BEC-F97D24129850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429350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82174" y="6381700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5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Producto Final  </a:t>
            </a:r>
            <a:r>
              <a:rPr lang="es-PA" b="1" dirty="0" smtClean="0">
                <a:solidFill>
                  <a:schemeClr val="tx1"/>
                </a:solidFill>
              </a:rPr>
              <a:t> </a:t>
            </a:r>
            <a:r>
              <a:rPr lang="es-PA" b="1" dirty="0">
                <a:solidFill>
                  <a:schemeClr val="tx1"/>
                </a:solidFill>
              </a:rPr>
              <a:t>Principal </a:t>
            </a: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9200"/>
            <a:ext cx="1038225" cy="12001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211376" y="5665807"/>
            <a:ext cx="131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retornar al menú </a:t>
            </a:r>
            <a:r>
              <a:rPr lang="es-PA" sz="1000" dirty="0"/>
              <a:t> </a:t>
            </a:r>
            <a:r>
              <a:rPr lang="es-PA" sz="1000" dirty="0" smtClean="0"/>
              <a:t>principal</a:t>
            </a:r>
            <a:endParaRPr lang="es-PA" sz="1000" dirty="0"/>
          </a:p>
        </p:txBody>
      </p:sp>
    </p:spTree>
    <p:extLst>
      <p:ext uri="{BB962C8B-B14F-4D97-AF65-F5344CB8AC3E}">
        <p14:creationId xmlns:p14="http://schemas.microsoft.com/office/powerpoint/2010/main" val="35924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3600" b="1" dirty="0" smtClean="0">
                <a:latin typeface="Arial"/>
                <a:ea typeface="Times New Roman"/>
              </a:rPr>
              <a:t> </a:t>
            </a:r>
            <a:r>
              <a:rPr lang="es-MX" b="1" dirty="0">
                <a:latin typeface="Arial"/>
                <a:ea typeface="Times New Roman"/>
              </a:rPr>
              <a:t>¿Qué es la inseminación Artificial  en cerdo?</a:t>
            </a:r>
            <a:endParaRPr lang="es-PA" sz="3600" b="1" dirty="0">
              <a:latin typeface="Times New Roman"/>
              <a:ea typeface="Times New Roman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MX" b="1" dirty="0">
                <a:latin typeface="Arial"/>
                <a:ea typeface="Times New Roman"/>
              </a:rPr>
              <a:t>Formar grupo de 3 estudiantes </a:t>
            </a:r>
            <a:endParaRPr lang="es-PA" sz="3600" b="1" dirty="0">
              <a:latin typeface="Times New Roman"/>
              <a:ea typeface="Times New Roman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MX" b="1" dirty="0" smtClean="0">
                <a:latin typeface="Arial"/>
                <a:ea typeface="Times New Roman"/>
              </a:rPr>
              <a:t>Lean un documento en Word a cerca de la inseminación artificial. Aquí  </a:t>
            </a:r>
          </a:p>
          <a:p>
            <a:pPr marL="0" lvl="0" indent="0" algn="just">
              <a:buNone/>
            </a:pPr>
            <a:endParaRPr lang="es-PA" sz="3600" b="1" dirty="0" smtClean="0">
              <a:latin typeface="Times New Roman"/>
              <a:ea typeface="Times New Roman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Arial"/>
                <a:ea typeface="Times New Roman"/>
              </a:rPr>
              <a:t>Hagan </a:t>
            </a:r>
            <a:r>
              <a:rPr lang="es-MX" b="1" dirty="0">
                <a:latin typeface="Arial"/>
                <a:ea typeface="Times New Roman"/>
              </a:rPr>
              <a:t>un resumen en no más de 2 páginas con letra arial #12</a:t>
            </a:r>
            <a:endParaRPr lang="es-PA" sz="3600" b="1" dirty="0">
              <a:latin typeface="Times New Roman"/>
              <a:ea typeface="Times New Roman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MX" b="1" dirty="0" smtClean="0">
                <a:latin typeface="Arial"/>
                <a:ea typeface="Times New Roman"/>
              </a:rPr>
              <a:t>Observen </a:t>
            </a:r>
            <a:r>
              <a:rPr lang="es-MX" b="1" dirty="0">
                <a:latin typeface="Arial"/>
                <a:ea typeface="Times New Roman"/>
              </a:rPr>
              <a:t>imágenes a cerca de la inseminación artificial en cerdo. </a:t>
            </a:r>
            <a:r>
              <a:rPr lang="es-MX" b="1" dirty="0" smtClean="0">
                <a:latin typeface="Arial"/>
                <a:ea typeface="Times New Roman"/>
              </a:rPr>
              <a:t>Aquí</a:t>
            </a:r>
          </a:p>
          <a:p>
            <a:pPr lvl="0" algn="just">
              <a:buFont typeface="Symbol"/>
              <a:buChar char=""/>
            </a:pPr>
            <a:endParaRPr lang="es-PA" sz="3600" b="1" dirty="0">
              <a:latin typeface="Times New Roman"/>
              <a:ea typeface="Times New Roman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MX" b="1" dirty="0">
                <a:latin typeface="Arial"/>
                <a:ea typeface="Times New Roman"/>
              </a:rPr>
              <a:t>Seleccionen las imágenes de acuerdo  al resumen </a:t>
            </a:r>
            <a:endParaRPr lang="es-PA" sz="3600" b="1" dirty="0">
              <a:latin typeface="Times New Roman"/>
              <a:ea typeface="Times New Roman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b="1" dirty="0">
                <a:latin typeface="Arial"/>
                <a:ea typeface="Times New Roman"/>
              </a:rPr>
              <a:t>Confeccionen una presentación en Power </a:t>
            </a:r>
            <a:r>
              <a:rPr lang="es-MX" b="1" dirty="0" smtClean="0">
                <a:latin typeface="Arial"/>
                <a:ea typeface="Times New Roman"/>
              </a:rPr>
              <a:t>point.</a:t>
            </a:r>
            <a:endParaRPr lang="es-PA" b="1" dirty="0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>
          <a:xfrm>
            <a:off x="-2412776" y="6350091"/>
            <a:ext cx="3786690" cy="365125"/>
          </a:xfrm>
        </p:spPr>
        <p:txBody>
          <a:bodyPr/>
          <a:lstStyle/>
          <a:p>
            <a:fld id="{8D337D9E-FF4C-4BE4-B460-B157524FF087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39" y="6352252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86302" y="6352252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6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Actividad </a:t>
            </a:r>
            <a:r>
              <a:rPr lang="es-PA" b="1" dirty="0" smtClean="0">
                <a:solidFill>
                  <a:schemeClr val="tx1"/>
                </a:solidFill>
              </a:rPr>
              <a:t>1 PowerPoint </a:t>
            </a:r>
            <a:endParaRPr lang="es-PA" b="1" dirty="0">
              <a:solidFill>
                <a:schemeClr val="tx1"/>
              </a:solidFill>
            </a:endParaRPr>
          </a:p>
        </p:txBody>
      </p:sp>
      <p:pic>
        <p:nvPicPr>
          <p:cNvPr id="6" name="5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30" y="5317267"/>
            <a:ext cx="1038225" cy="10349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721201" y="5952142"/>
            <a:ext cx="136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  <p:graphicFrame>
        <p:nvGraphicFramePr>
          <p:cNvPr id="8" name="7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729426"/>
              </p:ext>
            </p:extLst>
          </p:nvPr>
        </p:nvGraphicFramePr>
        <p:xfrm>
          <a:off x="5364088" y="2564905"/>
          <a:ext cx="770384" cy="65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o" showAsIcon="1" r:id="rId6" imgW="914400" imgH="771480" progId="Word.Document.12">
                  <p:embed/>
                </p:oleObj>
              </mc:Choice>
              <mc:Fallback>
                <p:oleObj name="Documento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2564905"/>
                        <a:ext cx="770384" cy="65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21896"/>
              </p:ext>
            </p:extLst>
          </p:nvPr>
        </p:nvGraphicFramePr>
        <p:xfrm>
          <a:off x="4761718" y="4545743"/>
          <a:ext cx="724681" cy="6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Objeto empaquetador del shell" showAsIcon="1" r:id="rId8" imgW="914400" imgH="771480" progId="Package">
                  <p:embed/>
                </p:oleObj>
              </mc:Choice>
              <mc:Fallback>
                <p:oleObj name="Objeto empaquetador del shell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1718" y="4545743"/>
                        <a:ext cx="724681" cy="61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0778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512586"/>
              </p:ext>
            </p:extLst>
          </p:nvPr>
        </p:nvGraphicFramePr>
        <p:xfrm>
          <a:off x="611561" y="1988839"/>
          <a:ext cx="6873403" cy="430897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316756"/>
                <a:gridCol w="760431"/>
                <a:gridCol w="796216"/>
              </a:tblGrid>
              <a:tr h="514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CRITERIO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SI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NO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6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MX" sz="2000" b="1" dirty="0">
                          <a:effectLst/>
                        </a:rPr>
                        <a:t>La presentación se relaciona con el tema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92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MX" sz="2000" b="1" dirty="0">
                          <a:effectLst/>
                        </a:rPr>
                        <a:t> La presentación de la diapositiva son atractivas y mantienes el interés del  grupo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MX" sz="2000" b="1" dirty="0">
                          <a:effectLst/>
                        </a:rPr>
                        <a:t>La presentación tiene imágenes  acorde con el tema 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MX" sz="2000" b="1" dirty="0">
                          <a:effectLst/>
                        </a:rPr>
                        <a:t>La presentación tiene  animaciones y transiciones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92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MX" sz="2000" b="1" dirty="0">
                          <a:effectLst/>
                        </a:rPr>
                        <a:t>El contenido de la presentación está acorde con el tema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P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>
          <a:xfrm>
            <a:off x="-2772816" y="6457650"/>
            <a:ext cx="3786690" cy="182563"/>
          </a:xfrm>
        </p:spPr>
        <p:txBody>
          <a:bodyPr/>
          <a:lstStyle/>
          <a:p>
            <a:fld id="{990EC131-FF07-4588-9F9E-D8ACE75E7652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71985" y="6424621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88759" y="6424621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7</a:t>
            </a:fld>
            <a:endParaRPr lang="es-PA" dirty="0"/>
          </a:p>
        </p:txBody>
      </p:sp>
      <p:pic>
        <p:nvPicPr>
          <p:cNvPr id="6" name="5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64" y="5407034"/>
            <a:ext cx="1038225" cy="12001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484964" y="5206979"/>
            <a:ext cx="136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10328"/>
          </a:xfrm>
        </p:spPr>
        <p:txBody>
          <a:bodyPr>
            <a:normAutofit fontScale="90000"/>
          </a:bodyPr>
          <a:lstStyle/>
          <a:p>
            <a:r>
              <a:rPr lang="es-PA" sz="4900" b="1" dirty="0" smtClean="0">
                <a:solidFill>
                  <a:schemeClr val="tx1"/>
                </a:solidFill>
              </a:rPr>
              <a:t>Lista de verificación de   PowerPoint</a:t>
            </a:r>
            <a:endParaRPr lang="es-PA" sz="4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7396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5288" y="1268760"/>
            <a:ext cx="8567192" cy="479066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MX" b="1" dirty="0" smtClean="0">
                <a:latin typeface="Arial"/>
                <a:ea typeface="Times New Roman"/>
              </a:rPr>
              <a:t>¿</a:t>
            </a:r>
            <a:r>
              <a:rPr lang="es-MX" b="1" dirty="0">
                <a:latin typeface="Arial"/>
                <a:ea typeface="Times New Roman"/>
              </a:rPr>
              <a:t>Cuáles son los pasos para la recolección de semen?</a:t>
            </a:r>
            <a:endParaRPr lang="es-PA" sz="3600" b="1" dirty="0">
              <a:latin typeface="Times New Roman"/>
              <a:ea typeface="Times New Roman"/>
            </a:endParaRPr>
          </a:p>
          <a:p>
            <a:pPr lvl="0">
              <a:buFont typeface="Symbol"/>
              <a:buChar char=""/>
              <a:tabLst>
                <a:tab pos="4333875" algn="l"/>
              </a:tabLst>
            </a:pPr>
            <a:r>
              <a:rPr lang="es-MX" b="1" dirty="0">
                <a:latin typeface="Arial"/>
                <a:ea typeface="Times New Roman"/>
              </a:rPr>
              <a:t>Lean en grupos de dos estudiantes un documentos Word a cerca del método de recolección del </a:t>
            </a:r>
            <a:r>
              <a:rPr lang="es-MX" b="1" dirty="0" smtClean="0">
                <a:latin typeface="Arial"/>
                <a:ea typeface="Times New Roman"/>
              </a:rPr>
              <a:t>semen. Da clic </a:t>
            </a:r>
          </a:p>
          <a:p>
            <a:pPr lvl="0">
              <a:buFont typeface="Symbol"/>
              <a:buChar char=""/>
              <a:tabLst>
                <a:tab pos="4333875" algn="l"/>
              </a:tabLst>
            </a:pPr>
            <a:endParaRPr lang="es-PA" sz="3600" b="1" dirty="0" smtClean="0">
              <a:latin typeface="Times New Roman"/>
              <a:ea typeface="Times New Roman"/>
            </a:endParaRPr>
          </a:p>
          <a:p>
            <a:pPr lvl="0">
              <a:buFont typeface="Symbol"/>
              <a:buChar char=""/>
            </a:pPr>
            <a:r>
              <a:rPr lang="es-MX" b="1" dirty="0" smtClean="0">
                <a:latin typeface="Arial"/>
                <a:ea typeface="Times New Roman"/>
              </a:rPr>
              <a:t>Observen </a:t>
            </a:r>
            <a:r>
              <a:rPr lang="es-MX" b="1" dirty="0">
                <a:latin typeface="Arial"/>
                <a:ea typeface="Times New Roman"/>
              </a:rPr>
              <a:t>un video a cerca de la recolección del </a:t>
            </a:r>
            <a:r>
              <a:rPr lang="es-MX" b="1" dirty="0" smtClean="0">
                <a:latin typeface="Arial"/>
                <a:ea typeface="Times New Roman"/>
              </a:rPr>
              <a:t>semen. Da clic en </a:t>
            </a:r>
            <a:r>
              <a:rPr lang="es-MX" b="1" dirty="0">
                <a:latin typeface="Arial"/>
                <a:ea typeface="Times New Roman"/>
              </a:rPr>
              <a:t>el </a:t>
            </a:r>
            <a:r>
              <a:rPr lang="es-MX" b="1" dirty="0" smtClean="0">
                <a:latin typeface="Arial"/>
                <a:ea typeface="Times New Roman"/>
              </a:rPr>
              <a:t>link</a:t>
            </a:r>
          </a:p>
          <a:p>
            <a:pPr lvl="0">
              <a:buFont typeface="Symbol"/>
              <a:buChar char=""/>
            </a:pPr>
            <a:r>
              <a:rPr lang="es-MX" b="1">
                <a:latin typeface="Arial"/>
                <a:ea typeface="Times New Roman"/>
                <a:hlinkClick r:id="rId4"/>
              </a:rPr>
              <a:t>http://</a:t>
            </a:r>
            <a:r>
              <a:rPr lang="es-MX" b="1" smtClean="0">
                <a:latin typeface="Arial"/>
                <a:ea typeface="Times New Roman"/>
                <a:hlinkClick r:id="rId4"/>
              </a:rPr>
              <a:t>www.youtube.com/watch?v=gcjB1poB4Jc</a:t>
            </a:r>
            <a:endParaRPr lang="es-MX" b="1" dirty="0" smtClean="0">
              <a:latin typeface="Arial"/>
              <a:ea typeface="Times New Roman"/>
            </a:endParaRPr>
          </a:p>
          <a:p>
            <a:pPr marL="0" lvl="0" indent="0">
              <a:buNone/>
            </a:pPr>
            <a:r>
              <a:rPr lang="es-MX" b="1" dirty="0" smtClean="0">
                <a:latin typeface="Arial"/>
                <a:ea typeface="Times New Roman"/>
              </a:rPr>
              <a:t>  </a:t>
            </a:r>
            <a:endParaRPr lang="es-MX" b="1" dirty="0">
              <a:latin typeface="Arial"/>
              <a:ea typeface="Times New Roman"/>
            </a:endParaRPr>
          </a:p>
          <a:p>
            <a:r>
              <a:rPr lang="es-MX" b="1" dirty="0" smtClean="0">
                <a:latin typeface="Arial"/>
                <a:ea typeface="Times New Roman"/>
              </a:rPr>
              <a:t>Hagan </a:t>
            </a:r>
            <a:r>
              <a:rPr lang="es-MX" b="1" dirty="0">
                <a:latin typeface="Arial"/>
                <a:ea typeface="Times New Roman"/>
              </a:rPr>
              <a:t>un comentario acerca del video destaque su importancia </a:t>
            </a:r>
            <a:endParaRPr lang="es-MX" b="1" dirty="0" smtClean="0">
              <a:latin typeface="Arial"/>
              <a:ea typeface="Times New Roman"/>
            </a:endParaRPr>
          </a:p>
          <a:p>
            <a:r>
              <a:rPr lang="es-MX" b="1" dirty="0" smtClean="0">
                <a:latin typeface="Arial"/>
                <a:ea typeface="Times New Roman"/>
              </a:rPr>
              <a:t>Presenten </a:t>
            </a:r>
            <a:r>
              <a:rPr lang="es-MX" b="1" dirty="0">
                <a:latin typeface="Arial"/>
                <a:ea typeface="Times New Roman"/>
              </a:rPr>
              <a:t>un ensayo ilustrado donde se enumeren los pasos de la recolección del semen</a:t>
            </a:r>
            <a:endParaRPr lang="es-PA" sz="3600" b="1" dirty="0">
              <a:latin typeface="Times New Roman"/>
              <a:ea typeface="Times New Roman"/>
            </a:endParaRPr>
          </a:p>
          <a:p>
            <a:endParaRPr lang="es-PA" b="1" dirty="0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>
          <a:xfrm>
            <a:off x="-2628800" y="6406445"/>
            <a:ext cx="3786690" cy="365125"/>
          </a:xfrm>
        </p:spPr>
        <p:txBody>
          <a:bodyPr/>
          <a:lstStyle/>
          <a:p>
            <a:fld id="{A261921D-A4FF-4AA3-BB13-76E253BB8DC8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82447" y="6376243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82174" y="6327476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8</a:t>
            </a:fld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/>
                </a:solidFill>
              </a:rPr>
              <a:t>Actividad </a:t>
            </a:r>
            <a:r>
              <a:rPr lang="es-PA" b="1" dirty="0" smtClean="0">
                <a:solidFill>
                  <a:schemeClr val="tx1"/>
                </a:solidFill>
              </a:rPr>
              <a:t>2  Ensayo </a:t>
            </a:r>
            <a:r>
              <a:rPr lang="es-PA" b="1" dirty="0">
                <a:solidFill>
                  <a:schemeClr val="tx1"/>
                </a:solidFill>
              </a:rPr>
              <a:t>Ilustrado</a:t>
            </a:r>
          </a:p>
        </p:txBody>
      </p:sp>
      <p:pic>
        <p:nvPicPr>
          <p:cNvPr id="6" name="5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55" y="5459347"/>
            <a:ext cx="1038225" cy="12001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217496" y="5961915"/>
            <a:ext cx="148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  <p:graphicFrame>
        <p:nvGraphicFramePr>
          <p:cNvPr id="9" name="8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3099"/>
              </p:ext>
            </p:extLst>
          </p:nvPr>
        </p:nvGraphicFramePr>
        <p:xfrm>
          <a:off x="7582767" y="21328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o" showAsIcon="1" r:id="rId8" imgW="914400" imgH="771480" progId="Word.Document.12">
                  <p:embed/>
                </p:oleObj>
              </mc:Choice>
              <mc:Fallback>
                <p:oleObj name="Documento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82767" y="21328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9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>
          <a:xfrm>
            <a:off x="-2700808" y="6385475"/>
            <a:ext cx="3786690" cy="365125"/>
          </a:xfrm>
        </p:spPr>
        <p:txBody>
          <a:bodyPr/>
          <a:lstStyle/>
          <a:p>
            <a:fld id="{10BDF0D2-1EAE-4987-A477-4DA0C3DEA83F}" type="datetime1">
              <a:rPr lang="es-PA" smtClean="0"/>
              <a:t>08/14/2012</a:t>
            </a:fld>
            <a:endParaRPr lang="es-PA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23928" y="6385475"/>
            <a:ext cx="3786691" cy="365125"/>
          </a:xfrm>
        </p:spPr>
        <p:txBody>
          <a:bodyPr/>
          <a:lstStyle/>
          <a:p>
            <a:r>
              <a:rPr lang="es-PA" dirty="0" smtClean="0"/>
              <a:t>Héctor Ojo</a:t>
            </a:r>
            <a:endParaRPr lang="es-PA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56552" y="6385475"/>
            <a:ext cx="1161826" cy="365125"/>
          </a:xfrm>
        </p:spPr>
        <p:txBody>
          <a:bodyPr/>
          <a:lstStyle/>
          <a:p>
            <a:fld id="{FB460069-9CA8-454F-96B0-2AED127963A7}" type="slidenum">
              <a:rPr lang="es-PA" smtClean="0"/>
              <a:t>9</a:t>
            </a:fld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93691"/>
              </p:ext>
            </p:extLst>
          </p:nvPr>
        </p:nvGraphicFramePr>
        <p:xfrm>
          <a:off x="755576" y="2204865"/>
          <a:ext cx="7848873" cy="381642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071308"/>
                <a:gridCol w="868351"/>
                <a:gridCol w="909214"/>
              </a:tblGrid>
              <a:tr h="413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0" dirty="0">
                          <a:effectLst/>
                        </a:rPr>
                        <a:t>CRITERIO</a:t>
                      </a:r>
                      <a:endParaRPr lang="es-PA" sz="2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SI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El contenido del  ensayo es claro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Las ilustraciones están acorde con el contenido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9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El contenido del ensayo está acorde con las indicaciones solicitada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9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Todos los integrantes del grupo pueden sustentar el contenido del ensayo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2013" y="3260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25002"/>
            <a:ext cx="799897" cy="8723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704013" y="61854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dirty="0" smtClean="0"/>
              <a:t>Da clic   para regresar al menú principal </a:t>
            </a:r>
            <a:endParaRPr lang="es-PA" sz="10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 fontScale="90000"/>
          </a:bodyPr>
          <a:lstStyle/>
          <a:p>
            <a:r>
              <a:rPr lang="es-PA" b="1" dirty="0">
                <a:solidFill>
                  <a:schemeClr val="tx1"/>
                </a:solidFill>
              </a:rPr>
              <a:t>LISTA DE VERIFICACION  </a:t>
            </a:r>
            <a:r>
              <a:rPr lang="es-PA" sz="4900" b="1" dirty="0">
                <a:solidFill>
                  <a:schemeClr val="tx1"/>
                </a:solidFill>
              </a:rPr>
              <a:t>Ensayo Ilustrado</a:t>
            </a:r>
            <a:r>
              <a:rPr lang="es-PA" b="1" dirty="0">
                <a:solidFill>
                  <a:schemeClr val="tx1"/>
                </a:solidFill>
              </a:rPr>
              <a:t/>
            </a:r>
            <a:br>
              <a:rPr lang="es-PA" b="1" dirty="0">
                <a:solidFill>
                  <a:schemeClr val="tx1"/>
                </a:solidFill>
              </a:rPr>
            </a:br>
            <a:endParaRPr lang="es-P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1246</TotalTime>
  <Words>1384</Words>
  <Application>Microsoft Office PowerPoint</Application>
  <PresentationFormat>Presentación en pantalla (4:3)</PresentationFormat>
  <Paragraphs>261</Paragraphs>
  <Slides>16</Slides>
  <Notes>7</Notes>
  <HiddenSlides>13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Forma de onda</vt:lpstr>
      <vt:lpstr>Documento</vt:lpstr>
      <vt:lpstr>Objeto empaquetador del shell</vt:lpstr>
      <vt:lpstr>LA INSEMINACION ARTIFICIAL UNA ALTERNATIVA TECNOLÓGICA, APLICABLE A LOS COLEGIOS AGROPECUARIOS</vt:lpstr>
      <vt:lpstr>CONTENIDOS</vt:lpstr>
      <vt:lpstr>Situación de Aprendizaje</vt:lpstr>
      <vt:lpstr>Pregunta Generadora </vt:lpstr>
      <vt:lpstr>Producto Final   Principal </vt:lpstr>
      <vt:lpstr>Actividad 1 PowerPoint </vt:lpstr>
      <vt:lpstr>Lista de verificación de   PowerPoint</vt:lpstr>
      <vt:lpstr>Actividad 2  Ensayo Ilustrado</vt:lpstr>
      <vt:lpstr>LISTA DE VERIFICACION  Ensayo Ilustrado </vt:lpstr>
      <vt:lpstr>Actividad 3Cuadro Comparativo </vt:lpstr>
      <vt:lpstr>LISTA DE VERIFICACIÓN    Cuadro Comparativo </vt:lpstr>
      <vt:lpstr>Rúbrica</vt:lpstr>
      <vt:lpstr>Ficha Técnica </vt:lpstr>
      <vt:lpstr>Presentación de PowerPoint</vt:lpstr>
      <vt:lpstr>Fuentes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Héctor Ojo</dc:creator>
  <cp:lastModifiedBy>meduca</cp:lastModifiedBy>
  <cp:revision>81</cp:revision>
  <dcterms:created xsi:type="dcterms:W3CDTF">2011-07-20T16:11:27Z</dcterms:created>
  <dcterms:modified xsi:type="dcterms:W3CDTF">2012-08-14T18:04:52Z</dcterms:modified>
</cp:coreProperties>
</file>