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sldIdLst>
    <p:sldId id="256" r:id="rId2"/>
    <p:sldId id="272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A0000"/>
    <a:srgbClr val="990000"/>
    <a:srgbClr val="5EE49B"/>
    <a:srgbClr val="FF0066"/>
    <a:srgbClr val="FF0000"/>
    <a:srgbClr val="D5215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6335" autoAdjust="0"/>
  </p:normalViewPr>
  <p:slideViewPr>
    <p:cSldViewPr>
      <p:cViewPr>
        <p:scale>
          <a:sx n="70" d="100"/>
          <a:sy n="70" d="100"/>
        </p:scale>
        <p:origin x="-106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1AE81-0647-4DE8-91FF-7C02BA3F52C7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3A6C-9EEF-40DB-AA57-5BDC4926F15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8489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3A6C-9EEF-40DB-AA57-5BDC4926F150}" type="slidenum">
              <a:rPr lang="es-PA" smtClean="0"/>
              <a:pPr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1597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3A6C-9EEF-40DB-AA57-5BDC4926F150}" type="slidenum">
              <a:rPr lang="es-PA" smtClean="0"/>
              <a:pPr/>
              <a:t>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6971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3A6C-9EEF-40DB-AA57-5BDC4926F150}" type="slidenum">
              <a:rPr lang="es-PA" smtClean="0"/>
              <a:pPr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953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3A6C-9EEF-40DB-AA57-5BDC4926F150}" type="slidenum">
              <a:rPr lang="es-PA" smtClean="0"/>
              <a:pPr/>
              <a:t>9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7357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3A6C-9EEF-40DB-AA57-5BDC4926F150}" type="slidenum">
              <a:rPr lang="es-PA" smtClean="0"/>
              <a:pPr/>
              <a:t>11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530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70B3-2D08-4038-A735-1FBCCCEDD618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F3C2-0EA4-455F-95B7-0D83BC21E39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70B3-2D08-4038-A735-1FBCCCEDD618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F3C2-0EA4-455F-95B7-0D83BC21E39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70B3-2D08-4038-A735-1FBCCCEDD618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F3C2-0EA4-455F-95B7-0D83BC21E39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70B3-2D08-4038-A735-1FBCCCEDD618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F3C2-0EA4-455F-95B7-0D83BC21E39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70B3-2D08-4038-A735-1FBCCCEDD618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F3C2-0EA4-455F-95B7-0D83BC21E39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70B3-2D08-4038-A735-1FBCCCEDD618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F3C2-0EA4-455F-95B7-0D83BC21E39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70B3-2D08-4038-A735-1FBCCCEDD618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F3C2-0EA4-455F-95B7-0D83BC21E39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70B3-2D08-4038-A735-1FBCCCEDD618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F3C2-0EA4-455F-95B7-0D83BC21E39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70B3-2D08-4038-A735-1FBCCCEDD618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F3C2-0EA4-455F-95B7-0D83BC21E39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70B3-2D08-4038-A735-1FBCCCEDD618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F3C2-0EA4-455F-95B7-0D83BC21E39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70B3-2D08-4038-A735-1FBCCCEDD618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D0F3C2-0EA4-455F-95B7-0D83BC21E39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5770B3-2D08-4038-A735-1FBCCCEDD618}" type="datetimeFigureOut">
              <a:rPr lang="es-PA" smtClean="0"/>
              <a:pPr/>
              <a:t>07/22/2011</a:t>
            </a:fld>
            <a:endParaRPr lang="es-PA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D0F3C2-0EA4-455F-95B7-0D83BC21E39A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mailto:olgaojo@educapanama.edu.p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PO2bYIUxdC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ena3.com/contenido/2011/02/09/70549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029424" cy="732037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PA" sz="3200" dirty="0" smtClean="0">
                <a:solidFill>
                  <a:srgbClr val="002060"/>
                </a:solidFill>
                <a:latin typeface="Algerian" pitchFamily="82" charset="0"/>
              </a:rPr>
              <a:t>La comunicación y sus elementos</a:t>
            </a:r>
            <a:endParaRPr lang="es-PA" sz="32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091951">
            <a:off x="232132" y="4835663"/>
            <a:ext cx="3172108" cy="621834"/>
          </a:xfrm>
        </p:spPr>
        <p:txBody>
          <a:bodyPr>
            <a:noAutofit/>
          </a:bodyPr>
          <a:lstStyle/>
          <a:p>
            <a:r>
              <a:rPr lang="es-PA" sz="28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POR: OLGA NELLYS OJO</a:t>
            </a:r>
            <a:endParaRPr lang="es-PA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 descr="http://1.bp.blogspot.com/-F8Gv8lRZZhQ/TdRMFg00-EI/AAAAAAAAABo/ZzGhEcjPDRs/s1600/comunicac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714620"/>
            <a:ext cx="37444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analred.info/public/Gifs_animados/Amor/Animales/amor-animal-0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928802"/>
            <a:ext cx="2314516" cy="23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85984" y="5643578"/>
            <a:ext cx="1302863" cy="41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000" b="1" dirty="0">
                <a:solidFill>
                  <a:srgbClr val="D52154"/>
                </a:solidFill>
              </a:rPr>
              <a:t>Grado:</a:t>
            </a:r>
            <a:r>
              <a:rPr lang="es-PA" sz="2000" dirty="0">
                <a:solidFill>
                  <a:srgbClr val="D52154"/>
                </a:solidFill>
              </a:rPr>
              <a:t> 7</a:t>
            </a:r>
            <a:r>
              <a:rPr lang="es-PA" dirty="0">
                <a:solidFill>
                  <a:srgbClr val="D52154"/>
                </a:solidFill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19439994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429420" cy="642942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P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Autoevaluación</a:t>
            </a:r>
            <a:r>
              <a:rPr lang="es-P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#2</a:t>
            </a:r>
            <a:endParaRPr lang="es-P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3078" name="Picture 6" descr="http://www.tusgifsanimados.com/gifs-imagenes/aves/buitres/ty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360039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56230"/>
              </p:ext>
            </p:extLst>
          </p:nvPr>
        </p:nvGraphicFramePr>
        <p:xfrm>
          <a:off x="1732597" y="1489926"/>
          <a:ext cx="5701030" cy="3540252"/>
        </p:xfrm>
        <a:graphic>
          <a:graphicData uri="http://schemas.openxmlformats.org/drawingml/2006/table">
            <a:tbl>
              <a:tblPr firstRow="1" firstCol="1" bandRow="1"/>
              <a:tblGrid>
                <a:gridCol w="1899920"/>
                <a:gridCol w="1900555"/>
                <a:gridCol w="1900555"/>
              </a:tblGrid>
              <a:tr h="545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Criterios</a:t>
                      </a:r>
                      <a:endParaRPr lang="es-PA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00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2000" dirty="0" smtClean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  <a:tab pos="881380" algn="ctr"/>
                        </a:tabLst>
                      </a:pPr>
                      <a:r>
                        <a:rPr lang="es-PA" sz="20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		No</a:t>
                      </a:r>
                      <a:endParaRPr lang="es-PA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Buscó las noticias en la Web</a:t>
                      </a:r>
                      <a:endParaRPr lang="es-P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PA" sz="16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6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Hizo las correcciones en Word</a:t>
                      </a:r>
                      <a:endParaRPr lang="es-PA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PA" sz="16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6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P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Usó el Power point para la presentación</a:t>
                      </a:r>
                      <a:endParaRPr lang="es-P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6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PA" sz="16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6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30250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t1.gstatic.com/images?q=tbn:ANd9GcTehMU73Jg3J3bg37LSNsP9iS3092FVN0EKiGq9VmgB0GRmokkU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71546"/>
            <a:ext cx="7893986" cy="555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36964" cy="548640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P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rúbrica</a:t>
            </a:r>
            <a:endParaRPr lang="es-P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861830"/>
              </p:ext>
            </p:extLst>
          </p:nvPr>
        </p:nvGraphicFramePr>
        <p:xfrm>
          <a:off x="642910" y="1142985"/>
          <a:ext cx="7715304" cy="5467463"/>
        </p:xfrm>
        <a:graphic>
          <a:graphicData uri="http://schemas.openxmlformats.org/drawingml/2006/table">
            <a:tbl>
              <a:tblPr/>
              <a:tblGrid>
                <a:gridCol w="1504589"/>
                <a:gridCol w="1590385"/>
                <a:gridCol w="1696048"/>
                <a:gridCol w="1580449"/>
                <a:gridCol w="1343833"/>
              </a:tblGrid>
              <a:tr h="333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Criterios de evaluación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 smtClean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Excelente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 smtClean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 smtClean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Bueno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 smtClean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 smtClean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Regular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 smtClean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 smtClean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Deficiente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smtClean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 dirty="0">
                        <a:solidFill>
                          <a:srgbClr val="D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Aplicación del contenido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Aplicó correctamente el contenido en el organigrama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Aplicó parcialmente el contenido en el organigrama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Aplicó algunas veces el contenido en el organigrama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Aplicó poco el contenido en el organigrama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</a:tr>
              <a:tr h="659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Estructura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Organizó correctamente el organigrama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Organizó parcialmente el organigrama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Organizó  poco el organigrama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Organizó muy poco el organigrama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 dirty="0">
                        <a:solidFill>
                          <a:srgbClr val="D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Presentación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Presentó correctamente todos los elementos en el organigrama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Presentó parcialmente todos los elementos en el organigrama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Presentó algunas veces los elementos en el organigrama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Presentó poco los elementos en el organigrama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</a:tr>
              <a:tr h="984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Investigación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Hizo correctamente la investigación de los elementos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Hizo parcialmente la investigación de los elementos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Hizo algunas veces la investigación de los elementos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Hizo poco la investigación de los elementos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Trabajo colaborativo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Trabajó correctamente como grupo los elementos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Trabajó parcialmente como grupo los elementos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Trabajó algunas veces como grupo los elementos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Trabajó poco como grupo los elementos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8"/>
                    </a:solidFill>
                  </a:tcPr>
                </a:tc>
              </a:tr>
              <a:tr h="822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Herramienta de aprendizaje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Utilizó correctamente todas las herramientas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Utilizó parcialmente las herramientas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Utilizó algunas veces las herramientas</a:t>
                      </a:r>
                      <a:endParaRPr lang="es-PA" sz="120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200" b="1" dirty="0">
                          <a:solidFill>
                            <a:srgbClr val="DA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Utilizó poco las herramientas</a:t>
                      </a:r>
                      <a:endParaRPr lang="es-PA" sz="1200" dirty="0">
                        <a:solidFill>
                          <a:srgbClr val="DA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301" marR="20301" marT="6344" marB="0">
                    <a:lnL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843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428604"/>
            <a:ext cx="7429552" cy="642942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s-P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FICHA TÉCNICA</a:t>
            </a:r>
            <a:endParaRPr lang="es-P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55576" y="1340768"/>
            <a:ext cx="7520940" cy="5352708"/>
          </a:xfrm>
        </p:spPr>
        <p:txBody>
          <a:bodyPr>
            <a:noAutofit/>
          </a:bodyPr>
          <a:lstStyle/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Proyecto elaborado por: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Olga </a:t>
            </a:r>
            <a:r>
              <a:rPr lang="es-PA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Nellys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Ojo</a:t>
            </a:r>
            <a:endParaRPr lang="es-PA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PA" sz="1800" b="1" dirty="0">
                <a:latin typeface="Arial" pitchFamily="34" charset="0"/>
                <a:cs typeface="Arial" pitchFamily="34" charset="0"/>
              </a:rPr>
              <a:t>Contacto: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olgaojo@hotmail.com;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olgaojo@educapanama.edu.pa</a:t>
            </a:r>
            <a:endParaRPr lang="es-PA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Materia: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Español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comunicación y sus elementos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Grado: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7°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Idioma: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Español</a:t>
            </a:r>
          </a:p>
          <a:p>
            <a:pPr algn="just"/>
            <a:r>
              <a:rPr lang="es-PA" sz="1800" b="1" dirty="0" smtClean="0">
                <a:latin typeface="Arial" pitchFamily="34" charset="0"/>
                <a:cs typeface="Arial" pitchFamily="34" charset="0"/>
              </a:rPr>
              <a:t>Descripción: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Esta </a:t>
            </a:r>
            <a:r>
              <a:rPr lang="es-PA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actividad tiene como propósito ayudar a los </a:t>
            </a:r>
            <a:r>
              <a:rPr lang="es-PA" sz="1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estudiantes </a:t>
            </a:r>
            <a:r>
              <a:rPr lang="es-PA" sz="1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conocer </a:t>
            </a:r>
            <a:r>
              <a:rPr lang="es-PA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importancia de tener una buena comunicación, además poder diferenciar los elementos que la integran y ser capaces de aplicarlo en su diario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vivir.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Escuela: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Centro Educativo </a:t>
            </a:r>
            <a:r>
              <a:rPr lang="es-PA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Tortí</a:t>
            </a:r>
            <a:endParaRPr lang="es-PA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Derechos: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Libre para uso educativo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Recursos necesarios: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Internet, Web, Power point, Word.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Tiempo: </a:t>
            </a:r>
            <a:r>
              <a:rPr lang="es-P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sesiones de 40 minutos.</a:t>
            </a:r>
          </a:p>
          <a:p>
            <a:endParaRPr lang="es-PA" sz="1400" dirty="0"/>
          </a:p>
        </p:txBody>
      </p:sp>
      <p:sp>
        <p:nvSpPr>
          <p:cNvPr id="8" name="AutoShape 6" descr="http://www.gifsanimados.net/datos/thumbnails/48/1429.gif"/>
          <p:cNvSpPr>
            <a:spLocks noChangeAspect="1" noChangeArrowheads="1"/>
          </p:cNvSpPr>
          <p:nvPr/>
        </p:nvSpPr>
        <p:spPr bwMode="auto">
          <a:xfrm>
            <a:off x="155575" y="-1189038"/>
            <a:ext cx="1905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028" name="Picture 4" descr="http://lh4.ggpht.com/_xxCk4QMvziE/SrKx1MIJ9BI/AAAAAAAAZQk/oxI-ZudABOA/%5BUNSET%5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17567"/>
            <a:ext cx="1907704" cy="20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321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836712"/>
            <a:ext cx="79550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dirty="0" smtClean="0">
                <a:latin typeface="Arial" pitchFamily="34" charset="0"/>
                <a:cs typeface="Arial" pitchFamily="34" charset="0"/>
              </a:rPr>
              <a:t>Fuente de consulta: </a:t>
            </a:r>
            <a:r>
              <a:rPr lang="es-P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 //</a:t>
            </a:r>
            <a:r>
              <a:rPr lang="es-P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youtu.be/PO2bYIUxdC4</a:t>
            </a:r>
            <a:r>
              <a:rPr lang="es-P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P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http://www.cadena3.com/contenido/2011/02/09/70549.asp.</a:t>
            </a:r>
          </a:p>
          <a:p>
            <a:endParaRPr lang="es-PA" dirty="0">
              <a:latin typeface="Arial" pitchFamily="34" charset="0"/>
              <a:cs typeface="Arial" pitchFamily="34" charset="0"/>
            </a:endParaRPr>
          </a:p>
          <a:p>
            <a:r>
              <a:rPr lang="es-PA" dirty="0">
                <a:latin typeface="Arial" pitchFamily="34" charset="0"/>
                <a:cs typeface="Arial" pitchFamily="34" charset="0"/>
              </a:rPr>
              <a:t>Ubicación en el programa de estudios: </a:t>
            </a:r>
            <a:r>
              <a:rPr lang="es-P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Expresión oral y escrita</a:t>
            </a:r>
          </a:p>
          <a:p>
            <a:endParaRPr lang="es-PA" dirty="0"/>
          </a:p>
        </p:txBody>
      </p:sp>
      <p:pic>
        <p:nvPicPr>
          <p:cNvPr id="2050" name="Picture 2" descr="http://www.gifs10.com/imagenes/3-gifs-animados-conejo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8600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321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AutoShape 20" descr="AMANDA%204"/>
          <p:cNvSpPr>
            <a:spLocks noChangeArrowheads="1"/>
          </p:cNvSpPr>
          <p:nvPr/>
        </p:nvSpPr>
        <p:spPr bwMode="auto">
          <a:xfrm flipH="1">
            <a:off x="-1" y="720725"/>
            <a:ext cx="8245475" cy="5156200"/>
          </a:xfrm>
          <a:prstGeom prst="moon">
            <a:avLst>
              <a:gd name="adj" fmla="val 10319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9" name="AutoShape 21" descr="AMANDA%204"/>
          <p:cNvSpPr>
            <a:spLocks noChangeArrowheads="1"/>
          </p:cNvSpPr>
          <p:nvPr/>
        </p:nvSpPr>
        <p:spPr bwMode="auto">
          <a:xfrm>
            <a:off x="928662" y="981075"/>
            <a:ext cx="8243887" cy="4895850"/>
          </a:xfrm>
          <a:prstGeom prst="moon">
            <a:avLst>
              <a:gd name="adj" fmla="val 10319"/>
            </a:avLst>
          </a:prstGeom>
          <a:blipFill>
            <a:blip r:embed="rId3" cstate="print"/>
            <a:tile tx="0" ty="0" sx="100000" sy="100000" flip="none" algn="tl"/>
          </a:blipFill>
          <a:ln w="9525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0" name="AutoShape 22" descr="tira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moon">
            <a:avLst>
              <a:gd name="adj" fmla="val 6356"/>
            </a:avLst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1" name="AutoShape 23" descr="tira39"/>
          <p:cNvSpPr>
            <a:spLocks noChangeArrowheads="1"/>
          </p:cNvSpPr>
          <p:nvPr/>
        </p:nvSpPr>
        <p:spPr bwMode="auto">
          <a:xfrm flipH="1">
            <a:off x="0" y="0"/>
            <a:ext cx="9144000" cy="6858000"/>
          </a:xfrm>
          <a:prstGeom prst="moon">
            <a:avLst>
              <a:gd name="adj" fmla="val 6528"/>
            </a:avLst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72" name="WordArt 24" descr="5FM"/>
          <p:cNvSpPr>
            <a:spLocks noChangeArrowheads="1" noChangeShapeType="1" noTextEdit="1"/>
          </p:cNvSpPr>
          <p:nvPr/>
        </p:nvSpPr>
        <p:spPr bwMode="auto">
          <a:xfrm>
            <a:off x="2771775" y="2276475"/>
            <a:ext cx="3467100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6000" b="1" kern="1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07763" dir="2700000" algn="ctr" rotWithShape="0">
                    <a:srgbClr val="FFCC00"/>
                  </a:outerShdw>
                </a:effectLst>
                <a:latin typeface="Arial"/>
                <a:cs typeface="Arial"/>
              </a:rPr>
              <a:t>GRACIAS</a:t>
            </a:r>
            <a:endParaRPr lang="es-ES" sz="6000" b="1" kern="10" dirty="0">
              <a:ln w="9525">
                <a:noFill/>
                <a:round/>
                <a:headEnd/>
                <a:tailEnd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outerShdw dist="107763" dir="2700000" algn="ctr" rotWithShape="0">
                  <a:srgbClr val="FFCC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75" name="Picture 27" descr="galpinc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86440">
            <a:off x="4962525" y="549275"/>
            <a:ext cx="4181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silvitablanco.com.ar/winnie_pooh_3/gif02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830"/>
            <a:ext cx="3401470" cy="48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2000"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2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  <p:bldP spid="2069" grpId="0" animBg="1"/>
      <p:bldP spid="2070" grpId="0" animBg="1"/>
      <p:bldP spid="2071" grpId="0" animBg="1"/>
      <p:bldP spid="2072" grpId="0" animBg="1"/>
      <p:bldP spid="20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373616" cy="2063112"/>
          </a:xfrm>
        </p:spPr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FFFF00"/>
                </a:solidFill>
                <a:latin typeface="Arial Rounded MT Bold" pitchFamily="34" charset="0"/>
              </a:rPr>
              <a:t>“LA COMUNICACIÓN ES UN FENÓMENO NATURAL EN TODO EL UNIVERSO”.</a:t>
            </a:r>
            <a:endParaRPr lang="es-PA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0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84785"/>
            <a:ext cx="7520940" cy="1086960"/>
          </a:xfrm>
        </p:spPr>
        <p:txBody>
          <a:bodyPr>
            <a:normAutofit/>
          </a:bodyPr>
          <a:lstStyle/>
          <a:p>
            <a:r>
              <a:rPr lang="es-PA" sz="2800" b="0" dirty="0" smtClean="0">
                <a:latin typeface="+mj-lt"/>
                <a:cs typeface="Arabic Typesetting" pitchFamily="66" charset="-78"/>
              </a:rPr>
              <a:t>Comprender distintos actos comunicativos con actitud crítica y reflexiva. </a:t>
            </a:r>
            <a:endParaRPr lang="es-PA" sz="2400" dirty="0">
              <a:latin typeface="+mj-lt"/>
              <a:cs typeface="Arabic Typesetting" pitchFamily="66" charset="-78"/>
            </a:endParaRPr>
          </a:p>
        </p:txBody>
      </p:sp>
      <p:sp>
        <p:nvSpPr>
          <p:cNvPr id="7" name="6 Cinta curvada hacia arriba"/>
          <p:cNvSpPr/>
          <p:nvPr/>
        </p:nvSpPr>
        <p:spPr>
          <a:xfrm>
            <a:off x="755576" y="354580"/>
            <a:ext cx="7704856" cy="842171"/>
          </a:xfrm>
          <a:prstGeom prst="ellipseRibbon2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 smtClean="0">
                <a:solidFill>
                  <a:schemeClr val="tx1"/>
                </a:solidFill>
                <a:latin typeface="Algerian" pitchFamily="82" charset="0"/>
              </a:rPr>
              <a:t>OBJETIVO</a:t>
            </a:r>
            <a:endParaRPr lang="es-PA" sz="32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2050" name="Picture 2" descr="http://cendefa.com/Imagenes/Terapia%20del%20lengua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70485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760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23856" cy="548640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PA" sz="3200" b="1" dirty="0" smtClean="0">
                <a:solidFill>
                  <a:schemeClr val="tx1"/>
                </a:solidFill>
                <a:latin typeface="Algerian" pitchFamily="82" charset="0"/>
              </a:rPr>
              <a:t>SITUACIÓN DE APRENDIZAJE</a:t>
            </a:r>
            <a:endParaRPr lang="es-PA" sz="32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428736"/>
            <a:ext cx="7561028" cy="1808926"/>
          </a:xfrm>
        </p:spPr>
        <p:txBody>
          <a:bodyPr>
            <a:noAutofit/>
          </a:bodyPr>
          <a:lstStyle/>
          <a:p>
            <a:pPr algn="just"/>
            <a:r>
              <a:rPr lang="es-PA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En </a:t>
            </a:r>
            <a:r>
              <a:rPr lang="es-P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 lugar apartado de la provincia de Darién llamado </a:t>
            </a:r>
            <a:r>
              <a:rPr lang="es-PA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Zapallal</a:t>
            </a:r>
            <a:r>
              <a:rPr lang="es-PA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vivía Carmen, ella necesitaba viajar a la ciudad de Panamá a una cita médica, pero no sabía llegar a la terminal de transporte de </a:t>
            </a:r>
            <a:r>
              <a:rPr lang="es-PA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Albrook</a:t>
            </a:r>
            <a:r>
              <a:rPr lang="es-P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En ese momento pensó en su amiga Julia que vivía en la ciudad de Panamá, la llamó y le dijo que por favor la esperara en la  parada de buses; pero como la señal no era buena debido a la distancia, Julia le entendió que la esperara en el aeropuerto de </a:t>
            </a:r>
            <a:r>
              <a:rPr lang="es-PA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Tocúmen</a:t>
            </a:r>
            <a:r>
              <a:rPr lang="es-P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6" name="Picture 4" descr="http://jmhweb.files.wordpress.com/2009/03/comunicaci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4" y="3573016"/>
            <a:ext cx="770485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6184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5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20940" cy="642942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A" sz="3200" b="1" dirty="0" smtClean="0">
                <a:latin typeface="Algerian" pitchFamily="82" charset="0"/>
              </a:rPr>
              <a:t>Preguntas generadoras</a:t>
            </a:r>
            <a:endParaRPr lang="es-PA" sz="3200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420787"/>
            <a:ext cx="7520940" cy="1222395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PA" sz="2000" b="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PA" sz="2000" b="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¿Qué es la comunicación y sus elementos</a:t>
            </a:r>
            <a:r>
              <a:rPr lang="es-PA" sz="2000" b="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s-PA" sz="2000" b="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¿Comente </a:t>
            </a:r>
            <a:r>
              <a:rPr lang="es-PA" sz="2000" b="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acerca de cómo se da la distorsión en la comunicación?</a:t>
            </a:r>
          </a:p>
        </p:txBody>
      </p:sp>
      <p:pic>
        <p:nvPicPr>
          <p:cNvPr id="4098" name="Picture 2" descr="http://3.bp.blogspot.com/_YMNby4I9jsA/SwMkmQNwCFI/AAAAAAAAAB4/lXrgMuyWTo0/s1600/comunicac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3025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72386" cy="724648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PA" b="1" dirty="0" smtClean="0">
                <a:latin typeface="Algerian" pitchFamily="82" charset="0"/>
              </a:rPr>
              <a:t>Actividad #1</a:t>
            </a:r>
            <a:endParaRPr lang="es-PA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14488"/>
            <a:ext cx="7776864" cy="29289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A" sz="2000" dirty="0" smtClean="0">
                <a:solidFill>
                  <a:schemeClr val="accent4"/>
                </a:solidFill>
                <a:latin typeface="Agency FB" pitchFamily="34" charset="0"/>
                <a:ea typeface="Calibri"/>
                <a:cs typeface="Arial" pitchFamily="34" charset="0"/>
              </a:rPr>
              <a:t>¿</a:t>
            </a:r>
            <a:r>
              <a:rPr lang="es-PA" sz="2000" dirty="0">
                <a:solidFill>
                  <a:schemeClr val="accent4"/>
                </a:solidFill>
                <a:latin typeface="Agency FB" pitchFamily="34" charset="0"/>
                <a:ea typeface="Calibri"/>
                <a:cs typeface="Arial" pitchFamily="34" charset="0"/>
              </a:rPr>
              <a:t>Por qué se dice que la comunicación es el lazo principal de toda civilización?</a:t>
            </a:r>
          </a:p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es-P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Forma </a:t>
            </a:r>
            <a:r>
              <a:rPr lang="es-P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equipos </a:t>
            </a:r>
            <a:r>
              <a:rPr lang="es-P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de 3 estudiantes.</a:t>
            </a:r>
          </a:p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es-PA" sz="1800" dirty="0">
                <a:latin typeface="Arial" pitchFamily="34" charset="0"/>
                <a:ea typeface="Calibri"/>
                <a:cs typeface="Arial" pitchFamily="34" charset="0"/>
              </a:rPr>
              <a:t> Observa en un </a:t>
            </a:r>
            <a:r>
              <a:rPr lang="es-PA" sz="1800" u="sng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  <a:hlinkClick r:id="rId3"/>
              </a:rPr>
              <a:t>video</a:t>
            </a:r>
            <a:r>
              <a:rPr lang="es-PA" sz="1800" dirty="0">
                <a:latin typeface="Arial" pitchFamily="34" charset="0"/>
                <a:ea typeface="Calibri"/>
                <a:cs typeface="Arial" pitchFamily="34" charset="0"/>
              </a:rPr>
              <a:t> cómo se da el acto de comunicación. </a:t>
            </a:r>
          </a:p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es-PA" sz="1800" dirty="0">
                <a:latin typeface="Arial" pitchFamily="34" charset="0"/>
                <a:ea typeface="Calibri"/>
                <a:cs typeface="Arial" pitchFamily="34" charset="0"/>
              </a:rPr>
              <a:t> Elabora una ficha de los elementos de la comunicación, definiendo cada uno de los elementos dentro de una  tabla  Word de 5x2.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r>
              <a:rPr lang="es-PA" sz="1800" dirty="0">
                <a:latin typeface="Arial" pitchFamily="34" charset="0"/>
                <a:ea typeface="Calibri"/>
                <a:cs typeface="Arial" pitchFamily="34" charset="0"/>
              </a:rPr>
              <a:t> Redacta un cuento en un </a:t>
            </a:r>
            <a:r>
              <a:rPr lang="es-PA" sz="1800" dirty="0">
                <a:latin typeface="Arial" pitchFamily="34" charset="0"/>
                <a:ea typeface="Calibri"/>
                <a:cs typeface="Arial" pitchFamily="34" charset="0"/>
                <a:hlinkClick r:id="rId4" action="ppaction://hlinksldjump"/>
              </a:rPr>
              <a:t>tríptico, </a:t>
            </a:r>
            <a:r>
              <a:rPr lang="es-PA" sz="1800" dirty="0">
                <a:latin typeface="Arial" pitchFamily="34" charset="0"/>
                <a:ea typeface="Calibri"/>
                <a:cs typeface="Arial" pitchFamily="34" charset="0"/>
              </a:rPr>
              <a:t>utilizando Microsoft Publisher 2010</a:t>
            </a:r>
            <a:r>
              <a:rPr lang="es-PA" sz="1800" dirty="0" smtClean="0">
                <a:latin typeface="Arial" pitchFamily="34" charset="0"/>
                <a:ea typeface="Calibri"/>
                <a:cs typeface="Arial" pitchFamily="34" charset="0"/>
              </a:rPr>
              <a:t>. Haga clic </a:t>
            </a:r>
            <a:r>
              <a:rPr lang="es-PA" sz="18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aquí</a:t>
            </a:r>
            <a:r>
              <a:rPr lang="es-PA" sz="18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es-PA" sz="1800" dirty="0">
              <a:solidFill>
                <a:srgbClr val="FF00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4" name="Picture 2" descr="http://blog.pisos.com/wp-content/uploads/2011/04/comunicac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60"/>
            <a:ext cx="9001156" cy="20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9645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548680"/>
            <a:ext cx="7416824" cy="4464496"/>
          </a:xfrm>
          <a:prstGeom prst="rect">
            <a:avLst/>
          </a:prstGeom>
        </p:spPr>
      </p:pic>
      <p:sp>
        <p:nvSpPr>
          <p:cNvPr id="4" name="3 Flecha curvada hacia la izquierda"/>
          <p:cNvSpPr/>
          <p:nvPr/>
        </p:nvSpPr>
        <p:spPr>
          <a:xfrm>
            <a:off x="5724128" y="5733256"/>
            <a:ext cx="1584176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>
                <a:solidFill>
                  <a:schemeClr val="tx1"/>
                </a:solidFill>
                <a:hlinkClick r:id="rId4" action="ppaction://hlinksldjump"/>
              </a:rPr>
              <a:t>R</a:t>
            </a:r>
            <a:r>
              <a:rPr lang="es-PA" sz="2800" b="1" dirty="0" smtClean="0">
                <a:solidFill>
                  <a:schemeClr val="tx1"/>
                </a:solidFill>
                <a:hlinkClick r:id="rId4" action="ppaction://hlinksldjump"/>
              </a:rPr>
              <a:t>egresar</a:t>
            </a:r>
            <a:endParaRPr lang="es-PA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www.soloimagen.net/imagenes-animadas/Disney/Daisy%20con%20unos%20globos%20Disne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35283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20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602506" cy="668592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A" sz="3200" b="1" dirty="0" smtClean="0">
                <a:latin typeface="Algerian" pitchFamily="82" charset="0"/>
              </a:rPr>
              <a:t>Autoevaluación #1</a:t>
            </a:r>
            <a:endParaRPr lang="es-PA" sz="3200" b="1" dirty="0">
              <a:latin typeface="Algerian" pitchFamily="82" charset="0"/>
            </a:endParaRPr>
          </a:p>
        </p:txBody>
      </p:sp>
      <p:pic>
        <p:nvPicPr>
          <p:cNvPr id="4098" name="Picture 2" descr="Animales/Gallos/gallo-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244827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537325"/>
              </p:ext>
            </p:extLst>
          </p:nvPr>
        </p:nvGraphicFramePr>
        <p:xfrm>
          <a:off x="1763688" y="1844824"/>
          <a:ext cx="5688632" cy="3520278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1872208"/>
                <a:gridCol w="1872208"/>
              </a:tblGrid>
              <a:tr h="464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Criterios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Formó </a:t>
                      </a:r>
                      <a:r>
                        <a:rPr lang="es-P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equipos</a:t>
                      </a:r>
                      <a:endParaRPr lang="es-PA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Observó el video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Elaboró la ficha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Redactó el cuento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Presentó el tríptico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05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924262" cy="728420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Actividad #2</a:t>
            </a:r>
            <a:endParaRPr lang="es-P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9572" y="1484784"/>
            <a:ext cx="7704855" cy="280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PA" sz="2000" dirty="0" smtClean="0">
                <a:solidFill>
                  <a:schemeClr val="accent4"/>
                </a:solidFill>
                <a:effectLst/>
                <a:latin typeface="Agency FB" pitchFamily="34" charset="0"/>
                <a:ea typeface="Calibri"/>
                <a:cs typeface="Times New Roman"/>
              </a:rPr>
              <a:t>¿</a:t>
            </a:r>
            <a:r>
              <a:rPr lang="es-PA" sz="2000" b="1" dirty="0" smtClean="0">
                <a:solidFill>
                  <a:schemeClr val="accent4"/>
                </a:solidFill>
                <a:effectLst/>
                <a:latin typeface="Agency FB" pitchFamily="34" charset="0"/>
                <a:ea typeface="Calibri"/>
                <a:cs typeface="Arial" pitchFamily="34" charset="0"/>
              </a:rPr>
              <a:t>Comunicarse es una necesidad básica en nuestras vidas?</a:t>
            </a:r>
            <a:endParaRPr lang="es-PA" sz="2000" dirty="0" smtClean="0">
              <a:solidFill>
                <a:schemeClr val="accent4"/>
              </a:solidFill>
              <a:effectLst/>
              <a:latin typeface="Agency FB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Forma </a:t>
            </a: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equipos</a:t>
            </a: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de 5 estudiantes.</a:t>
            </a:r>
            <a:endParaRPr lang="es-PA" sz="1600" b="1" dirty="0" smtClean="0"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Busca </a:t>
            </a:r>
            <a:r>
              <a:rPr lang="es-PA" b="1" u="sng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  <a:hlinkClick r:id="rId3"/>
              </a:rPr>
              <a:t>noticias</a:t>
            </a: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en la página Web y selecciona los mensajes distorsionados.</a:t>
            </a:r>
            <a:endParaRPr lang="es-PA" sz="1600" b="1" dirty="0" smtClean="0"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C</a:t>
            </a: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orrige los mensajes distorsionados en un documento nuevo de Word.</a:t>
            </a:r>
            <a:endParaRPr lang="es-PA" sz="1600" b="1" dirty="0" smtClean="0"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Presenta </a:t>
            </a: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en Power Point la información que recopilaste </a:t>
            </a: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sobre la </a:t>
            </a: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distorsión </a:t>
            </a: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de</a:t>
            </a: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la comunicación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es-PA" sz="1600" dirty="0"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7170" name="Picture 2" descr="http://www.revistacaos.com/wp-content/uploads/2009/09/lenguaj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4289141"/>
            <a:ext cx="7704855" cy="20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9290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685</TotalTime>
  <Words>644</Words>
  <Application>Microsoft Office PowerPoint</Application>
  <PresentationFormat>Presentación en pantalla (4:3)</PresentationFormat>
  <Paragraphs>147</Paragraphs>
  <Slides>14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Flujo</vt:lpstr>
      <vt:lpstr>La comunicación y sus elementos</vt:lpstr>
      <vt:lpstr>“LA COMUNICACIÓN ES UN FENÓMENO NATURAL EN TODO EL UNIVERSO”.</vt:lpstr>
      <vt:lpstr>Presentación de PowerPoint</vt:lpstr>
      <vt:lpstr>SITUACIÓN DE APRENDIZAJE</vt:lpstr>
      <vt:lpstr>Preguntas generadoras</vt:lpstr>
      <vt:lpstr>Actividad #1</vt:lpstr>
      <vt:lpstr>Presentación de PowerPoint</vt:lpstr>
      <vt:lpstr>Autoevaluación #1</vt:lpstr>
      <vt:lpstr>Actividad #2</vt:lpstr>
      <vt:lpstr>Autoevaluación #2</vt:lpstr>
      <vt:lpstr>rúbrica</vt:lpstr>
      <vt:lpstr>FICHA TÉCNICA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comunicación y sus elementos</dc:title>
  <dc:creator>Estudiante</dc:creator>
  <cp:lastModifiedBy>Estudiante</cp:lastModifiedBy>
  <cp:revision>67</cp:revision>
  <dcterms:created xsi:type="dcterms:W3CDTF">2011-07-19T17:39:11Z</dcterms:created>
  <dcterms:modified xsi:type="dcterms:W3CDTF">2011-07-22T14:02:49Z</dcterms:modified>
</cp:coreProperties>
</file>