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6" r:id="rId2"/>
    <p:sldMasterId id="2147483828" r:id="rId3"/>
  </p:sldMasterIdLst>
  <p:notesMasterIdLst>
    <p:notesMasterId r:id="rId28"/>
  </p:notesMasterIdLst>
  <p:sldIdLst>
    <p:sldId id="256" r:id="rId4"/>
    <p:sldId id="257" r:id="rId5"/>
    <p:sldId id="260" r:id="rId6"/>
    <p:sldId id="262" r:id="rId7"/>
    <p:sldId id="261" r:id="rId8"/>
    <p:sldId id="264" r:id="rId9"/>
    <p:sldId id="265" r:id="rId10"/>
    <p:sldId id="267" r:id="rId11"/>
    <p:sldId id="268" r:id="rId12"/>
    <p:sldId id="284" r:id="rId13"/>
    <p:sldId id="270" r:id="rId14"/>
    <p:sldId id="275" r:id="rId15"/>
    <p:sldId id="271" r:id="rId16"/>
    <p:sldId id="272" r:id="rId17"/>
    <p:sldId id="273" r:id="rId18"/>
    <p:sldId id="274" r:id="rId19"/>
    <p:sldId id="276" r:id="rId20"/>
    <p:sldId id="285" r:id="rId21"/>
    <p:sldId id="277" r:id="rId22"/>
    <p:sldId id="281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A4863-AB7C-411D-AE6D-7FF5F1DEC5E1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AC800-717F-437B-895F-55A4EA2F309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0020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C800-717F-437B-895F-55A4EA2F309D}" type="slidenum">
              <a:rPr lang="es-PA" smtClean="0"/>
              <a:t>21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0600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711267-20EF-447D-A4E2-1B5291950467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414E1CA-347D-40CA-AABD-536F2A28ED69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valdeperrillos.com/books/acta-biologica-alboranensis/4-ensayos/conceptos-b-sicos-inmunolog" TargetMode="Externa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yectosalutia.com/vacunas/tipos-de-inmunidad.html" TargetMode="Externa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arthritis.org/espanol/pf-sistema-inmunologico.php" TargetMode="Externa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m/search?q=sistema+inmunologico&amp;hl=es&amp;sa=N&amp;prmd=imvns&amp;tbm=isch&amp;tbo=u&amp;source=univ&amp;ei=1MZ1T7fsEobMtgefwuD8Dg&amp;ved=0CEQQsAQ&amp;biw=1093&amp;bih=529" TargetMode="Externa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gonzalez@educapanama.edu.p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7691" y="5445224"/>
            <a:ext cx="7117180" cy="861420"/>
          </a:xfrm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endParaRPr lang="es-PA" dirty="0" smtClean="0"/>
          </a:p>
          <a:p>
            <a:pPr algn="r"/>
            <a:r>
              <a:rPr lang="es-PA" sz="5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Por: Vanessa E. González R.</a:t>
            </a:r>
            <a:endParaRPr lang="es-PA" sz="5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7503" y="908720"/>
            <a:ext cx="8145178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s-P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Inmunidades</a:t>
            </a:r>
          </a:p>
          <a:p>
            <a:pPr algn="ctr"/>
            <a:r>
              <a:rPr lang="es-P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 su importancia</a:t>
            </a:r>
            <a:endParaRPr lang="es-P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48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117180" cy="1470025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s-PA" b="1" dirty="0"/>
              <a:t>Forma equipo de tres estudiantes.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009442" y="4437112"/>
            <a:ext cx="7117180" cy="1440160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s-PA" sz="3600" b="1" dirty="0"/>
              <a:t>Lee  y analiza en equipo un </a:t>
            </a:r>
            <a:r>
              <a:rPr lang="es-PA" sz="3600" b="1" dirty="0">
                <a:hlinkClick r:id="rId2"/>
              </a:rPr>
              <a:t>documento</a:t>
            </a:r>
            <a:r>
              <a:rPr lang="es-PA" sz="3600" b="1" dirty="0"/>
              <a:t> referente al concepto inmunidad y sus tipos.</a:t>
            </a:r>
            <a:r>
              <a:rPr lang="es-PA" sz="2400" b="1" dirty="0"/>
              <a:t/>
            </a:r>
            <a:br>
              <a:rPr lang="es-PA" sz="2400" b="1" dirty="0"/>
            </a:br>
            <a:endParaRPr lang="es-PA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00263"/>
            <a:ext cx="4462463" cy="240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980728"/>
            <a:ext cx="8856984" cy="5040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PA" sz="4000" dirty="0" smtClean="0"/>
              <a:t>- Defina  en equipo utilizando Microsoft Word un concepto de inmunidad.</a:t>
            </a:r>
            <a:br>
              <a:rPr lang="es-PA" sz="4000" dirty="0" smtClean="0"/>
            </a:br>
            <a:r>
              <a:rPr lang="es-PA" sz="4000" dirty="0" smtClean="0"/>
              <a:t/>
            </a:r>
            <a:br>
              <a:rPr lang="es-PA" sz="4000" dirty="0" smtClean="0"/>
            </a:br>
            <a:r>
              <a:rPr lang="es-PA" sz="4000" dirty="0" smtClean="0"/>
              <a:t>- Elabora un mapa conceptual destacando  los </a:t>
            </a:r>
            <a:r>
              <a:rPr lang="es-PA" sz="4000" dirty="0" smtClean="0">
                <a:hlinkClick r:id="rId2"/>
              </a:rPr>
              <a:t>tipos de inmunidad</a:t>
            </a:r>
            <a:r>
              <a:rPr lang="es-PA" sz="4000" dirty="0" smtClean="0"/>
              <a:t>, utilizando el programa Cmaptool.</a:t>
            </a:r>
            <a:endParaRPr lang="es-PA" sz="4000" dirty="0"/>
          </a:p>
        </p:txBody>
      </p:sp>
    </p:spTree>
    <p:extLst>
      <p:ext uri="{BB962C8B-B14F-4D97-AF65-F5344CB8AC3E}">
        <p14:creationId xmlns:p14="http://schemas.microsoft.com/office/powerpoint/2010/main" val="39948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43401"/>
              </p:ext>
            </p:extLst>
          </p:nvPr>
        </p:nvGraphicFramePr>
        <p:xfrm>
          <a:off x="467544" y="1844824"/>
          <a:ext cx="8136904" cy="4457342"/>
        </p:xfrm>
        <a:graphic>
          <a:graphicData uri="http://schemas.openxmlformats.org/drawingml/2006/table">
            <a:tbl>
              <a:tblPr firstRow="1" firstCol="1" bandRow="1"/>
              <a:tblGrid>
                <a:gridCol w="5361501"/>
                <a:gridCol w="1388245"/>
                <a:gridCol w="1387158"/>
              </a:tblGrid>
              <a:tr h="616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4000" b="1" dirty="0">
                          <a:effectLst/>
                          <a:latin typeface="Times New Roman"/>
                          <a:ea typeface="Times New Roman"/>
                        </a:rPr>
                        <a:t>CRITERIOS</a:t>
                      </a:r>
                      <a:endParaRPr lang="es-PA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3600" b="1">
                          <a:effectLst/>
                          <a:latin typeface="Times New Roman"/>
                          <a:ea typeface="Times New Roman"/>
                        </a:rPr>
                        <a:t>SÍ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3600" b="1">
                          <a:effectLst/>
                          <a:latin typeface="Times New Roman"/>
                          <a:ea typeface="Times New Roman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600" b="1" dirty="0">
                          <a:effectLst/>
                          <a:latin typeface="Times New Roman"/>
                          <a:ea typeface="Times New Roman"/>
                        </a:rPr>
                        <a:t>Formé equipo.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528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600" b="1">
                          <a:effectLst/>
                          <a:latin typeface="Times New Roman"/>
                          <a:ea typeface="Times New Roman"/>
                        </a:rPr>
                        <a:t>Leí y analicé el documento.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600" b="1">
                          <a:effectLst/>
                          <a:latin typeface="Times New Roman"/>
                          <a:ea typeface="Times New Roman"/>
                        </a:rPr>
                        <a:t>Definí el concepto de  inmunidad.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1037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600" b="1">
                          <a:effectLst/>
                          <a:latin typeface="Times New Roman"/>
                          <a:ea typeface="Times New Roman"/>
                        </a:rPr>
                        <a:t>Elaboré el mapa conceptual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z="4800" b="1" u="sng" dirty="0"/>
              <a:t>Autoevaluación </a:t>
            </a:r>
            <a:r>
              <a:rPr lang="es-PA" sz="4800" b="1" u="sng" dirty="0" smtClean="0"/>
              <a:t>#1 </a:t>
            </a:r>
            <a:endParaRPr lang="es-PA" sz="4800" b="1" u="sng" dirty="0"/>
          </a:p>
        </p:txBody>
      </p:sp>
    </p:spTree>
    <p:extLst>
      <p:ext uri="{BB962C8B-B14F-4D97-AF65-F5344CB8AC3E}">
        <p14:creationId xmlns:p14="http://schemas.microsoft.com/office/powerpoint/2010/main" val="35232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algn="ctr"/>
            <a:r>
              <a:rPr lang="es-PA" sz="7200" b="1" u="sng" dirty="0" smtClean="0">
                <a:solidFill>
                  <a:srgbClr val="00B0F0"/>
                </a:solidFill>
              </a:rPr>
              <a:t>Actividad # 2</a:t>
            </a: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sz="6000" dirty="0" smtClean="0">
                <a:solidFill>
                  <a:srgbClr val="00B0F0"/>
                </a:solidFill>
              </a:rPr>
              <a:t>¿Cuáles son los beneficios de las  inmunidades?</a:t>
            </a: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083110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es-PA" sz="4400" dirty="0" smtClean="0"/>
              <a:t>- Investiga en internet  los </a:t>
            </a:r>
            <a:r>
              <a:rPr lang="es-PA" sz="4400" dirty="0" smtClean="0">
                <a:hlinkClick r:id="rId2"/>
              </a:rPr>
              <a:t>beneficios de tus inmunidades.</a:t>
            </a:r>
            <a:br>
              <a:rPr lang="es-PA" sz="4400" dirty="0" smtClean="0">
                <a:hlinkClick r:id="rId2"/>
              </a:rPr>
            </a:br>
            <a:r>
              <a:rPr lang="es-PA" sz="4400" dirty="0"/>
              <a:t/>
            </a:r>
            <a:br>
              <a:rPr lang="es-PA" sz="4400" dirty="0"/>
            </a:br>
            <a:r>
              <a:rPr lang="es-PA" sz="4400" dirty="0" smtClean="0"/>
              <a:t/>
            </a:r>
            <a:br>
              <a:rPr lang="es-PA" sz="4400" dirty="0" smtClean="0"/>
            </a:br>
            <a:r>
              <a:rPr lang="es-PA" sz="4400" dirty="0" smtClean="0"/>
              <a:t>- Utiliza Microsoft Word para describir los beneficios.</a:t>
            </a:r>
            <a:br>
              <a:rPr lang="es-PA" sz="4400" dirty="0" smtClean="0"/>
            </a:br>
            <a:endParaRPr lang="es-PA" sz="4400" dirty="0"/>
          </a:p>
        </p:txBody>
      </p:sp>
      <p:pic>
        <p:nvPicPr>
          <p:cNvPr id="6146" name="Picture 2" descr="C:\Users\Estudiante\Pictures\computadora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28083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76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es-PA" sz="4800" dirty="0" smtClean="0"/>
              <a:t>- Presenta  en Power  Point plantillas señalando los beneficios.</a:t>
            </a:r>
            <a:br>
              <a:rPr lang="es-PA" sz="4800" dirty="0" smtClean="0"/>
            </a:br>
            <a:r>
              <a:rPr lang="es-PA" sz="4800" dirty="0" smtClean="0"/>
              <a:t>-	Busca </a:t>
            </a:r>
            <a:r>
              <a:rPr lang="es-PA" sz="4800" dirty="0" smtClean="0">
                <a:hlinkClick r:id="rId2"/>
              </a:rPr>
              <a:t>imágenes</a:t>
            </a:r>
            <a:r>
              <a:rPr lang="es-PA" sz="4800" dirty="0" smtClean="0"/>
              <a:t> sobre los beneficios de la inmunidad </a:t>
            </a:r>
            <a:br>
              <a:rPr lang="es-PA" sz="4800" dirty="0" smtClean="0"/>
            </a:br>
            <a:r>
              <a:rPr lang="es-PA" sz="4800" dirty="0" smtClean="0"/>
              <a:t>-	Elabora un Collage. </a:t>
            </a:r>
            <a:endParaRPr lang="es-PA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9812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82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961481"/>
              </p:ext>
            </p:extLst>
          </p:nvPr>
        </p:nvGraphicFramePr>
        <p:xfrm>
          <a:off x="251522" y="1628800"/>
          <a:ext cx="8712967" cy="4824537"/>
        </p:xfrm>
        <a:graphic>
          <a:graphicData uri="http://schemas.openxmlformats.org/drawingml/2006/table">
            <a:tbl>
              <a:tblPr firstRow="1" firstCol="1" bandRow="1"/>
              <a:tblGrid>
                <a:gridCol w="6231144"/>
                <a:gridCol w="1241397"/>
                <a:gridCol w="1240426"/>
              </a:tblGrid>
              <a:tr h="6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3600" dirty="0">
                          <a:effectLst/>
                          <a:latin typeface="Times New Roman"/>
                          <a:ea typeface="Times New Roman"/>
                        </a:rPr>
                        <a:t>CRITERIOS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3200" b="1">
                          <a:effectLst/>
                          <a:latin typeface="Times New Roman"/>
                          <a:ea typeface="Times New Roman"/>
                        </a:rPr>
                        <a:t>SÍ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3200" b="1">
                          <a:effectLst/>
                          <a:latin typeface="Times New Roman"/>
                          <a:ea typeface="Times New Roman"/>
                        </a:rPr>
                        <a:t>NO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 dirty="0">
                          <a:effectLst/>
                          <a:latin typeface="Times New Roman"/>
                          <a:ea typeface="Times New Roman"/>
                        </a:rPr>
                        <a:t>Navegué en internet 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598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>
                          <a:effectLst/>
                          <a:latin typeface="Times New Roman"/>
                          <a:ea typeface="Times New Roman"/>
                        </a:rPr>
                        <a:t>Utilicé Word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 smtClean="0">
                          <a:effectLst/>
                          <a:latin typeface="Times New Roman"/>
                          <a:ea typeface="Times New Roman"/>
                        </a:rPr>
                        <a:t>Presenté </a:t>
                      </a:r>
                      <a:r>
                        <a:rPr lang="es-PA" sz="3200" b="1" dirty="0">
                          <a:effectLst/>
                          <a:latin typeface="Times New Roman"/>
                          <a:ea typeface="Times New Roman"/>
                        </a:rPr>
                        <a:t>en Power Point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598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 dirty="0">
                          <a:effectLst/>
                          <a:latin typeface="Times New Roman"/>
                          <a:ea typeface="Times New Roman"/>
                        </a:rPr>
                        <a:t>Busqué las imágenes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 dirty="0">
                          <a:effectLst/>
                          <a:latin typeface="Times New Roman"/>
                          <a:ea typeface="Times New Roman"/>
                        </a:rPr>
                        <a:t>Elaboré un collage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3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667437"/>
            <a:ext cx="67687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AUTOEVALUACIÓN # 2</a:t>
            </a:r>
          </a:p>
        </p:txBody>
      </p:sp>
    </p:spTree>
    <p:extLst>
      <p:ext uri="{BB962C8B-B14F-4D97-AF65-F5344CB8AC3E}">
        <p14:creationId xmlns:p14="http://schemas.microsoft.com/office/powerpoint/2010/main" val="19398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966263"/>
              </p:ext>
            </p:extLst>
          </p:nvPr>
        </p:nvGraphicFramePr>
        <p:xfrm>
          <a:off x="539552" y="724003"/>
          <a:ext cx="8208912" cy="6038155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2459101"/>
                <a:gridCol w="1698009"/>
                <a:gridCol w="1963570"/>
              </a:tblGrid>
              <a:tr h="904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CRITERIOS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SATISFACTORIO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REGULAR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DEFICIENTE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1790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APLICACIÓN DE CONTENIDO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Presentó el contenido de forma clara de acuerdo al tema tratado.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Presentó el contenido de acuerdo al tema tratado.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Presentó pocos contenido  del tema.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88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ESTRUCTURA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Organizó adecuadamente  toda  la información.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Organizó  algunas de las  informaciones.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Organizó  la información de forma parcial.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3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PRESENTACIÓN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Times New Roman"/>
                          <a:ea typeface="Times New Roman"/>
                        </a:rPr>
                        <a:t>El contenido fue presentado de forma original y vistosa 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El contenido fue entregado de forma original.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Entregó el contenido sin vistosidad, ni originalidad.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-415497"/>
            <a:ext cx="525658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3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PA" sz="3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PA" sz="3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RÚBRICA</a:t>
            </a:r>
            <a:endParaRPr kumimoji="0" lang="es-P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288534"/>
              </p:ext>
            </p:extLst>
          </p:nvPr>
        </p:nvGraphicFramePr>
        <p:xfrm>
          <a:off x="467544" y="332656"/>
          <a:ext cx="7992888" cy="6192689"/>
        </p:xfrm>
        <a:graphic>
          <a:graphicData uri="http://schemas.openxmlformats.org/drawingml/2006/table">
            <a:tbl>
              <a:tblPr firstRow="1" firstCol="1" bandRow="1"/>
              <a:tblGrid>
                <a:gridCol w="2183089"/>
                <a:gridCol w="1679287"/>
                <a:gridCol w="1679945"/>
                <a:gridCol w="2450567"/>
              </a:tblGrid>
              <a:tr h="218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INVESTIGACIÓN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Consultó eficazmente muchas   fuentes  bibliográficas.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Consultó algunas  fuentes bibliográficas.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 Consultó pocas  citas bibliográficas.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TRABAJO COLABORATIVO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Times New Roman"/>
                          <a:ea typeface="Times New Roman"/>
                        </a:rPr>
                        <a:t>Participó oportuna  y acertadamente en  las tareas.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Participó activamente  en la realización de  las tareas.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Participó  pocas veces en la realización de  las tareas.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21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HERRAMIENTAS DE ANDAMIAJE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8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Times New Roman"/>
                          <a:ea typeface="Times New Roman"/>
                        </a:rPr>
                        <a:t>Utilizó muchas  herramientas de andamiaje.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Times New Roman"/>
                          <a:ea typeface="Times New Roman"/>
                        </a:rPr>
                        <a:t>Utilizó algunas herramientas de andamiaje.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Times New Roman"/>
                          <a:ea typeface="Times New Roman"/>
                        </a:rPr>
                        <a:t>Utilizó pocas herramientas de andamiaje.</a:t>
                      </a:r>
                    </a:p>
                  </a:txBody>
                  <a:tcPr marL="48700" marR="48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4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/>
              <a:t/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sz="4400" b="1" u="sng" dirty="0" smtClean="0"/>
              <a:t>Ficha Técnica de la Actividad  </a:t>
            </a:r>
            <a:r>
              <a:rPr lang="es-PA" dirty="0" smtClean="0"/>
              <a:t/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r>
              <a:rPr lang="es-PA" sz="4000" b="1" dirty="0" smtClean="0"/>
              <a:t>Título: </a:t>
            </a:r>
            <a:r>
              <a:rPr lang="es-PA" sz="3300" dirty="0" smtClean="0"/>
              <a:t>Tus inmunidades y sus beneficios. </a:t>
            </a:r>
            <a:r>
              <a:rPr lang="es-PA" sz="2700" dirty="0" smtClean="0"/>
              <a:t/>
            </a:r>
            <a:br>
              <a:rPr lang="es-PA" sz="2700" dirty="0" smtClean="0"/>
            </a:br>
            <a:r>
              <a:rPr lang="es-PA" sz="2700" dirty="0" smtClean="0"/>
              <a:t/>
            </a:r>
            <a:br>
              <a:rPr lang="es-PA" sz="2700" dirty="0" smtClean="0"/>
            </a:br>
            <a:r>
              <a:rPr lang="es-PA" sz="4000" b="1" dirty="0" smtClean="0"/>
              <a:t>Autor: </a:t>
            </a:r>
            <a:r>
              <a:rPr lang="es-PA" sz="3600" dirty="0" smtClean="0"/>
              <a:t>Vanessa E. González R. </a:t>
            </a:r>
            <a:r>
              <a:rPr lang="es-PA" sz="2700" dirty="0" smtClean="0"/>
              <a:t/>
            </a:r>
            <a:br>
              <a:rPr lang="es-PA" sz="2700" dirty="0" smtClean="0"/>
            </a:br>
            <a:r>
              <a:rPr lang="es-PA" sz="2700" dirty="0" smtClean="0"/>
              <a:t/>
            </a:r>
            <a:br>
              <a:rPr lang="es-PA" sz="2700" dirty="0" smtClean="0"/>
            </a:br>
            <a:r>
              <a:rPr lang="es-PA" sz="4900" b="1" dirty="0" smtClean="0"/>
              <a:t>Contacto: </a:t>
            </a:r>
            <a:r>
              <a:rPr lang="es-PA" sz="3100" dirty="0" smtClean="0">
                <a:hlinkClick r:id="rId3"/>
              </a:rPr>
              <a:t>vanessa.gonzalez@educapanama.edu.pa</a:t>
            </a:r>
            <a:r>
              <a:rPr lang="es-PA" sz="2700" dirty="0" smtClean="0"/>
              <a:t/>
            </a:r>
            <a:br>
              <a:rPr lang="es-PA" sz="2700" dirty="0" smtClean="0"/>
            </a:br>
            <a:r>
              <a:rPr lang="es-PA" sz="2700" dirty="0" smtClean="0"/>
              <a:t/>
            </a:r>
            <a:br>
              <a:rPr lang="es-PA" sz="2700" dirty="0" smtClean="0"/>
            </a:br>
            <a:r>
              <a:rPr lang="es-PA" sz="2200" dirty="0" smtClean="0"/>
              <a:t/>
            </a:r>
            <a:br>
              <a:rPr lang="es-PA" sz="2200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2761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1" y="260648"/>
            <a:ext cx="8229600" cy="1143000"/>
          </a:xfrm>
        </p:spPr>
        <p:txBody>
          <a:bodyPr>
            <a:noAutofit/>
          </a:bodyPr>
          <a:lstStyle/>
          <a:p>
            <a:r>
              <a:rPr lang="es-PA" sz="8800" dirty="0" smtClean="0"/>
              <a:t/>
            </a:r>
            <a:br>
              <a:rPr lang="es-PA" sz="8800" dirty="0" smtClean="0"/>
            </a:br>
            <a:r>
              <a:rPr lang="es-PA" sz="8800" dirty="0" smtClean="0">
                <a:ln>
                  <a:solidFill>
                    <a:srgbClr val="FF0000"/>
                  </a:solidFill>
                </a:ln>
              </a:rPr>
              <a:t>Objetivos</a:t>
            </a:r>
            <a:r>
              <a:rPr lang="es-PA" sz="7200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es-PA" sz="7200" dirty="0" smtClean="0">
                <a:ln>
                  <a:solidFill>
                    <a:srgbClr val="FF0000"/>
                  </a:solidFill>
                </a:ln>
              </a:rPr>
            </a:br>
            <a:r>
              <a:rPr lang="es-PA" sz="2400" dirty="0" smtClean="0"/>
              <a:t>                   </a:t>
            </a:r>
            <a:br>
              <a:rPr lang="es-PA" sz="2400" dirty="0" smtClean="0"/>
            </a:br>
            <a:endParaRPr lang="es-P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026757"/>
            <a:ext cx="3672409" cy="175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 rot="19609421">
            <a:off x="4210704" y="23799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Describir los beneficios de las inmunidades</a:t>
            </a:r>
          </a:p>
        </p:txBody>
      </p:sp>
    </p:spTree>
    <p:extLst>
      <p:ext uri="{BB962C8B-B14F-4D97-AF65-F5344CB8AC3E}">
        <p14:creationId xmlns:p14="http://schemas.microsoft.com/office/powerpoint/2010/main" val="2028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pPr algn="ctr"/>
            <a:r>
              <a:rPr lang="es-PA" sz="4800" b="1" dirty="0"/>
              <a:t/>
            </a:r>
            <a:br>
              <a:rPr lang="es-PA" sz="4800" b="1" dirty="0"/>
            </a:br>
            <a:r>
              <a:rPr lang="es-PA" sz="4800" b="1" dirty="0" smtClean="0"/>
              <a:t/>
            </a:r>
            <a:br>
              <a:rPr lang="es-PA" sz="4800" b="1" dirty="0" smtClean="0"/>
            </a:br>
            <a:r>
              <a:rPr lang="es-PA" sz="3600" b="1" dirty="0" smtClean="0"/>
              <a:t>Nivel </a:t>
            </a:r>
            <a:r>
              <a:rPr lang="es-PA" sz="3600" b="1" dirty="0"/>
              <a:t>Escolar: Pre – Media</a:t>
            </a:r>
            <a:br>
              <a:rPr lang="es-PA" sz="3600" b="1" dirty="0"/>
            </a:br>
            <a:r>
              <a:rPr lang="es-PA" sz="2800" b="1" dirty="0"/>
              <a:t>Materia:</a:t>
            </a:r>
            <a:r>
              <a:rPr lang="es-PA" sz="2000" b="1" dirty="0"/>
              <a:t> </a:t>
            </a:r>
            <a:r>
              <a:rPr lang="es-PA" sz="2800" b="1" dirty="0"/>
              <a:t>Ciencias Naturales</a:t>
            </a:r>
            <a:r>
              <a:rPr lang="es-PA" b="1" dirty="0"/>
              <a:t/>
            </a:r>
            <a:br>
              <a:rPr lang="es-PA" b="1" dirty="0"/>
            </a:br>
            <a:r>
              <a:rPr lang="es-PA" b="1" dirty="0" smtClean="0"/>
              <a:t/>
            </a:r>
            <a:br>
              <a:rPr lang="es-PA" b="1" dirty="0" smtClean="0"/>
            </a:br>
            <a:r>
              <a:rPr lang="es-PA" b="1" dirty="0" smtClean="0"/>
              <a:t>Escuela:</a:t>
            </a: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 Centro Educativo Tortí</a:t>
            </a:r>
            <a:br>
              <a:rPr lang="es-PA" dirty="0" smtClean="0"/>
            </a:br>
            <a:r>
              <a:rPr lang="es-PA" sz="4800" dirty="0"/>
              <a:t/>
            </a:r>
            <a:br>
              <a:rPr lang="es-PA" sz="4800" dirty="0"/>
            </a:br>
            <a:r>
              <a:rPr lang="es-PA" b="1" dirty="0" smtClean="0"/>
              <a:t>Derecho libre para uso </a:t>
            </a:r>
            <a:br>
              <a:rPr lang="es-PA" b="1" dirty="0" smtClean="0"/>
            </a:br>
            <a:r>
              <a:rPr lang="es-PA" b="1" dirty="0" smtClean="0"/>
              <a:t>educativo</a:t>
            </a:r>
            <a:r>
              <a:rPr lang="es-PA" sz="4800" dirty="0" smtClean="0"/>
              <a:t/>
            </a:r>
            <a:br>
              <a:rPr lang="es-PA" sz="4800" dirty="0" smtClean="0"/>
            </a:br>
            <a:r>
              <a:rPr lang="es-PA" sz="4800" dirty="0" smtClean="0"/>
              <a:t/>
            </a:r>
            <a:br>
              <a:rPr lang="es-PA" sz="4800" dirty="0" smtClean="0"/>
            </a:br>
            <a:r>
              <a:rPr lang="es-PA" sz="3600" b="1" dirty="0" smtClean="0"/>
              <a:t>Grado: </a:t>
            </a:r>
            <a:r>
              <a:rPr lang="es-PA" sz="3600" dirty="0" smtClean="0"/>
              <a:t>8°</a:t>
            </a:r>
            <a:r>
              <a:rPr lang="es-PA" sz="4800" dirty="0" smtClean="0"/>
              <a:t/>
            </a:r>
            <a:br>
              <a:rPr lang="es-PA" sz="4800" dirty="0" smtClean="0"/>
            </a:br>
            <a:endParaRPr lang="es-PA" sz="4800" dirty="0"/>
          </a:p>
        </p:txBody>
      </p:sp>
      <p:pic>
        <p:nvPicPr>
          <p:cNvPr id="2050" name="Picture 2" descr="C:\Users\Estudiante\Pictures\escola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016224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63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3" y="-27384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32523" y="0"/>
            <a:ext cx="9276523" cy="6930008"/>
          </a:xfrm>
        </p:spPr>
        <p:txBody>
          <a:bodyPr>
            <a:normAutofit/>
          </a:bodyPr>
          <a:lstStyle/>
          <a:p>
            <a:pPr algn="ctr"/>
            <a:r>
              <a:rPr lang="es-PA" sz="4000" b="1" u="sng" dirty="0" smtClean="0">
                <a:solidFill>
                  <a:srgbClr val="00B0F0"/>
                </a:solidFill>
              </a:rPr>
              <a:t>Descripción </a:t>
            </a:r>
            <a:r>
              <a:rPr lang="es-PA" sz="4000" b="1" dirty="0" smtClean="0">
                <a:solidFill>
                  <a:srgbClr val="00B0F0"/>
                </a:solidFill>
              </a:rPr>
              <a:t/>
            </a:r>
            <a:br>
              <a:rPr lang="es-PA" sz="4000" b="1" dirty="0" smtClean="0">
                <a:solidFill>
                  <a:srgbClr val="00B0F0"/>
                </a:solidFill>
              </a:rPr>
            </a:br>
            <a:r>
              <a:rPr lang="es-PA" sz="4000" b="1" dirty="0" smtClean="0">
                <a:solidFill>
                  <a:srgbClr val="00B0F0"/>
                </a:solidFill>
              </a:rPr>
              <a:t/>
            </a:r>
            <a:br>
              <a:rPr lang="es-PA" sz="4000" b="1" dirty="0" smtClean="0">
                <a:solidFill>
                  <a:srgbClr val="00B0F0"/>
                </a:solidFill>
              </a:rPr>
            </a:br>
            <a:r>
              <a:rPr lang="es-PA" sz="3600" dirty="0" smtClean="0">
                <a:solidFill>
                  <a:srgbClr val="00B0F0"/>
                </a:solidFill>
              </a:rPr>
              <a:t>En este trabajo se desea lograr que el estudiante, utilizando las herramientas tecnológicas (TIC’s),  obtenga los conocimiento apropiado de las inmunidades y sus beneficios; para lograr </a:t>
            </a:r>
            <a:r>
              <a:rPr lang="es-PA" sz="3600" smtClean="0">
                <a:solidFill>
                  <a:srgbClr val="00B0F0"/>
                </a:solidFill>
              </a:rPr>
              <a:t>en él entusiasmo </a:t>
            </a:r>
            <a:r>
              <a:rPr lang="es-PA" sz="3600" dirty="0" smtClean="0">
                <a:solidFill>
                  <a:srgbClr val="00B0F0"/>
                </a:solidFill>
              </a:rPr>
              <a:t>por el conocimiento científico de las Ciencias Naturales</a:t>
            </a:r>
            <a:r>
              <a:rPr lang="es-PA" dirty="0" smtClean="0">
                <a:solidFill>
                  <a:srgbClr val="00B0F0"/>
                </a:solidFill>
              </a:rPr>
              <a:t>.</a:t>
            </a:r>
            <a:endParaRPr lang="es-P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studiante\Pictures\ciculació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7032"/>
            <a:ext cx="1656184" cy="2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792088"/>
          </a:xfrm>
        </p:spPr>
        <p:txBody>
          <a:bodyPr/>
          <a:lstStyle/>
          <a:p>
            <a:pPr algn="ctr"/>
            <a:r>
              <a:rPr lang="es-PA" sz="5400" b="1" u="sng" dirty="0" smtClean="0"/>
              <a:t>Lo que quiero lograr</a:t>
            </a:r>
            <a:endParaRPr lang="es-PA" sz="5400" b="1" u="sng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95536" y="2175148"/>
            <a:ext cx="8424936" cy="4680520"/>
          </a:xfrm>
        </p:spPr>
        <p:txBody>
          <a:bodyPr>
            <a:noAutofit/>
          </a:bodyPr>
          <a:lstStyle/>
          <a:p>
            <a:pPr algn="just"/>
            <a:r>
              <a:rPr lang="es-PA" sz="3200" dirty="0" smtClean="0"/>
              <a:t>Mi propósito como docente es que los alumnos utilicen adecuadamente todas las herramientas tecnológicas, con el objetivo de conocer información para su desarrollo personal y profesional, logrando alumnos  investigativos y analíticos en el campo de la biología.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7982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s-PA" b="1" u="sng" dirty="0" smtClean="0"/>
              <a:t>Recursos </a:t>
            </a:r>
            <a:r>
              <a:rPr lang="es-PA" b="1" dirty="0" smtClean="0"/>
              <a:t/>
            </a:r>
            <a:br>
              <a:rPr lang="es-PA" b="1" dirty="0" smtClean="0"/>
            </a:br>
            <a:r>
              <a:rPr lang="es-PA" b="1" dirty="0" smtClean="0"/>
              <a:t>             - </a:t>
            </a:r>
            <a:r>
              <a:rPr lang="en-US" dirty="0" smtClean="0"/>
              <a:t>Internet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</a:t>
            </a:r>
            <a:r>
              <a:rPr lang="en-US" b="1" dirty="0" smtClean="0"/>
              <a:t>- </a:t>
            </a:r>
            <a:r>
              <a:rPr lang="en-US" dirty="0" smtClean="0"/>
              <a:t>Programa Cmptool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</a:t>
            </a:r>
            <a:r>
              <a:rPr lang="en-US" b="1" dirty="0" smtClean="0"/>
              <a:t>–</a:t>
            </a:r>
            <a:r>
              <a:rPr lang="en-US" dirty="0" smtClean="0"/>
              <a:t> Power Point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b="1" dirty="0" smtClean="0"/>
              <a:t> – </a:t>
            </a:r>
            <a:r>
              <a:rPr lang="en-US" dirty="0" smtClean="0"/>
              <a:t>Microsoft Word- Collage).</a:t>
            </a:r>
            <a:endParaRPr lang="es-P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03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03" y="422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9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 fontScale="90000"/>
          </a:bodyPr>
          <a:lstStyle/>
          <a:p>
            <a:pPr algn="ctr"/>
            <a:r>
              <a:rPr lang="es-PA" b="1" dirty="0" smtClean="0"/>
              <a:t/>
            </a:r>
            <a:br>
              <a:rPr lang="es-PA" b="1" dirty="0" smtClean="0"/>
            </a:br>
            <a:r>
              <a:rPr lang="es-PA" b="1" dirty="0"/>
              <a:t/>
            </a:r>
            <a:br>
              <a:rPr lang="es-PA" b="1" dirty="0"/>
            </a:br>
            <a:r>
              <a:rPr lang="es-PA" b="1" dirty="0" smtClean="0"/>
              <a:t>Tiempo:</a:t>
            </a:r>
            <a:r>
              <a:rPr lang="es-PA" dirty="0" smtClean="0"/>
              <a:t> Cinco clases de 37 minutos.</a:t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b="1" dirty="0" smtClean="0"/>
              <a:t>Ubicación en el programa de estudios: </a:t>
            </a:r>
            <a:br>
              <a:rPr lang="es-PA" b="1" dirty="0" smtClean="0"/>
            </a:br>
            <a:r>
              <a:rPr lang="es-PA" b="1" dirty="0"/>
              <a:t/>
            </a:r>
            <a:br>
              <a:rPr lang="es-PA" b="1" dirty="0"/>
            </a:br>
            <a:r>
              <a:rPr lang="es-PA" dirty="0" smtClean="0"/>
              <a:t>Los seres vivos y sus funciones</a:t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 </a:t>
            </a:r>
            <a:br>
              <a:rPr lang="es-PA" dirty="0" smtClean="0"/>
            </a:br>
            <a:endParaRPr lang="es-PA" dirty="0"/>
          </a:p>
        </p:txBody>
      </p:sp>
      <p:pic>
        <p:nvPicPr>
          <p:cNvPr id="8194" name="Picture 2" descr="C:\Users\Estudiante\Pictures\relo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70596"/>
            <a:ext cx="2520280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54872"/>
            <a:ext cx="38164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4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018431"/>
            <a:ext cx="8229600" cy="3974554"/>
          </a:xfrm>
        </p:spPr>
        <p:txBody>
          <a:bodyPr>
            <a:normAutofit fontScale="90000"/>
          </a:bodyPr>
          <a:lstStyle/>
          <a:p>
            <a:pPr algn="just"/>
            <a:r>
              <a:rPr lang="es-PA" dirty="0" smtClean="0"/>
              <a:t> </a:t>
            </a:r>
            <a:br>
              <a:rPr lang="es-PA" dirty="0" smtClean="0"/>
            </a:br>
            <a:r>
              <a:rPr lang="es-PA" sz="3600" dirty="0" smtClean="0"/>
              <a:t>Un grupo de estudiantes en </a:t>
            </a:r>
            <a:r>
              <a:rPr lang="es-PA" sz="3600" dirty="0"/>
              <a:t>P</a:t>
            </a:r>
            <a:r>
              <a:rPr lang="es-PA" sz="3600" dirty="0" smtClean="0"/>
              <a:t>re- Media en un colegio lejano en Chepo, observaron que muchos alumnos de primaria tenían varicela y  se  encontraban preocupados en contagiarse nuevamente, ya que ellos cuando estaban en primaria sufrieron esta enfermedad,    </a:t>
            </a:r>
            <a:br>
              <a:rPr lang="es-PA" sz="3600" dirty="0" smtClean="0"/>
            </a:br>
            <a:r>
              <a:rPr lang="es-PA" dirty="0" smtClean="0"/>
              <a:t> </a:t>
            </a:r>
            <a:endParaRPr lang="es-PA" dirty="0"/>
          </a:p>
        </p:txBody>
      </p:sp>
      <p:pic>
        <p:nvPicPr>
          <p:cNvPr id="2050" name="Picture 2" descr="C:\Users\Estudiante\Pictures\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6450" cy="17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35360"/>
            <a:ext cx="7560840" cy="20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219256" cy="1084982"/>
          </a:xfrm>
        </p:spPr>
        <p:txBody>
          <a:bodyPr>
            <a:noAutofit/>
          </a:bodyPr>
          <a:lstStyle/>
          <a:p>
            <a:pPr algn="just"/>
            <a:r>
              <a:rPr lang="es-PA" dirty="0"/>
              <a:t>S</a:t>
            </a:r>
            <a:r>
              <a:rPr lang="es-PA" dirty="0" smtClean="0"/>
              <a:t>in embargo, paso el tiempo y a pesar que en el recreo todos los estudiantes compartían el baño, el kiosco y el parque del plantel a  ninguno les repitió la enfermedad y ellos muy intrigados le preguntaron a su profesora de ciencias naturales porque si otros estudiantes se contagiaron ellos no.    </a:t>
            </a:r>
            <a:endParaRPr lang="es-PA" dirty="0"/>
          </a:p>
        </p:txBody>
      </p:sp>
      <p:pic>
        <p:nvPicPr>
          <p:cNvPr id="3075" name="Picture 3" descr="C:\Users\Estudiante\Pictures\aseo-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198613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61648" cy="3888432"/>
          </a:xfrm>
        </p:spPr>
        <p:txBody>
          <a:bodyPr>
            <a:normAutofit fontScale="90000"/>
          </a:bodyPr>
          <a:lstStyle/>
          <a:p>
            <a:pPr algn="just"/>
            <a:r>
              <a:rPr lang="es-PA" dirty="0" smtClean="0"/>
              <a:t>Entonces la profesora les dijo -  es porque tenemos inmunidad y los estudiantes replicaron inmunidad??? -  ¿Qué es eso Profe? Y la profesora les explico detalladamente… y ellos fascinados llegaron a su casa explicándole a sus familias a cerca de  inmunidades tomando como ejemplo  la varicela. </a:t>
            </a:r>
            <a:br>
              <a:rPr lang="es-PA" dirty="0" smtClean="0"/>
            </a:br>
            <a:endParaRPr lang="es-PA" dirty="0"/>
          </a:p>
        </p:txBody>
      </p:sp>
      <p:pic>
        <p:nvPicPr>
          <p:cNvPr id="1026" name="Picture 2" descr="C:\Users\Estudiante\Pictures\varic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888432" cy="25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curvada hacia la derecha"/>
          <p:cNvSpPr/>
          <p:nvPr/>
        </p:nvSpPr>
        <p:spPr>
          <a:xfrm rot="20839011">
            <a:off x="3563888" y="3961542"/>
            <a:ext cx="1080120" cy="1481975"/>
          </a:xfrm>
          <a:prstGeom prst="curvedRightArrow">
            <a:avLst>
              <a:gd name="adj1" fmla="val 21674"/>
              <a:gd name="adj2" fmla="val 68602"/>
              <a:gd name="adj3" fmla="val 29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4457" y="476672"/>
            <a:ext cx="7125113" cy="924475"/>
          </a:xfrm>
        </p:spPr>
        <p:txBody>
          <a:bodyPr>
            <a:noAutofit/>
            <a:scene3d>
              <a:camera prst="isometricOffAxis2Left"/>
              <a:lightRig rig="threePt" dir="t"/>
            </a:scene3d>
          </a:bodyPr>
          <a:lstStyle/>
          <a:p>
            <a:r>
              <a:rPr lang="es-PA" sz="4000" dirty="0" smtClean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PA" sz="4000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PA" sz="4000" dirty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PA" sz="4000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PA" sz="4000" dirty="0" smtClean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PA" sz="4000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PA" sz="4000" dirty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PA" sz="4000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PA" sz="4000" dirty="0" smtClean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PA" sz="4000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P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Preguntas Generadoras</a:t>
            </a:r>
            <a:br>
              <a:rPr lang="es-P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P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P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PA" sz="4000" dirty="0" smtClean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PA" sz="4000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PA" sz="4000" dirty="0" smtClean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PA" sz="4000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PA" sz="4000" dirty="0" smtClean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PA" sz="4000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endParaRPr lang="es-PA" sz="40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674"/>
            <a:ext cx="91440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4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/>
              <a:t>-	¿</a:t>
            </a:r>
            <a:r>
              <a:rPr lang="es-PA" sz="5300" dirty="0" smtClean="0"/>
              <a:t>Qué es inmunidad y</a:t>
            </a:r>
            <a:br>
              <a:rPr lang="es-PA" sz="5300" dirty="0" smtClean="0"/>
            </a:br>
            <a:r>
              <a:rPr lang="es-PA" sz="5300" dirty="0" smtClean="0"/>
              <a:t> cuáles son los tipos?</a:t>
            </a:r>
            <a:br>
              <a:rPr lang="es-PA" sz="5300" dirty="0" smtClean="0"/>
            </a:br>
            <a:r>
              <a:rPr lang="es-PA" sz="5300" dirty="0" smtClean="0"/>
              <a:t/>
            </a:r>
            <a:br>
              <a:rPr lang="es-PA" sz="5300" dirty="0" smtClean="0"/>
            </a:br>
            <a:r>
              <a:rPr lang="es-PA" dirty="0" smtClean="0"/>
              <a:t>-	</a:t>
            </a:r>
            <a:r>
              <a:rPr lang="es-PA" sz="6000" dirty="0" smtClean="0"/>
              <a:t>¿Cuáles son los beneficios </a:t>
            </a:r>
            <a:br>
              <a:rPr lang="es-PA" sz="6000" dirty="0" smtClean="0"/>
            </a:br>
            <a:r>
              <a:rPr lang="es-PA" sz="6000" dirty="0" smtClean="0"/>
              <a:t>de tus inmunidades? </a:t>
            </a:r>
            <a:endParaRPr lang="es-PA" sz="6000" dirty="0"/>
          </a:p>
        </p:txBody>
      </p:sp>
      <p:sp>
        <p:nvSpPr>
          <p:cNvPr id="3" name="2 Flecha a la derecha con bandas"/>
          <p:cNvSpPr/>
          <p:nvPr/>
        </p:nvSpPr>
        <p:spPr>
          <a:xfrm>
            <a:off x="288997" y="1124744"/>
            <a:ext cx="1482464" cy="720080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" name="3 Flecha doblada"/>
          <p:cNvSpPr/>
          <p:nvPr/>
        </p:nvSpPr>
        <p:spPr>
          <a:xfrm>
            <a:off x="539552" y="3356992"/>
            <a:ext cx="1664533" cy="1512168"/>
          </a:xfrm>
          <a:prstGeom prst="ben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91470"/>
            <a:ext cx="9144000" cy="4666530"/>
          </a:xfr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Elabore un tríptico sobre el concepto, tipos, beneficios e ilustraciones de   inmunidades.</a:t>
            </a:r>
            <a:endParaRPr lang="es-P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315416"/>
            <a:ext cx="856615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696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2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algn="ctr"/>
            <a:r>
              <a:rPr lang="es-P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Actividad # </a:t>
            </a:r>
            <a:r>
              <a:rPr lang="es-P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br>
              <a:rPr lang="es-P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P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P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P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P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¿Qué es inmunidad y cuáles son los tipos?</a:t>
            </a: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25243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pring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TC030006194[[fn=nudos]]</Template>
  <TotalTime>649</TotalTime>
  <Words>327</Words>
  <Application>Microsoft Office PowerPoint</Application>
  <PresentationFormat>Presentación en pantalla (4:3)</PresentationFormat>
  <Paragraphs>132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Autumn</vt:lpstr>
      <vt:lpstr>1_Autumn</vt:lpstr>
      <vt:lpstr>1_Spring</vt:lpstr>
      <vt:lpstr>Presentación de PowerPoint</vt:lpstr>
      <vt:lpstr> Objetivos                     </vt:lpstr>
      <vt:lpstr>  Un grupo de estudiantes en Pre- Media en un colegio lejano en Chepo, observaron que muchos alumnos de primaria tenían varicela y  se  encontraban preocupados en contagiarse nuevamente, ya que ellos cuando estaban en primaria sufrieron esta enfermedad,      </vt:lpstr>
      <vt:lpstr>Sin embargo, paso el tiempo y a pesar que en el recreo todos los estudiantes compartían el baño, el kiosco y el parque del plantel a  ninguno les repitió la enfermedad y ellos muy intrigados le preguntaron a su profesora de ciencias naturales porque si otros estudiantes se contagiaron ellos no.    </vt:lpstr>
      <vt:lpstr>Entonces la profesora les dijo -  es porque tenemos inmunidad y los estudiantes replicaron inmunidad??? -  ¿Qué es eso Profe? Y la profesora les explico detalladamente… y ellos fascinados llegaron a su casa explicándole a sus familias a cerca de  inmunidades tomando como ejemplo  la varicela.  </vt:lpstr>
      <vt:lpstr>     Preguntas Generadoras     </vt:lpstr>
      <vt:lpstr>- ¿Qué es inmunidad y  cuáles son los tipos?  - ¿Cuáles son los beneficios  de tus inmunidades? </vt:lpstr>
      <vt:lpstr>Elabore un tríptico sobre el concepto, tipos, beneficios e ilustraciones de   inmunidades.</vt:lpstr>
      <vt:lpstr>Actividad # 1   ¿Qué es inmunidad y cuáles son los tipos?    </vt:lpstr>
      <vt:lpstr>Forma equipo de tres estudiantes.</vt:lpstr>
      <vt:lpstr>- Defina  en equipo utilizando Microsoft Word un concepto de inmunidad.  - Elabora un mapa conceptual destacando  los tipos de inmunidad, utilizando el programa Cmaptool.</vt:lpstr>
      <vt:lpstr>Autoevaluación #1 </vt:lpstr>
      <vt:lpstr>Actividad # 2  ¿Cuáles son los beneficios de las  inmunidades?   </vt:lpstr>
      <vt:lpstr>- Investiga en internet  los beneficios de tus inmunidades.   - Utiliza Microsoft Word para describir los beneficios. </vt:lpstr>
      <vt:lpstr>- Presenta  en Power  Point plantillas señalando los beneficios. - Busca imágenes sobre los beneficios de la inmunidad  - Elabora un Collage. </vt:lpstr>
      <vt:lpstr>AUTOEVALUACIÓN # 2</vt:lpstr>
      <vt:lpstr> RÚBRICA </vt:lpstr>
      <vt:lpstr>Presentación de PowerPoint</vt:lpstr>
      <vt:lpstr>   Ficha Técnica de la Actividad    Título: Tus inmunidades y sus beneficios.   Autor: Vanessa E. González R.   Contacto: vanessa.gonzalez@educapanama.edu.pa     </vt:lpstr>
      <vt:lpstr>  Nivel Escolar: Pre – Media Materia: Ciencias Naturales  Escuela:  Centro Educativo Tortí  Derecho libre para uso  educativo  Grado: 8° </vt:lpstr>
      <vt:lpstr>Descripción   En este trabajo se desea lograr que el estudiante, utilizando las herramientas tecnológicas (TIC’s),  obtenga los conocimiento apropiado de las inmunidades y sus beneficios; para lograr en él entusiasmo por el conocimiento científico de las Ciencias Naturales.</vt:lpstr>
      <vt:lpstr>Lo que quiero lograr</vt:lpstr>
      <vt:lpstr>Recursos               - Internet                - Programa Cmptool                – Power Point                – Microsoft Word- Collage).</vt:lpstr>
      <vt:lpstr>  Tiempo: Cinco clases de 37 minutos.     Ubicación en el programa de estudios:   Los seres vivos y sus funciones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Inmunidades y su importancia</dc:title>
  <dc:creator>Estudiante</dc:creator>
  <cp:lastModifiedBy>Estudiante</cp:lastModifiedBy>
  <cp:revision>95</cp:revision>
  <dcterms:created xsi:type="dcterms:W3CDTF">2012-03-28T14:08:17Z</dcterms:created>
  <dcterms:modified xsi:type="dcterms:W3CDTF">2012-08-01T18:16:55Z</dcterms:modified>
</cp:coreProperties>
</file>