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9"/>
  </p:notesMasterIdLst>
  <p:handoutMasterIdLst>
    <p:handoutMasterId r:id="rId20"/>
  </p:handoutMasterIdLst>
  <p:sldIdLst>
    <p:sldId id="404" r:id="rId2"/>
    <p:sldId id="256" r:id="rId3"/>
    <p:sldId id="400" r:id="rId4"/>
    <p:sldId id="401" r:id="rId5"/>
    <p:sldId id="396" r:id="rId6"/>
    <p:sldId id="342" r:id="rId7"/>
    <p:sldId id="383" r:id="rId8"/>
    <p:sldId id="397" r:id="rId9"/>
    <p:sldId id="392" r:id="rId10"/>
    <p:sldId id="385" r:id="rId11"/>
    <p:sldId id="389" r:id="rId12"/>
    <p:sldId id="386" r:id="rId13"/>
    <p:sldId id="391" r:id="rId14"/>
    <p:sldId id="405" r:id="rId15"/>
    <p:sldId id="395" r:id="rId16"/>
    <p:sldId id="380" r:id="rId17"/>
    <p:sldId id="402" r:id="rId18"/>
  </p:sldIdLst>
  <p:sldSz cx="9144000" cy="6858000" type="screen4x3"/>
  <p:notesSz cx="6858000" cy="9710738"/>
  <p:defaultTextStyle>
    <a:defPPr>
      <a:defRPr lang="es-ES"/>
    </a:defPPr>
    <a:lvl1pPr algn="l" rtl="0" fontAlgn="base">
      <a:spcBef>
        <a:spcPct val="0"/>
      </a:spcBef>
      <a:spcAft>
        <a:spcPct val="0"/>
      </a:spcAft>
      <a:defRPr sz="3200" kern="1200">
        <a:solidFill>
          <a:schemeClr val="tx1"/>
        </a:solidFill>
        <a:latin typeface="Tahoma" pitchFamily="34" charset="0"/>
        <a:ea typeface="+mn-ea"/>
        <a:cs typeface="+mn-cs"/>
      </a:defRPr>
    </a:lvl1pPr>
    <a:lvl2pPr marL="457200" algn="l" rtl="0" fontAlgn="base">
      <a:spcBef>
        <a:spcPct val="0"/>
      </a:spcBef>
      <a:spcAft>
        <a:spcPct val="0"/>
      </a:spcAft>
      <a:defRPr sz="3200" kern="1200">
        <a:solidFill>
          <a:schemeClr val="tx1"/>
        </a:solidFill>
        <a:latin typeface="Tahoma" pitchFamily="34" charset="0"/>
        <a:ea typeface="+mn-ea"/>
        <a:cs typeface="+mn-cs"/>
      </a:defRPr>
    </a:lvl2pPr>
    <a:lvl3pPr marL="914400" algn="l" rtl="0" fontAlgn="base">
      <a:spcBef>
        <a:spcPct val="0"/>
      </a:spcBef>
      <a:spcAft>
        <a:spcPct val="0"/>
      </a:spcAft>
      <a:defRPr sz="3200" kern="1200">
        <a:solidFill>
          <a:schemeClr val="tx1"/>
        </a:solidFill>
        <a:latin typeface="Tahoma" pitchFamily="34" charset="0"/>
        <a:ea typeface="+mn-ea"/>
        <a:cs typeface="+mn-cs"/>
      </a:defRPr>
    </a:lvl3pPr>
    <a:lvl4pPr marL="1371600" algn="l" rtl="0" fontAlgn="base">
      <a:spcBef>
        <a:spcPct val="0"/>
      </a:spcBef>
      <a:spcAft>
        <a:spcPct val="0"/>
      </a:spcAft>
      <a:defRPr sz="3200" kern="1200">
        <a:solidFill>
          <a:schemeClr val="tx1"/>
        </a:solidFill>
        <a:latin typeface="Tahoma" pitchFamily="34" charset="0"/>
        <a:ea typeface="+mn-ea"/>
        <a:cs typeface="+mn-cs"/>
      </a:defRPr>
    </a:lvl4pPr>
    <a:lvl5pPr marL="1828800" algn="l" rtl="0" fontAlgn="base">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00"/>
    <a:srgbClr val="FF0000"/>
    <a:srgbClr val="003399"/>
    <a:srgbClr val="3366CC"/>
    <a:srgbClr val="EFBDAF"/>
    <a:srgbClr val="FF6600"/>
    <a:srgbClr val="FFE4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98" autoAdjust="0"/>
  </p:normalViewPr>
  <p:slideViewPr>
    <p:cSldViewPr>
      <p:cViewPr>
        <p:scale>
          <a:sx n="70" d="100"/>
          <a:sy n="70" d="100"/>
        </p:scale>
        <p:origin x="-1302"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file:///C:\Users\Public\Music\Sample%20Music\Kalimba.mp3"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file:///C:\Users\Public\Music\Sample%20Music\Kalimba.mp3"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file:///C:\Users\Public\Music\Sample%20Music\Kalimba.mp3"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file:///C:\Users\Public\Music\Sample%20Music\Kalimba.mp3"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1DFEC-6EDC-4DC3-933B-DCC8104FE8E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PA"/>
        </a:p>
      </dgm:t>
    </dgm:pt>
    <dgm:pt modelId="{30410FD6-7C68-48B8-8561-36471D21D103}">
      <dgm:prSet custT="1">
        <dgm:style>
          <a:lnRef idx="1">
            <a:schemeClr val="accent2"/>
          </a:lnRef>
          <a:fillRef idx="2">
            <a:schemeClr val="accent2"/>
          </a:fillRef>
          <a:effectRef idx="1">
            <a:schemeClr val="accent2"/>
          </a:effectRef>
          <a:fontRef idx="minor">
            <a:schemeClr val="dk1"/>
          </a:fontRef>
        </dgm:style>
      </dgm:prSet>
      <dgm:spPr/>
      <dgm:t>
        <a:bodyPr/>
        <a:lstStyle/>
        <a:p>
          <a:pPr rtl="0"/>
          <a:endParaRPr lang="es-PA" sz="1000" b="1" u="sng" dirty="0" smtClean="0">
            <a:hlinkClick xmlns:r="http://schemas.openxmlformats.org/officeDocument/2006/relationships" r:id="rId1"/>
          </a:endParaRPr>
        </a:p>
        <a:p>
          <a:pPr rtl="0"/>
          <a:r>
            <a:rPr lang="es-PA" sz="2000" b="1" u="sng" dirty="0" smtClean="0">
              <a:hlinkClick xmlns:r="http://schemas.openxmlformats.org/officeDocument/2006/relationships" r:id="rId1"/>
            </a:rPr>
            <a:t>AUTOEVALUACIÓN 1</a:t>
          </a:r>
          <a:r>
            <a:rPr lang="es-PA" sz="2000" b="1" dirty="0" smtClean="0"/>
            <a:t>|</a:t>
          </a:r>
          <a:r>
            <a:rPr lang="es-PA" sz="2000" dirty="0" smtClean="0"/>
            <a:t/>
          </a:r>
          <a:br>
            <a:rPr lang="es-PA" sz="2000" dirty="0" smtClean="0"/>
          </a:br>
          <a:endParaRPr lang="es-PA" sz="2000" dirty="0"/>
        </a:p>
      </dgm:t>
    </dgm:pt>
    <dgm:pt modelId="{D8B28208-7441-4245-A085-AF29791A3F00}" type="parTrans" cxnId="{5B62D548-816E-4F70-95C8-F26E449630EA}">
      <dgm:prSet/>
      <dgm:spPr/>
      <dgm:t>
        <a:bodyPr/>
        <a:lstStyle/>
        <a:p>
          <a:endParaRPr lang="es-PA"/>
        </a:p>
      </dgm:t>
    </dgm:pt>
    <dgm:pt modelId="{4DA82B24-379F-4C5D-B39F-B7B8F834E194}" type="sibTrans" cxnId="{5B62D548-816E-4F70-95C8-F26E449630EA}">
      <dgm:prSet/>
      <dgm:spPr/>
      <dgm:t>
        <a:bodyPr/>
        <a:lstStyle/>
        <a:p>
          <a:endParaRPr lang="es-PA"/>
        </a:p>
      </dgm:t>
    </dgm:pt>
    <dgm:pt modelId="{C20599DE-06F0-4C2A-A849-FB654BC75810}" type="pres">
      <dgm:prSet presAssocID="{7191DFEC-6EDC-4DC3-933B-DCC8104FE8E7}" presName="linearFlow" presStyleCnt="0">
        <dgm:presLayoutVars>
          <dgm:dir/>
          <dgm:resizeHandles val="exact"/>
        </dgm:presLayoutVars>
      </dgm:prSet>
      <dgm:spPr/>
      <dgm:t>
        <a:bodyPr/>
        <a:lstStyle/>
        <a:p>
          <a:endParaRPr lang="es-PA"/>
        </a:p>
      </dgm:t>
    </dgm:pt>
    <dgm:pt modelId="{CC07FD3A-5663-4998-BAF5-25B40F158DD8}" type="pres">
      <dgm:prSet presAssocID="{30410FD6-7C68-48B8-8561-36471D21D103}" presName="composite" presStyleCnt="0"/>
      <dgm:spPr/>
    </dgm:pt>
    <dgm:pt modelId="{5DAEDFCD-924B-453E-B26C-D439551443DB}" type="pres">
      <dgm:prSet presAssocID="{30410FD6-7C68-48B8-8561-36471D21D103}" presName="imgShp" presStyleLbl="fgImgPlace1" presStyleIdx="0" presStyleCnt="1" custLinFactNeighborX="-51714"/>
      <dgm:spPr/>
    </dgm:pt>
    <dgm:pt modelId="{EDFE6C3B-0160-4D47-AA43-F869D098BD91}" type="pres">
      <dgm:prSet presAssocID="{30410FD6-7C68-48B8-8561-36471D21D103}" presName="txShp" presStyleLbl="node1" presStyleIdx="0" presStyleCnt="1" custFlipVert="1" custScaleX="94470" custScaleY="50251" custLinFactNeighborX="-332" custLinFactNeighborY="-5614">
        <dgm:presLayoutVars>
          <dgm:bulletEnabled val="1"/>
        </dgm:presLayoutVars>
      </dgm:prSet>
      <dgm:spPr/>
      <dgm:t>
        <a:bodyPr/>
        <a:lstStyle/>
        <a:p>
          <a:endParaRPr lang="es-PA"/>
        </a:p>
      </dgm:t>
    </dgm:pt>
  </dgm:ptLst>
  <dgm:cxnLst>
    <dgm:cxn modelId="{5B62D548-816E-4F70-95C8-F26E449630EA}" srcId="{7191DFEC-6EDC-4DC3-933B-DCC8104FE8E7}" destId="{30410FD6-7C68-48B8-8561-36471D21D103}" srcOrd="0" destOrd="0" parTransId="{D8B28208-7441-4245-A085-AF29791A3F00}" sibTransId="{4DA82B24-379F-4C5D-B39F-B7B8F834E194}"/>
    <dgm:cxn modelId="{C2D2E36D-EA1D-4AB7-8188-1920A7EDF4C7}" type="presOf" srcId="{7191DFEC-6EDC-4DC3-933B-DCC8104FE8E7}" destId="{C20599DE-06F0-4C2A-A849-FB654BC75810}" srcOrd="0" destOrd="0" presId="urn:microsoft.com/office/officeart/2005/8/layout/vList3"/>
    <dgm:cxn modelId="{A86DE063-46E4-4AEF-A717-619745E22BEE}" type="presOf" srcId="{30410FD6-7C68-48B8-8561-36471D21D103}" destId="{EDFE6C3B-0160-4D47-AA43-F869D098BD91}" srcOrd="0" destOrd="0" presId="urn:microsoft.com/office/officeart/2005/8/layout/vList3"/>
    <dgm:cxn modelId="{D12AF919-1BC9-4706-8CFB-71FB3BA36DF7}" type="presParOf" srcId="{C20599DE-06F0-4C2A-A849-FB654BC75810}" destId="{CC07FD3A-5663-4998-BAF5-25B40F158DD8}" srcOrd="0" destOrd="0" presId="urn:microsoft.com/office/officeart/2005/8/layout/vList3"/>
    <dgm:cxn modelId="{424E2F7D-8181-406D-9D4F-141A530A34D2}" type="presParOf" srcId="{CC07FD3A-5663-4998-BAF5-25B40F158DD8}" destId="{5DAEDFCD-924B-453E-B26C-D439551443DB}" srcOrd="0" destOrd="0" presId="urn:microsoft.com/office/officeart/2005/8/layout/vList3"/>
    <dgm:cxn modelId="{609AC550-BA16-477F-BAE9-EBCA3B58DFDB}" type="presParOf" srcId="{CC07FD3A-5663-4998-BAF5-25B40F158DD8}" destId="{EDFE6C3B-0160-4D47-AA43-F869D098BD9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57C7D-7828-47A6-8E33-238093E853D6}" type="doc">
      <dgm:prSet loTypeId="urn:microsoft.com/office/officeart/2005/8/layout/vList3" loCatId="list" qsTypeId="urn:microsoft.com/office/officeart/2005/8/quickstyle/3d1" qsCatId="3D" csTypeId="urn:microsoft.com/office/officeart/2005/8/colors/accent1_2" csCatId="accent1" phldr="1"/>
      <dgm:spPr/>
      <dgm:t>
        <a:bodyPr/>
        <a:lstStyle/>
        <a:p>
          <a:endParaRPr lang="es-PA"/>
        </a:p>
      </dgm:t>
    </dgm:pt>
    <dgm:pt modelId="{365988B0-A0D0-4A3E-99DA-F2C4810A6901}">
      <dgm:prSet custT="1">
        <dgm:style>
          <a:lnRef idx="1">
            <a:schemeClr val="accent2"/>
          </a:lnRef>
          <a:fillRef idx="2">
            <a:schemeClr val="accent2"/>
          </a:fillRef>
          <a:effectRef idx="1">
            <a:schemeClr val="accent2"/>
          </a:effectRef>
          <a:fontRef idx="minor">
            <a:schemeClr val="dk1"/>
          </a:fontRef>
        </dgm:style>
      </dgm:prSet>
      <dgm:spPr/>
      <dgm:t>
        <a:bodyPr/>
        <a:lstStyle/>
        <a:p>
          <a:pPr rtl="0">
            <a:lnSpc>
              <a:spcPct val="100000"/>
            </a:lnSpc>
          </a:pPr>
          <a:endParaRPr lang="es-PA" sz="1800" b="1" u="sng" dirty="0" smtClean="0">
            <a:hlinkClick xmlns:r="http://schemas.openxmlformats.org/officeDocument/2006/relationships" r:id="rId1"/>
          </a:endParaRPr>
        </a:p>
        <a:p>
          <a:pPr rtl="0">
            <a:lnSpc>
              <a:spcPct val="100000"/>
            </a:lnSpc>
            <a:tabLst>
              <a:tab pos="95250" algn="l"/>
            </a:tabLst>
          </a:pPr>
          <a:r>
            <a:rPr lang="es-PA" sz="2000" b="1" u="sng" dirty="0" smtClean="0">
              <a:hlinkClick xmlns:r="http://schemas.openxmlformats.org/officeDocument/2006/relationships" r:id="rId1"/>
            </a:rPr>
            <a:t>Autoevaluación 2</a:t>
          </a:r>
          <a:r>
            <a:rPr lang="es-PA" sz="2000" b="1" dirty="0" smtClean="0"/>
            <a:t>.</a:t>
          </a:r>
          <a:r>
            <a:rPr lang="es-PA" sz="2800" dirty="0" smtClean="0"/>
            <a:t/>
          </a:r>
          <a:br>
            <a:rPr lang="es-PA" sz="2800" dirty="0" smtClean="0"/>
          </a:br>
          <a:endParaRPr lang="es-PA" sz="2800" dirty="0"/>
        </a:p>
      </dgm:t>
    </dgm:pt>
    <dgm:pt modelId="{B723BDE7-8C15-4875-913A-98DAF9B54DC1}" type="parTrans" cxnId="{CC6FCE72-690A-437B-B52C-A7F31DE0A9F4}">
      <dgm:prSet/>
      <dgm:spPr/>
      <dgm:t>
        <a:bodyPr/>
        <a:lstStyle/>
        <a:p>
          <a:endParaRPr lang="es-PA"/>
        </a:p>
      </dgm:t>
    </dgm:pt>
    <dgm:pt modelId="{81765163-62E8-48E8-8438-79EE25CD82C4}" type="sibTrans" cxnId="{CC6FCE72-690A-437B-B52C-A7F31DE0A9F4}">
      <dgm:prSet/>
      <dgm:spPr/>
      <dgm:t>
        <a:bodyPr/>
        <a:lstStyle/>
        <a:p>
          <a:endParaRPr lang="es-PA"/>
        </a:p>
      </dgm:t>
    </dgm:pt>
    <dgm:pt modelId="{AD7036FC-8ECD-4963-8F64-A289C7D1CE61}" type="pres">
      <dgm:prSet presAssocID="{24257C7D-7828-47A6-8E33-238093E853D6}" presName="linearFlow" presStyleCnt="0">
        <dgm:presLayoutVars>
          <dgm:dir/>
          <dgm:resizeHandles val="exact"/>
        </dgm:presLayoutVars>
      </dgm:prSet>
      <dgm:spPr/>
      <dgm:t>
        <a:bodyPr/>
        <a:lstStyle/>
        <a:p>
          <a:endParaRPr lang="es-PA"/>
        </a:p>
      </dgm:t>
    </dgm:pt>
    <dgm:pt modelId="{C3F217E3-950C-4EC0-929F-0E3E4909ABE6}" type="pres">
      <dgm:prSet presAssocID="{365988B0-A0D0-4A3E-99DA-F2C4810A6901}" presName="composite" presStyleCnt="0"/>
      <dgm:spPr/>
    </dgm:pt>
    <dgm:pt modelId="{6CDC7E86-8240-45A6-A8CE-3CEA8E7E30F7}" type="pres">
      <dgm:prSet presAssocID="{365988B0-A0D0-4A3E-99DA-F2C4810A6901}" presName="imgShp" presStyleLbl="fgImgPlace1" presStyleIdx="0" presStyleCnt="1" custScaleX="100001" custLinFactNeighborX="-29126" custLinFactNeighborY="-11"/>
      <dgm:spPr/>
    </dgm:pt>
    <dgm:pt modelId="{8F014A11-0B7E-4E4C-9E17-82C5223BE11F}" type="pres">
      <dgm:prSet presAssocID="{365988B0-A0D0-4A3E-99DA-F2C4810A6901}" presName="txShp" presStyleLbl="node1" presStyleIdx="0" presStyleCnt="1" custScaleX="92355" custScaleY="43968" custLinFactNeighborX="1063" custLinFactNeighborY="-11">
        <dgm:presLayoutVars>
          <dgm:bulletEnabled val="1"/>
        </dgm:presLayoutVars>
      </dgm:prSet>
      <dgm:spPr/>
      <dgm:t>
        <a:bodyPr/>
        <a:lstStyle/>
        <a:p>
          <a:endParaRPr lang="es-PA"/>
        </a:p>
      </dgm:t>
    </dgm:pt>
  </dgm:ptLst>
  <dgm:cxnLst>
    <dgm:cxn modelId="{0838B2B1-D58F-451F-8CC0-82B5FFEB7FF9}" type="presOf" srcId="{365988B0-A0D0-4A3E-99DA-F2C4810A6901}" destId="{8F014A11-0B7E-4E4C-9E17-82C5223BE11F}" srcOrd="0" destOrd="0" presId="urn:microsoft.com/office/officeart/2005/8/layout/vList3"/>
    <dgm:cxn modelId="{CC6FCE72-690A-437B-B52C-A7F31DE0A9F4}" srcId="{24257C7D-7828-47A6-8E33-238093E853D6}" destId="{365988B0-A0D0-4A3E-99DA-F2C4810A6901}" srcOrd="0" destOrd="0" parTransId="{B723BDE7-8C15-4875-913A-98DAF9B54DC1}" sibTransId="{81765163-62E8-48E8-8438-79EE25CD82C4}"/>
    <dgm:cxn modelId="{7C5142FE-A212-4F34-A216-5E82FD9166FC}" type="presOf" srcId="{24257C7D-7828-47A6-8E33-238093E853D6}" destId="{AD7036FC-8ECD-4963-8F64-A289C7D1CE61}" srcOrd="0" destOrd="0" presId="urn:microsoft.com/office/officeart/2005/8/layout/vList3"/>
    <dgm:cxn modelId="{0781A4D0-A0DC-4F07-8006-CC394FB9B165}" type="presParOf" srcId="{AD7036FC-8ECD-4963-8F64-A289C7D1CE61}" destId="{C3F217E3-950C-4EC0-929F-0E3E4909ABE6}" srcOrd="0" destOrd="0" presId="urn:microsoft.com/office/officeart/2005/8/layout/vList3"/>
    <dgm:cxn modelId="{A260D2B7-FDAF-495C-944A-3A161525E953}" type="presParOf" srcId="{C3F217E3-950C-4EC0-929F-0E3E4909ABE6}" destId="{6CDC7E86-8240-45A6-A8CE-3CEA8E7E30F7}" srcOrd="0" destOrd="0" presId="urn:microsoft.com/office/officeart/2005/8/layout/vList3"/>
    <dgm:cxn modelId="{F8997097-A4D4-434D-8064-85A656D6F35E}" type="presParOf" srcId="{C3F217E3-950C-4EC0-929F-0E3E4909ABE6}" destId="{8F014A11-0B7E-4E4C-9E17-82C5223BE11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E6C3B-0160-4D47-AA43-F869D098BD91}">
      <dsp:nvSpPr>
        <dsp:cNvPr id="0" name=""/>
        <dsp:cNvSpPr/>
      </dsp:nvSpPr>
      <dsp:spPr>
        <a:xfrm rot="10800000" flipV="1">
          <a:off x="1871946" y="219878"/>
          <a:ext cx="5170044" cy="572214"/>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502140" tIns="38100" rIns="71120" bIns="38100" numCol="1" spcCol="1270" anchor="ctr" anchorCtr="0">
          <a:noAutofit/>
        </a:bodyPr>
        <a:lstStyle/>
        <a:p>
          <a:pPr lvl="0" algn="ctr" defTabSz="444500" rtl="0">
            <a:lnSpc>
              <a:spcPct val="90000"/>
            </a:lnSpc>
            <a:spcBef>
              <a:spcPct val="0"/>
            </a:spcBef>
            <a:spcAft>
              <a:spcPct val="35000"/>
            </a:spcAft>
          </a:pPr>
          <a:endParaRPr lang="es-PA" sz="1000" b="1" u="sng" kern="1200" dirty="0" smtClean="0">
            <a:hlinkClick xmlns:r="http://schemas.openxmlformats.org/officeDocument/2006/relationships" r:id="rId1"/>
          </a:endParaRPr>
        </a:p>
        <a:p>
          <a:pPr lvl="0" algn="ctr" defTabSz="444500" rtl="0">
            <a:lnSpc>
              <a:spcPct val="90000"/>
            </a:lnSpc>
            <a:spcBef>
              <a:spcPct val="0"/>
            </a:spcBef>
            <a:spcAft>
              <a:spcPct val="35000"/>
            </a:spcAft>
          </a:pPr>
          <a:r>
            <a:rPr lang="es-PA" sz="2000" b="1" u="sng" kern="1200" dirty="0" smtClean="0">
              <a:hlinkClick xmlns:r="http://schemas.openxmlformats.org/officeDocument/2006/relationships" r:id="rId1"/>
            </a:rPr>
            <a:t>AUTOEVALUACIÓN 1</a:t>
          </a:r>
          <a:r>
            <a:rPr lang="es-PA" sz="2000" b="1" kern="1200" dirty="0" smtClean="0"/>
            <a:t>|</a:t>
          </a:r>
          <a:r>
            <a:rPr lang="es-PA" sz="2000" kern="1200" dirty="0" smtClean="0"/>
            <a:t/>
          </a:r>
          <a:br>
            <a:rPr lang="es-PA" sz="2000" kern="1200" dirty="0" smtClean="0"/>
          </a:br>
          <a:endParaRPr lang="es-PA" sz="2000" kern="1200" dirty="0"/>
        </a:p>
      </dsp:txBody>
      <dsp:txXfrm rot="10800000">
        <a:off x="2014999" y="219878"/>
        <a:ext cx="5026991" cy="572214"/>
      </dsp:txXfrm>
    </dsp:sp>
    <dsp:sp modelId="{5DAEDFCD-924B-453E-B26C-D439551443DB}">
      <dsp:nvSpPr>
        <dsp:cNvPr id="0" name=""/>
        <dsp:cNvSpPr/>
      </dsp:nvSpPr>
      <dsp:spPr>
        <a:xfrm>
          <a:off x="580566" y="556"/>
          <a:ext cx="1138711" cy="113871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14A11-0B7E-4E4C-9E17-82C5223BE11F}">
      <dsp:nvSpPr>
        <dsp:cNvPr id="0" name=""/>
        <dsp:cNvSpPr/>
      </dsp:nvSpPr>
      <dsp:spPr>
        <a:xfrm rot="10800000">
          <a:off x="2035103" y="319452"/>
          <a:ext cx="5054297" cy="500668"/>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502140" tIns="68580" rIns="128016" bIns="68580" numCol="1" spcCol="1270" anchor="ctr" anchorCtr="0">
          <a:noAutofit/>
        </a:bodyPr>
        <a:lstStyle/>
        <a:p>
          <a:pPr lvl="0" algn="ctr" defTabSz="800100" rtl="0">
            <a:lnSpc>
              <a:spcPct val="100000"/>
            </a:lnSpc>
            <a:spcBef>
              <a:spcPct val="0"/>
            </a:spcBef>
            <a:spcAft>
              <a:spcPct val="35000"/>
            </a:spcAft>
          </a:pPr>
          <a:endParaRPr lang="es-PA" sz="1800" b="1" u="sng" kern="1200" dirty="0" smtClean="0">
            <a:hlinkClick xmlns:r="http://schemas.openxmlformats.org/officeDocument/2006/relationships" r:id="rId1"/>
          </a:endParaRPr>
        </a:p>
        <a:p>
          <a:pPr lvl="0" algn="ctr" defTabSz="800100" rtl="0">
            <a:lnSpc>
              <a:spcPct val="100000"/>
            </a:lnSpc>
            <a:spcBef>
              <a:spcPct val="0"/>
            </a:spcBef>
            <a:spcAft>
              <a:spcPct val="35000"/>
            </a:spcAft>
            <a:tabLst>
              <a:tab pos="95250" algn="l"/>
            </a:tabLst>
          </a:pPr>
          <a:r>
            <a:rPr lang="es-PA" sz="2000" b="1" u="sng" kern="1200" dirty="0" smtClean="0">
              <a:hlinkClick xmlns:r="http://schemas.openxmlformats.org/officeDocument/2006/relationships" r:id="rId1"/>
            </a:rPr>
            <a:t>Autoevaluación 2</a:t>
          </a:r>
          <a:r>
            <a:rPr lang="es-PA" sz="2000" b="1" kern="1200" dirty="0" smtClean="0"/>
            <a:t>.</a:t>
          </a:r>
          <a:r>
            <a:rPr lang="es-PA" sz="2800" kern="1200" dirty="0" smtClean="0"/>
            <a:t/>
          </a:r>
          <a:br>
            <a:rPr lang="es-PA" sz="2800" kern="1200" dirty="0" smtClean="0"/>
          </a:br>
          <a:endParaRPr lang="es-PA" sz="2800" kern="1200" dirty="0"/>
        </a:p>
      </dsp:txBody>
      <dsp:txXfrm rot="10800000">
        <a:off x="2160270" y="319452"/>
        <a:ext cx="4929130" cy="500668"/>
      </dsp:txXfrm>
    </dsp:sp>
    <dsp:sp modelId="{6CDC7E86-8240-45A6-A8CE-3CEA8E7E30F7}">
      <dsp:nvSpPr>
        <dsp:cNvPr id="0" name=""/>
        <dsp:cNvSpPr/>
      </dsp:nvSpPr>
      <dsp:spPr>
        <a:xfrm>
          <a:off x="866712" y="431"/>
          <a:ext cx="1138723" cy="1138711"/>
        </a:xfrm>
        <a:prstGeom prst="ellipse">
          <a:avLst/>
        </a:prstGeom>
        <a:gradFill rotWithShape="0">
          <a:gsLst>
            <a:gs pos="0">
              <a:schemeClr val="accent1">
                <a:tint val="50000"/>
                <a:hueOff val="0"/>
                <a:satOff val="0"/>
                <a:lumOff val="0"/>
                <a:alphaOff val="0"/>
                <a:shade val="51000"/>
                <a:satMod val="130000"/>
              </a:schemeClr>
            </a:gs>
            <a:gs pos="80000">
              <a:schemeClr val="accent1">
                <a:tint val="50000"/>
                <a:hueOff val="0"/>
                <a:satOff val="0"/>
                <a:lumOff val="0"/>
                <a:alphaOff val="0"/>
                <a:shade val="93000"/>
                <a:satMod val="130000"/>
              </a:schemeClr>
            </a:gs>
            <a:gs pos="100000">
              <a:schemeClr val="accent1">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s-ES"/>
          </a:p>
        </p:txBody>
      </p:sp>
      <p:sp>
        <p:nvSpPr>
          <p:cNvPr id="349187" name="Rectangle 3"/>
          <p:cNvSpPr>
            <a:spLocks noGrp="1" noChangeArrowheads="1"/>
          </p:cNvSpPr>
          <p:nvPr>
            <p:ph type="dt" sz="quarter" idx="1"/>
          </p:nvPr>
        </p:nvSpPr>
        <p:spPr bwMode="auto">
          <a:xfrm>
            <a:off x="3884613"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s-ES"/>
          </a:p>
        </p:txBody>
      </p:sp>
      <p:sp>
        <p:nvSpPr>
          <p:cNvPr id="349188" name="Rectangle 4"/>
          <p:cNvSpPr>
            <a:spLocks noGrp="1" noChangeArrowheads="1"/>
          </p:cNvSpPr>
          <p:nvPr>
            <p:ph type="ftr" sz="quarter" idx="2"/>
          </p:nvPr>
        </p:nvSpPr>
        <p:spPr bwMode="auto">
          <a:xfrm>
            <a:off x="0"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s-ES"/>
          </a:p>
        </p:txBody>
      </p:sp>
      <p:sp>
        <p:nvSpPr>
          <p:cNvPr id="349189" name="Rectangle 5"/>
          <p:cNvSpPr>
            <a:spLocks noGrp="1" noChangeArrowheads="1"/>
          </p:cNvSpPr>
          <p:nvPr>
            <p:ph type="sldNum" sz="quarter" idx="3"/>
          </p:nvPr>
        </p:nvSpPr>
        <p:spPr bwMode="auto">
          <a:xfrm>
            <a:off x="3884613"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E9B92DF-5284-4C99-BFD2-6D7D8A977D11}" type="slidenum">
              <a:rPr lang="es-ES"/>
              <a:pPr>
                <a:defRPr/>
              </a:pPr>
              <a:t>‹Nº›</a:t>
            </a:fld>
            <a:endParaRPr lang="es-ES"/>
          </a:p>
        </p:txBody>
      </p:sp>
    </p:spTree>
    <p:extLst>
      <p:ext uri="{BB962C8B-B14F-4D97-AF65-F5344CB8AC3E}">
        <p14:creationId xmlns:p14="http://schemas.microsoft.com/office/powerpoint/2010/main" val="3647796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s-ES"/>
          </a:p>
        </p:txBody>
      </p:sp>
      <p:sp>
        <p:nvSpPr>
          <p:cNvPr id="10243" name="Rectangle 3"/>
          <p:cNvSpPr>
            <a:spLocks noGrp="1" noChangeArrowheads="1"/>
          </p:cNvSpPr>
          <p:nvPr>
            <p:ph type="dt" idx="1"/>
          </p:nvPr>
        </p:nvSpPr>
        <p:spPr bwMode="auto">
          <a:xfrm>
            <a:off x="3884613"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s-ES"/>
          </a:p>
        </p:txBody>
      </p:sp>
      <p:sp>
        <p:nvSpPr>
          <p:cNvPr id="19460" name="Rectangle 4"/>
          <p:cNvSpPr>
            <a:spLocks noGrp="1" noRot="1" noChangeAspect="1" noChangeArrowheads="1" noTextEdit="1"/>
          </p:cNvSpPr>
          <p:nvPr>
            <p:ph type="sldImg" idx="2"/>
          </p:nvPr>
        </p:nvSpPr>
        <p:spPr bwMode="auto">
          <a:xfrm>
            <a:off x="1001713" y="728663"/>
            <a:ext cx="4854575"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613275"/>
            <a:ext cx="5486400" cy="4368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0246" name="Rectangle 6"/>
          <p:cNvSpPr>
            <a:spLocks noGrp="1" noChangeArrowheads="1"/>
          </p:cNvSpPr>
          <p:nvPr>
            <p:ph type="ftr" sz="quarter" idx="4"/>
          </p:nvPr>
        </p:nvSpPr>
        <p:spPr bwMode="auto">
          <a:xfrm>
            <a:off x="0"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s-ES"/>
          </a:p>
        </p:txBody>
      </p:sp>
      <p:sp>
        <p:nvSpPr>
          <p:cNvPr id="10247" name="Rectangle 7"/>
          <p:cNvSpPr>
            <a:spLocks noGrp="1" noChangeArrowheads="1"/>
          </p:cNvSpPr>
          <p:nvPr>
            <p:ph type="sldNum" sz="quarter" idx="5"/>
          </p:nvPr>
        </p:nvSpPr>
        <p:spPr bwMode="auto">
          <a:xfrm>
            <a:off x="3884613" y="9223375"/>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286FE7FD-AE27-4F7B-B9ED-21E4371FE4D6}" type="slidenum">
              <a:rPr lang="es-ES"/>
              <a:pPr>
                <a:defRPr/>
              </a:pPr>
              <a:t>‹Nº›</a:t>
            </a:fld>
            <a:endParaRPr lang="es-ES"/>
          </a:p>
        </p:txBody>
      </p:sp>
    </p:spTree>
    <p:extLst>
      <p:ext uri="{BB962C8B-B14F-4D97-AF65-F5344CB8AC3E}">
        <p14:creationId xmlns:p14="http://schemas.microsoft.com/office/powerpoint/2010/main" val="20083363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2D83F966-DD4C-49F5-A56D-CA34388CF747}" type="slidenum">
              <a:rPr lang="es-ES" sz="1200" smtClean="0">
                <a:latin typeface="Arial" charset="0"/>
              </a:rPr>
              <a:pPr eaLnBrk="1" hangingPunct="1"/>
              <a:t>2</a:t>
            </a:fld>
            <a:endParaRPr lang="es-ES" sz="1200" dirty="0" smtClean="0">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0F89D1D4-1546-45D6-B0C5-E9CA32705767}" type="slidenum">
              <a:rPr lang="es-ES" sz="1200" smtClean="0">
                <a:latin typeface="Arial" charset="0"/>
              </a:rPr>
              <a:pPr eaLnBrk="1" hangingPunct="1"/>
              <a:t>5</a:t>
            </a:fld>
            <a:endParaRPr lang="es-ES" sz="1200" dirty="0" smtClean="0">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PE"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PA" smtClean="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DCF02174-2553-4E79-A874-10A838D61265}" type="slidenum">
              <a:rPr lang="es-ES" sz="1200" smtClean="0">
                <a:latin typeface="Arial" charset="0"/>
              </a:rPr>
              <a:pPr eaLnBrk="1" hangingPunct="1"/>
              <a:t>12</a:t>
            </a:fld>
            <a:endParaRPr lang="es-ES" sz="120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PA"/>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PA"/>
          </a:p>
        </p:txBody>
      </p:sp>
      <p:sp>
        <p:nvSpPr>
          <p:cNvPr id="77826" name="Rectangle 2"/>
          <p:cNvSpPr>
            <a:spLocks noGrp="1" noChangeArrowheads="1"/>
          </p:cNvSpPr>
          <p:nvPr>
            <p:ph type="ctrTitle"/>
          </p:nvPr>
        </p:nvSpPr>
        <p:spPr>
          <a:xfrm>
            <a:off x="914400" y="1524000"/>
            <a:ext cx="7623175" cy="1752600"/>
          </a:xfrm>
        </p:spPr>
        <p:txBody>
          <a:bodyPr/>
          <a:lstStyle>
            <a:lvl1pPr>
              <a:defRPr sz="4800"/>
            </a:lvl1pPr>
          </a:lstStyle>
          <a:p>
            <a:r>
              <a:rPr lang="es-ES" altLang="en-US"/>
              <a:t>Haga clic para cambiar el estilo de título	</a:t>
            </a:r>
          </a:p>
        </p:txBody>
      </p:sp>
      <p:sp>
        <p:nvSpPr>
          <p:cNvPr id="7782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4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z="1200">
                <a:latin typeface="Garamond" pitchFamily="18" charset="0"/>
              </a:defRPr>
            </a:lvl1pPr>
          </a:lstStyle>
          <a:p>
            <a:pPr>
              <a:defRPr/>
            </a:pPr>
            <a:endParaRPr lang="es-ES" altLang="en-US"/>
          </a:p>
        </p:txBody>
      </p:sp>
      <p:sp>
        <p:nvSpPr>
          <p:cNvPr id="8" name="Rectangle 6"/>
          <p:cNvSpPr>
            <a:spLocks noGrp="1" noChangeArrowheads="1"/>
          </p:cNvSpPr>
          <p:nvPr>
            <p:ph type="sldNum" sz="quarter" idx="12"/>
          </p:nvPr>
        </p:nvSpPr>
        <p:spPr/>
        <p:txBody>
          <a:bodyPr/>
          <a:lstStyle>
            <a:lvl1pPr>
              <a:defRPr/>
            </a:lvl1pPr>
          </a:lstStyle>
          <a:p>
            <a:pPr>
              <a:defRPr/>
            </a:pPr>
            <a:fld id="{7564EF43-7452-4618-9735-C13EB67E61E7}" type="slidenum">
              <a:rPr lang="es-ES" altLang="en-US"/>
              <a:pPr>
                <a:defRPr/>
              </a:pPr>
              <a:t>‹Nº›</a:t>
            </a:fld>
            <a:endParaRPr lang="es-ES" altLang="en-US"/>
          </a:p>
        </p:txBody>
      </p:sp>
    </p:spTree>
    <p:extLst>
      <p:ext uri="{BB962C8B-B14F-4D97-AF65-F5344CB8AC3E}">
        <p14:creationId xmlns:p14="http://schemas.microsoft.com/office/powerpoint/2010/main" val="64190885"/>
      </p:ext>
    </p:extLst>
  </p:cSld>
  <p:clrMapOvr>
    <a:masterClrMapping/>
  </p:clrMapOvr>
  <p:transition spd="med">
    <p:push dir="r"/>
    <p:sndAc>
      <p:stSnd>
        <p:snd r:embed="rId1" name="wind.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CF84B4-2CF7-4E19-B375-07839779FBF8}" type="slidenum">
              <a:rPr lang="es-ES" altLang="en-US"/>
              <a:pPr>
                <a:defRPr/>
              </a:pPr>
              <a:t>‹Nº›</a:t>
            </a:fld>
            <a:endParaRPr lang="es-ES" altLang="en-US"/>
          </a:p>
        </p:txBody>
      </p:sp>
    </p:spTree>
    <p:extLst>
      <p:ext uri="{BB962C8B-B14F-4D97-AF65-F5344CB8AC3E}">
        <p14:creationId xmlns:p14="http://schemas.microsoft.com/office/powerpoint/2010/main" val="3202391054"/>
      </p:ext>
    </p:extLst>
  </p:cSld>
  <p:clrMapOvr>
    <a:masterClrMapping/>
  </p:clrMapOvr>
  <p:transition spd="med">
    <p:push dir="r"/>
    <p:sndAc>
      <p:stSnd>
        <p:snd r:embed="rId1" name="wind.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21C36A0-566A-4C1F-8C6B-724AF2D26ED0}" type="slidenum">
              <a:rPr lang="es-ES" altLang="en-US"/>
              <a:pPr>
                <a:defRPr/>
              </a:pPr>
              <a:t>‹Nº›</a:t>
            </a:fld>
            <a:endParaRPr lang="es-ES" altLang="en-US"/>
          </a:p>
        </p:txBody>
      </p:sp>
    </p:spTree>
    <p:extLst>
      <p:ext uri="{BB962C8B-B14F-4D97-AF65-F5344CB8AC3E}">
        <p14:creationId xmlns:p14="http://schemas.microsoft.com/office/powerpoint/2010/main" val="2881106419"/>
      </p:ext>
    </p:extLst>
  </p:cSld>
  <p:clrMapOvr>
    <a:masterClrMapping/>
  </p:clrMapOvr>
  <p:transition spd="med">
    <p:push dir="r"/>
    <p:sndAc>
      <p:stSnd>
        <p:snd r:embed="rId1" name="wind.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PE"/>
          </a:p>
        </p:txBody>
      </p:sp>
      <p:sp>
        <p:nvSpPr>
          <p:cNvPr id="3" name="2 Marcador de texto"/>
          <p:cNvSpPr>
            <a:spLocks noGrp="1"/>
          </p:cNvSpPr>
          <p:nvPr>
            <p:ph type="body" sz="half" idx="1"/>
          </p:nvPr>
        </p:nvSpPr>
        <p:spPr>
          <a:xfrm>
            <a:off x="457200" y="1600200"/>
            <a:ext cx="40386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quarter" idx="2"/>
          </p:nvPr>
        </p:nvSpPr>
        <p:spPr>
          <a:xfrm>
            <a:off x="4648200" y="1600200"/>
            <a:ext cx="40386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contenido"/>
          <p:cNvSpPr>
            <a:spLocks noGrp="1"/>
          </p:cNvSpPr>
          <p:nvPr>
            <p:ph sz="quarter" idx="3"/>
          </p:nvPr>
        </p:nvSpPr>
        <p:spPr>
          <a:xfrm>
            <a:off x="4648200" y="3941763"/>
            <a:ext cx="40386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8" name="Rectangle 6"/>
          <p:cNvSpPr>
            <a:spLocks noGrp="1" noChangeArrowheads="1"/>
          </p:cNvSpPr>
          <p:nvPr>
            <p:ph type="sldNum" sz="quarter" idx="12"/>
          </p:nvPr>
        </p:nvSpPr>
        <p:spPr>
          <a:ln/>
        </p:spPr>
        <p:txBody>
          <a:bodyPr/>
          <a:lstStyle>
            <a:lvl1pPr>
              <a:defRPr/>
            </a:lvl1pPr>
          </a:lstStyle>
          <a:p>
            <a:pPr>
              <a:defRPr/>
            </a:pPr>
            <a:fld id="{609EBB53-36C5-4C28-A2BD-B47C0EE6CC83}" type="slidenum">
              <a:rPr lang="es-ES" altLang="en-US"/>
              <a:pPr>
                <a:defRPr/>
              </a:pPr>
              <a:t>‹Nº›</a:t>
            </a:fld>
            <a:endParaRPr lang="es-ES" altLang="en-US"/>
          </a:p>
        </p:txBody>
      </p:sp>
    </p:spTree>
    <p:extLst>
      <p:ext uri="{BB962C8B-B14F-4D97-AF65-F5344CB8AC3E}">
        <p14:creationId xmlns:p14="http://schemas.microsoft.com/office/powerpoint/2010/main" val="1035189483"/>
      </p:ext>
    </p:extLst>
  </p:cSld>
  <p:clrMapOvr>
    <a:masterClrMapping/>
  </p:clrMapOvr>
  <p:transition spd="med">
    <p:push dir="r"/>
    <p:sndAc>
      <p:stSnd>
        <p:snd r:embed="rId1" name="wind.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PE"/>
          </a:p>
        </p:txBody>
      </p:sp>
      <p:sp>
        <p:nvSpPr>
          <p:cNvPr id="3" name="2 Marcador de SmartArt"/>
          <p:cNvSpPr>
            <a:spLocks noGrp="1"/>
          </p:cNvSpPr>
          <p:nvPr>
            <p:ph type="dgm" idx="1"/>
          </p:nvPr>
        </p:nvSpPr>
        <p:spPr>
          <a:xfrm>
            <a:off x="457200" y="1600200"/>
            <a:ext cx="8229600" cy="4530725"/>
          </a:xfrm>
        </p:spPr>
        <p:txBody>
          <a:bodyPr/>
          <a:lstStyle/>
          <a:p>
            <a:pPr lvl="0"/>
            <a:endParaRPr lang="es-P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FDF40F0-1C0F-4294-B5D3-CE452289B946}" type="slidenum">
              <a:rPr lang="es-ES" altLang="en-US"/>
              <a:pPr>
                <a:defRPr/>
              </a:pPr>
              <a:t>‹Nº›</a:t>
            </a:fld>
            <a:endParaRPr lang="es-ES" altLang="en-US"/>
          </a:p>
        </p:txBody>
      </p:sp>
    </p:spTree>
    <p:extLst>
      <p:ext uri="{BB962C8B-B14F-4D97-AF65-F5344CB8AC3E}">
        <p14:creationId xmlns:p14="http://schemas.microsoft.com/office/powerpoint/2010/main" val="1003239427"/>
      </p:ext>
    </p:extLst>
  </p:cSld>
  <p:clrMapOvr>
    <a:masterClrMapping/>
  </p:clrMapOvr>
  <p:transition spd="med">
    <p:push dir="r"/>
    <p:sndAc>
      <p:stSnd>
        <p:snd r:embed="rId1" name="wind.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smtClean="0"/>
              <a:t>Haga clic para modificar el estilo de título del patrón</a:t>
            </a:r>
            <a:endParaRPr lang="es-PE"/>
          </a:p>
        </p:txBody>
      </p:sp>
      <p:sp>
        <p:nvSpPr>
          <p:cNvPr id="3" name="2 Marcador de tabla"/>
          <p:cNvSpPr>
            <a:spLocks noGrp="1"/>
          </p:cNvSpPr>
          <p:nvPr>
            <p:ph type="tbl" idx="1"/>
          </p:nvPr>
        </p:nvSpPr>
        <p:spPr>
          <a:xfrm>
            <a:off x="457200" y="1600200"/>
            <a:ext cx="8229600" cy="4530725"/>
          </a:xfrm>
        </p:spPr>
        <p:txBody>
          <a:bodyPr/>
          <a:lstStyle/>
          <a:p>
            <a:pPr lvl="0"/>
            <a:endParaRPr lang="es-PE"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FE2F8A7-CC8A-4219-A3A3-1B626C9E2848}" type="slidenum">
              <a:rPr lang="es-ES" altLang="en-US"/>
              <a:pPr>
                <a:defRPr/>
              </a:pPr>
              <a:t>‹Nº›</a:t>
            </a:fld>
            <a:endParaRPr lang="es-ES" altLang="en-US"/>
          </a:p>
        </p:txBody>
      </p:sp>
    </p:spTree>
    <p:extLst>
      <p:ext uri="{BB962C8B-B14F-4D97-AF65-F5344CB8AC3E}">
        <p14:creationId xmlns:p14="http://schemas.microsoft.com/office/powerpoint/2010/main" val="183210699"/>
      </p:ext>
    </p:extLst>
  </p:cSld>
  <p:clrMapOvr>
    <a:masterClrMapping/>
  </p:clrMapOvr>
  <p:transition spd="med">
    <p:push dir="r"/>
    <p:sndAc>
      <p:stSnd>
        <p:snd r:embed="rId1" name="wind.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FD572B-6EF4-4902-8AD3-BAFA7901ED6B}" type="slidenum">
              <a:rPr lang="es-ES" altLang="en-US"/>
              <a:pPr>
                <a:defRPr/>
              </a:pPr>
              <a:t>‹Nº›</a:t>
            </a:fld>
            <a:endParaRPr lang="es-ES" altLang="en-US"/>
          </a:p>
        </p:txBody>
      </p:sp>
    </p:spTree>
    <p:extLst>
      <p:ext uri="{BB962C8B-B14F-4D97-AF65-F5344CB8AC3E}">
        <p14:creationId xmlns:p14="http://schemas.microsoft.com/office/powerpoint/2010/main" val="239263572"/>
      </p:ext>
    </p:extLst>
  </p:cSld>
  <p:clrMapOvr>
    <a:masterClrMapping/>
  </p:clrMapOvr>
  <p:transition spd="med">
    <p:push dir="r"/>
    <p:sndAc>
      <p:stSnd>
        <p:snd r:embed="rId1" name="wind.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48F3E5A-5A67-4230-BB34-FD01F10B1A85}" type="slidenum">
              <a:rPr lang="es-ES" altLang="en-US"/>
              <a:pPr>
                <a:defRPr/>
              </a:pPr>
              <a:t>‹Nº›</a:t>
            </a:fld>
            <a:endParaRPr lang="es-ES" altLang="en-US"/>
          </a:p>
        </p:txBody>
      </p:sp>
    </p:spTree>
    <p:extLst>
      <p:ext uri="{BB962C8B-B14F-4D97-AF65-F5344CB8AC3E}">
        <p14:creationId xmlns:p14="http://schemas.microsoft.com/office/powerpoint/2010/main" val="3843922118"/>
      </p:ext>
    </p:extLst>
  </p:cSld>
  <p:clrMapOvr>
    <a:masterClrMapping/>
  </p:clrMapOvr>
  <p:transition spd="med">
    <p:push dir="r"/>
    <p:sndAc>
      <p:stSnd>
        <p:snd r:embed="rId1" name="wind.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58CB50D-36A2-4BFF-9F0F-0F106C44E65B}" type="slidenum">
              <a:rPr lang="es-ES" altLang="en-US"/>
              <a:pPr>
                <a:defRPr/>
              </a:pPr>
              <a:t>‹Nº›</a:t>
            </a:fld>
            <a:endParaRPr lang="es-ES" altLang="en-US"/>
          </a:p>
        </p:txBody>
      </p:sp>
    </p:spTree>
    <p:extLst>
      <p:ext uri="{BB962C8B-B14F-4D97-AF65-F5344CB8AC3E}">
        <p14:creationId xmlns:p14="http://schemas.microsoft.com/office/powerpoint/2010/main" val="2361926203"/>
      </p:ext>
    </p:extLst>
  </p:cSld>
  <p:clrMapOvr>
    <a:masterClrMapping/>
  </p:clrMapOvr>
  <p:transition spd="med">
    <p:push dir="r"/>
    <p:sndAc>
      <p:stSnd>
        <p:snd r:embed="rId1" name="wind.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2D9D4D1-67C5-4227-A5EE-A2077F14E3B1}" type="slidenum">
              <a:rPr lang="es-ES" altLang="en-US"/>
              <a:pPr>
                <a:defRPr/>
              </a:pPr>
              <a:t>‹Nº›</a:t>
            </a:fld>
            <a:endParaRPr lang="es-ES" altLang="en-US"/>
          </a:p>
        </p:txBody>
      </p:sp>
    </p:spTree>
    <p:extLst>
      <p:ext uri="{BB962C8B-B14F-4D97-AF65-F5344CB8AC3E}">
        <p14:creationId xmlns:p14="http://schemas.microsoft.com/office/powerpoint/2010/main" val="3366479783"/>
      </p:ext>
    </p:extLst>
  </p:cSld>
  <p:clrMapOvr>
    <a:masterClrMapping/>
  </p:clrMapOvr>
  <p:transition spd="med">
    <p:push dir="r"/>
    <p:sndAc>
      <p:stSnd>
        <p:snd r:embed="rId1" name="wind.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08320CC-8A89-42CD-AEFD-F8F55AC20689}" type="slidenum">
              <a:rPr lang="es-ES" altLang="en-US"/>
              <a:pPr>
                <a:defRPr/>
              </a:pPr>
              <a:t>‹Nº›</a:t>
            </a:fld>
            <a:endParaRPr lang="es-ES" altLang="en-US"/>
          </a:p>
        </p:txBody>
      </p:sp>
    </p:spTree>
    <p:extLst>
      <p:ext uri="{BB962C8B-B14F-4D97-AF65-F5344CB8AC3E}">
        <p14:creationId xmlns:p14="http://schemas.microsoft.com/office/powerpoint/2010/main" val="4150629915"/>
      </p:ext>
    </p:extLst>
  </p:cSld>
  <p:clrMapOvr>
    <a:masterClrMapping/>
  </p:clrMapOvr>
  <p:transition spd="med">
    <p:push dir="r"/>
    <p:sndAc>
      <p:stSnd>
        <p:snd r:embed="rId1" name="wind.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878A1D6-8581-4E82-B9D1-96458731A4B3}" type="slidenum">
              <a:rPr lang="es-ES" altLang="en-US"/>
              <a:pPr>
                <a:defRPr/>
              </a:pPr>
              <a:t>‹Nº›</a:t>
            </a:fld>
            <a:endParaRPr lang="es-ES" altLang="en-US"/>
          </a:p>
        </p:txBody>
      </p:sp>
    </p:spTree>
    <p:extLst>
      <p:ext uri="{BB962C8B-B14F-4D97-AF65-F5344CB8AC3E}">
        <p14:creationId xmlns:p14="http://schemas.microsoft.com/office/powerpoint/2010/main" val="246561672"/>
      </p:ext>
    </p:extLst>
  </p:cSld>
  <p:clrMapOvr>
    <a:masterClrMapping/>
  </p:clrMapOvr>
  <p:transition spd="med">
    <p:push dir="r"/>
    <p:sndAc>
      <p:stSnd>
        <p:snd r:embed="rId1" name="wind.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172F7A-D870-438E-A665-BE446022A700}" type="slidenum">
              <a:rPr lang="es-ES" altLang="en-US"/>
              <a:pPr>
                <a:defRPr/>
              </a:pPr>
              <a:t>‹Nº›</a:t>
            </a:fld>
            <a:endParaRPr lang="es-ES" altLang="en-US"/>
          </a:p>
        </p:txBody>
      </p:sp>
    </p:spTree>
    <p:extLst>
      <p:ext uri="{BB962C8B-B14F-4D97-AF65-F5344CB8AC3E}">
        <p14:creationId xmlns:p14="http://schemas.microsoft.com/office/powerpoint/2010/main" val="2846876633"/>
      </p:ext>
    </p:extLst>
  </p:cSld>
  <p:clrMapOvr>
    <a:masterClrMapping/>
  </p:clrMapOvr>
  <p:transition spd="med">
    <p:push dir="r"/>
    <p:sndAc>
      <p:stSnd>
        <p:snd r:embed="rId1" name="wind.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PE"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s-ES" altLang="en-US"/>
              <a:t>Aldo</a:t>
            </a:r>
            <a:r>
              <a:rPr lang="en-US" altLang="en-US"/>
              <a:t> Velásquez Huerta</a:t>
            </a: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8B6795-B895-44D8-AC3E-D771EA211C33}" type="slidenum">
              <a:rPr lang="es-ES" altLang="en-US"/>
              <a:pPr>
                <a:defRPr/>
              </a:pPr>
              <a:t>‹Nº›</a:t>
            </a:fld>
            <a:endParaRPr lang="es-ES" altLang="en-US"/>
          </a:p>
        </p:txBody>
      </p:sp>
    </p:spTree>
    <p:extLst>
      <p:ext uri="{BB962C8B-B14F-4D97-AF65-F5344CB8AC3E}">
        <p14:creationId xmlns:p14="http://schemas.microsoft.com/office/powerpoint/2010/main" val="2903268637"/>
      </p:ext>
    </p:extLst>
  </p:cSld>
  <p:clrMapOvr>
    <a:masterClrMapping/>
  </p:clrMapOvr>
  <p:transition spd="med">
    <p:push dir="r"/>
    <p:sndAc>
      <p:stSnd>
        <p:snd r:embed="rId1" name="wind.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ltLang="en-US" smtClean="0"/>
              <a:t>Haga clic para cambiar el estilo de título	</a:t>
            </a:r>
          </a:p>
        </p:txBody>
      </p:sp>
      <p:sp>
        <p:nvSpPr>
          <p:cNvPr id="76803"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76804"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s-ES" altLang="en-US"/>
          </a:p>
        </p:txBody>
      </p:sp>
      <p:sp>
        <p:nvSpPr>
          <p:cNvPr id="768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Comic Sans MS" pitchFamily="66" charset="0"/>
              </a:defRPr>
            </a:lvl1pPr>
          </a:lstStyle>
          <a:p>
            <a:pPr>
              <a:defRPr/>
            </a:pPr>
            <a:r>
              <a:rPr lang="es-ES" altLang="en-US"/>
              <a:t>Aldo</a:t>
            </a:r>
            <a:r>
              <a:rPr lang="en-US" altLang="en-US"/>
              <a:t> Velásquez Huerta</a:t>
            </a:r>
            <a:endParaRPr lang="es-ES" altLang="en-US"/>
          </a:p>
        </p:txBody>
      </p:sp>
      <p:sp>
        <p:nvSpPr>
          <p:cNvPr id="76806"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B715120C-CEF5-4D4D-98EC-EB82725E688B}" type="slidenum">
              <a:rPr lang="es-ES" altLang="en-US"/>
              <a:pPr>
                <a:defRPr/>
              </a:pPr>
              <a:t>‹Nº›</a:t>
            </a:fld>
            <a:endParaRPr lang="es-ES" alt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s-PA"/>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s-PA"/>
          </a:p>
        </p:txBody>
      </p:sp>
    </p:spTree>
  </p:cSld>
  <p:clrMap bg1="dk2" tx1="lt1" bg2="dk1" tx2="lt2" accent1="accent1" accent2="accent2" accent3="accent3" accent4="accent4" accent5="accent5" accent6="accent6" hlink="hlink" folHlink="folHlink"/>
  <p:sldLayoutIdLst>
    <p:sldLayoutId id="2147483755"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ransition spd="med">
    <p:push dir="r"/>
    <p:sndAc>
      <p:stSnd>
        <p:snd r:embed="rId16" name="win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0" presetClass="entr" presetSubtype="0" fill="hold" grpId="0" nodeType="clickEffect">
                                  <p:stCondLst>
                                    <p:cond delay="0"/>
                                  </p:stCondLst>
                                  <p:iterate type="lt">
                                    <p:tmPct val="10000"/>
                                  </p:iterate>
                                  <p:childTnLst>
                                    <p:set>
                                      <p:cBhvr>
                                        <p:cTn id="10" dur="1" fill="hold">
                                          <p:stCondLst>
                                            <p:cond delay="0"/>
                                          </p:stCondLst>
                                        </p:cTn>
                                        <p:tgtEl>
                                          <p:spTgt spid="76803">
                                            <p:txEl>
                                              <p:pRg st="0" end="0"/>
                                            </p:txEl>
                                          </p:spTgt>
                                        </p:tgtEl>
                                        <p:attrNameLst>
                                          <p:attrName>style.visibility</p:attrName>
                                        </p:attrNameLst>
                                      </p:cBhvr>
                                      <p:to>
                                        <p:strVal val="visible"/>
                                      </p:to>
                                    </p:set>
                                    <p:animEffect transition="in" filter="fade">
                                      <p:cBhvr>
                                        <p:cTn id="11" dur="1000"/>
                                        <p:tgtEl>
                                          <p:spTgt spid="76803">
                                            <p:txEl>
                                              <p:pRg st="0" end="0"/>
                                            </p:txEl>
                                          </p:spTgt>
                                        </p:tgtEl>
                                      </p:cBhvr>
                                    </p:animEffect>
                                    <p:anim calcmode="lin" valueType="num">
                                      <p:cBhvr>
                                        <p:cTn id="12" dur="1000" fill="hold"/>
                                        <p:tgtEl>
                                          <p:spTgt spid="76803">
                                            <p:txEl>
                                              <p:pRg st="0" end="0"/>
                                            </p:txEl>
                                          </p:spTgt>
                                        </p:tgtEl>
                                        <p:attrNameLst>
                                          <p:attrName>ppt_x</p:attrName>
                                        </p:attrNameLst>
                                      </p:cBhvr>
                                      <p:tavLst>
                                        <p:tav tm="0">
                                          <p:val>
                                            <p:strVal val="#ppt_x-.1"/>
                                          </p:val>
                                        </p:tav>
                                        <p:tav tm="100000">
                                          <p:val>
                                            <p:strVal val="#ppt_x"/>
                                          </p:val>
                                        </p:tav>
                                      </p:tavLst>
                                    </p:anim>
                                    <p:anim calcmode="lin" valueType="num">
                                      <p:cBhvr>
                                        <p:cTn id="13" dur="1000" fill="hold"/>
                                        <p:tgtEl>
                                          <p:spTgt spid="76803">
                                            <p:txEl>
                                              <p:pRg st="0" end="0"/>
                                            </p:txEl>
                                          </p:spTgt>
                                        </p:tgtEl>
                                        <p:attrNameLst>
                                          <p:attrName>ppt_y</p:attrName>
                                        </p:attrNameLst>
                                      </p:cBhvr>
                                      <p:tavLst>
                                        <p:tav tm="0">
                                          <p:val>
                                            <p:strVal val="#ppt_y"/>
                                          </p:val>
                                        </p:tav>
                                        <p:tav tm="100000">
                                          <p:val>
                                            <p:strVal val="#ppt_y"/>
                                          </p:val>
                                        </p:tav>
                                      </p:tavLst>
                                    </p:anim>
                                  </p:childTnLst>
                                </p:cTn>
                              </p:par>
                              <p:par>
                                <p:cTn id="14" presetID="40" presetClass="entr" presetSubtype="0" fill="hold" grpId="0" nodeType="withEffect">
                                  <p:stCondLst>
                                    <p:cond delay="0"/>
                                  </p:stCondLst>
                                  <p:iterate type="lt">
                                    <p:tmPct val="10000"/>
                                  </p:iterate>
                                  <p:childTnLst>
                                    <p:set>
                                      <p:cBhvr>
                                        <p:cTn id="15" dur="1" fill="hold">
                                          <p:stCondLst>
                                            <p:cond delay="0"/>
                                          </p:stCondLst>
                                        </p:cTn>
                                        <p:tgtEl>
                                          <p:spTgt spid="76803">
                                            <p:txEl>
                                              <p:pRg st="1" end="1"/>
                                            </p:txEl>
                                          </p:spTgt>
                                        </p:tgtEl>
                                        <p:attrNameLst>
                                          <p:attrName>style.visibility</p:attrName>
                                        </p:attrNameLst>
                                      </p:cBhvr>
                                      <p:to>
                                        <p:strVal val="visible"/>
                                      </p:to>
                                    </p:set>
                                    <p:animEffect transition="in" filter="fade">
                                      <p:cBhvr>
                                        <p:cTn id="16" dur="1000"/>
                                        <p:tgtEl>
                                          <p:spTgt spid="76803">
                                            <p:txEl>
                                              <p:pRg st="1" end="1"/>
                                            </p:txEl>
                                          </p:spTgt>
                                        </p:tgtEl>
                                      </p:cBhvr>
                                    </p:animEffect>
                                    <p:anim calcmode="lin" valueType="num">
                                      <p:cBhvr>
                                        <p:cTn id="17" dur="1000" fill="hold"/>
                                        <p:tgtEl>
                                          <p:spTgt spid="76803">
                                            <p:txEl>
                                              <p:pRg st="1" end="1"/>
                                            </p:txEl>
                                          </p:spTgt>
                                        </p:tgtEl>
                                        <p:attrNameLst>
                                          <p:attrName>ppt_x</p:attrName>
                                        </p:attrNameLst>
                                      </p:cBhvr>
                                      <p:tavLst>
                                        <p:tav tm="0">
                                          <p:val>
                                            <p:strVal val="#ppt_x-.1"/>
                                          </p:val>
                                        </p:tav>
                                        <p:tav tm="100000">
                                          <p:val>
                                            <p:strVal val="#ppt_x"/>
                                          </p:val>
                                        </p:tav>
                                      </p:tavLst>
                                    </p:anim>
                                    <p:anim calcmode="lin" valueType="num">
                                      <p:cBhvr>
                                        <p:cTn id="18" dur="1000" fill="hold"/>
                                        <p:tgtEl>
                                          <p:spTgt spid="76803">
                                            <p:txEl>
                                              <p:pRg st="1" end="1"/>
                                            </p:txEl>
                                          </p:spTgt>
                                        </p:tgtEl>
                                        <p:attrNameLst>
                                          <p:attrName>ppt_y</p:attrName>
                                        </p:attrNameLst>
                                      </p:cBhvr>
                                      <p:tavLst>
                                        <p:tav tm="0">
                                          <p:val>
                                            <p:strVal val="#ppt_y"/>
                                          </p:val>
                                        </p:tav>
                                        <p:tav tm="100000">
                                          <p:val>
                                            <p:strVal val="#ppt_y"/>
                                          </p:val>
                                        </p:tav>
                                      </p:tavLst>
                                    </p:anim>
                                  </p:childTnLst>
                                </p:cTn>
                              </p:par>
                              <p:par>
                                <p:cTn id="19" presetID="40" presetClass="entr" presetSubtype="0" fill="hold" grpId="0" nodeType="withEffect">
                                  <p:stCondLst>
                                    <p:cond delay="0"/>
                                  </p:stCondLst>
                                  <p:iterate type="lt">
                                    <p:tmPct val="10000"/>
                                  </p:iterate>
                                  <p:childTnLst>
                                    <p:set>
                                      <p:cBhvr>
                                        <p:cTn id="20" dur="1" fill="hold">
                                          <p:stCondLst>
                                            <p:cond delay="0"/>
                                          </p:stCondLst>
                                        </p:cTn>
                                        <p:tgtEl>
                                          <p:spTgt spid="76803">
                                            <p:txEl>
                                              <p:pRg st="2" end="2"/>
                                            </p:txEl>
                                          </p:spTgt>
                                        </p:tgtEl>
                                        <p:attrNameLst>
                                          <p:attrName>style.visibility</p:attrName>
                                        </p:attrNameLst>
                                      </p:cBhvr>
                                      <p:to>
                                        <p:strVal val="visible"/>
                                      </p:to>
                                    </p:set>
                                    <p:animEffect transition="in" filter="fade">
                                      <p:cBhvr>
                                        <p:cTn id="21" dur="1000"/>
                                        <p:tgtEl>
                                          <p:spTgt spid="76803">
                                            <p:txEl>
                                              <p:pRg st="2" end="2"/>
                                            </p:txEl>
                                          </p:spTgt>
                                        </p:tgtEl>
                                      </p:cBhvr>
                                    </p:animEffect>
                                    <p:anim calcmode="lin" valueType="num">
                                      <p:cBhvr>
                                        <p:cTn id="22" dur="1000" fill="hold"/>
                                        <p:tgtEl>
                                          <p:spTgt spid="76803">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76803">
                                            <p:txEl>
                                              <p:pRg st="2" end="2"/>
                                            </p:txEl>
                                          </p:spTgt>
                                        </p:tgtEl>
                                        <p:attrNameLst>
                                          <p:attrName>ppt_y</p:attrName>
                                        </p:attrNameLst>
                                      </p:cBhvr>
                                      <p:tavLst>
                                        <p:tav tm="0">
                                          <p:val>
                                            <p:strVal val="#ppt_y"/>
                                          </p:val>
                                        </p:tav>
                                        <p:tav tm="100000">
                                          <p:val>
                                            <p:strVal val="#ppt_y"/>
                                          </p:val>
                                        </p:tav>
                                      </p:tavLst>
                                    </p:anim>
                                  </p:childTnLst>
                                </p:cTn>
                              </p:par>
                              <p:par>
                                <p:cTn id="24" presetID="40" presetClass="entr" presetSubtype="0" fill="hold" grpId="0" nodeType="withEffect">
                                  <p:stCondLst>
                                    <p:cond delay="0"/>
                                  </p:stCondLst>
                                  <p:iterate type="lt">
                                    <p:tmPct val="10000"/>
                                  </p:iterate>
                                  <p:childTnLst>
                                    <p:set>
                                      <p:cBhvr>
                                        <p:cTn id="25" dur="1" fill="hold">
                                          <p:stCondLst>
                                            <p:cond delay="0"/>
                                          </p:stCondLst>
                                        </p:cTn>
                                        <p:tgtEl>
                                          <p:spTgt spid="76803">
                                            <p:txEl>
                                              <p:pRg st="3" end="3"/>
                                            </p:txEl>
                                          </p:spTgt>
                                        </p:tgtEl>
                                        <p:attrNameLst>
                                          <p:attrName>style.visibility</p:attrName>
                                        </p:attrNameLst>
                                      </p:cBhvr>
                                      <p:to>
                                        <p:strVal val="visible"/>
                                      </p:to>
                                    </p:set>
                                    <p:animEffect transition="in" filter="fade">
                                      <p:cBhvr>
                                        <p:cTn id="26" dur="1000"/>
                                        <p:tgtEl>
                                          <p:spTgt spid="76803">
                                            <p:txEl>
                                              <p:pRg st="3" end="3"/>
                                            </p:txEl>
                                          </p:spTgt>
                                        </p:tgtEl>
                                      </p:cBhvr>
                                    </p:animEffect>
                                    <p:anim calcmode="lin" valueType="num">
                                      <p:cBhvr>
                                        <p:cTn id="27" dur="1000" fill="hold"/>
                                        <p:tgtEl>
                                          <p:spTgt spid="76803">
                                            <p:txEl>
                                              <p:pRg st="3" end="3"/>
                                            </p:txEl>
                                          </p:spTgt>
                                        </p:tgtEl>
                                        <p:attrNameLst>
                                          <p:attrName>ppt_x</p:attrName>
                                        </p:attrNameLst>
                                      </p:cBhvr>
                                      <p:tavLst>
                                        <p:tav tm="0">
                                          <p:val>
                                            <p:strVal val="#ppt_x-.1"/>
                                          </p:val>
                                        </p:tav>
                                        <p:tav tm="100000">
                                          <p:val>
                                            <p:strVal val="#ppt_x"/>
                                          </p:val>
                                        </p:tav>
                                      </p:tavLst>
                                    </p:anim>
                                    <p:anim calcmode="lin" valueType="num">
                                      <p:cBhvr>
                                        <p:cTn id="28" dur="1000" fill="hold"/>
                                        <p:tgtEl>
                                          <p:spTgt spid="76803">
                                            <p:txEl>
                                              <p:pRg st="3" end="3"/>
                                            </p:txEl>
                                          </p:spTgt>
                                        </p:tgtEl>
                                        <p:attrNameLst>
                                          <p:attrName>ppt_y</p:attrName>
                                        </p:attrNameLst>
                                      </p:cBhvr>
                                      <p:tavLst>
                                        <p:tav tm="0">
                                          <p:val>
                                            <p:strVal val="#ppt_y"/>
                                          </p:val>
                                        </p:tav>
                                        <p:tav tm="100000">
                                          <p:val>
                                            <p:strVal val="#ppt_y"/>
                                          </p:val>
                                        </p:tav>
                                      </p:tavLst>
                                    </p:anim>
                                  </p:childTnLst>
                                </p:cTn>
                              </p:par>
                              <p:par>
                                <p:cTn id="29" presetID="40" presetClass="entr" presetSubtype="0" fill="hold" grpId="0" nodeType="withEffect">
                                  <p:stCondLst>
                                    <p:cond delay="0"/>
                                  </p:stCondLst>
                                  <p:iterate type="lt">
                                    <p:tmPct val="10000"/>
                                  </p:iterate>
                                  <p:childTnLst>
                                    <p:set>
                                      <p:cBhvr>
                                        <p:cTn id="30" dur="1" fill="hold">
                                          <p:stCondLst>
                                            <p:cond delay="0"/>
                                          </p:stCondLst>
                                        </p:cTn>
                                        <p:tgtEl>
                                          <p:spTgt spid="76803">
                                            <p:txEl>
                                              <p:pRg st="4" end="4"/>
                                            </p:txEl>
                                          </p:spTgt>
                                        </p:tgtEl>
                                        <p:attrNameLst>
                                          <p:attrName>style.visibility</p:attrName>
                                        </p:attrNameLst>
                                      </p:cBhvr>
                                      <p:to>
                                        <p:strVal val="visible"/>
                                      </p:to>
                                    </p:set>
                                    <p:animEffect transition="in" filter="fade">
                                      <p:cBhvr>
                                        <p:cTn id="31" dur="1000"/>
                                        <p:tgtEl>
                                          <p:spTgt spid="76803">
                                            <p:txEl>
                                              <p:pRg st="4" end="4"/>
                                            </p:txEl>
                                          </p:spTgt>
                                        </p:tgtEl>
                                      </p:cBhvr>
                                    </p:animEffect>
                                    <p:anim calcmode="lin" valueType="num">
                                      <p:cBhvr>
                                        <p:cTn id="32" dur="1000" fill="hold"/>
                                        <p:tgtEl>
                                          <p:spTgt spid="76803">
                                            <p:txEl>
                                              <p:pRg st="4" end="4"/>
                                            </p:txEl>
                                          </p:spTgt>
                                        </p:tgtEl>
                                        <p:attrNameLst>
                                          <p:attrName>ppt_x</p:attrName>
                                        </p:attrNameLst>
                                      </p:cBhvr>
                                      <p:tavLst>
                                        <p:tav tm="0">
                                          <p:val>
                                            <p:strVal val="#ppt_x-.1"/>
                                          </p:val>
                                        </p:tav>
                                        <p:tav tm="100000">
                                          <p:val>
                                            <p:strVal val="#ppt_x"/>
                                          </p:val>
                                        </p:tav>
                                      </p:tavLst>
                                    </p:anim>
                                    <p:anim calcmode="lin" valueType="num">
                                      <p:cBhvr>
                                        <p:cTn id="33" dur="1000" fill="hold"/>
                                        <p:tgtEl>
                                          <p:spTgt spid="768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76803"/>
                        </p:tgtEl>
                        <p:attrNameLst>
                          <p:attrName>style.visibility</p:attrName>
                        </p:attrNameLst>
                      </p:cBhvr>
                      <p:to>
                        <p:strVal val="visible"/>
                      </p:to>
                    </p:set>
                    <p:animEffect transition="in" filter="fade">
                      <p:cBhvr>
                        <p:cTn dur="1000"/>
                        <p:tgtEl>
                          <p:spTgt spid="76803"/>
                        </p:tgtEl>
                      </p:cBhvr>
                    </p:animEffect>
                    <p:anim calcmode="lin" valueType="num">
                      <p:cBhvr>
                        <p:cTn dur="1000" fill="hold"/>
                        <p:tgtEl>
                          <p:spTgt spid="76803"/>
                        </p:tgtEl>
                        <p:attrNameLst>
                          <p:attrName>ppt_x</p:attrName>
                        </p:attrNameLst>
                      </p:cBhvr>
                      <p:tavLst>
                        <p:tav tm="0">
                          <p:val>
                            <p:strVal val="#ppt_x-.1"/>
                          </p:val>
                        </p:tav>
                        <p:tav tm="100000">
                          <p:val>
                            <p:strVal val="#ppt_x"/>
                          </p:val>
                        </p:tav>
                      </p:tavLst>
                    </p:anim>
                    <p:anim calcmode="lin" valueType="num">
                      <p:cBhvr>
                        <p:cTn dur="1000" fill="hold"/>
                        <p:tgtEl>
                          <p:spTgt spid="76803"/>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76803"/>
                        </p:tgtEl>
                        <p:attrNameLst>
                          <p:attrName>style.visibility</p:attrName>
                        </p:attrNameLst>
                      </p:cBhvr>
                      <p:to>
                        <p:strVal val="visible"/>
                      </p:to>
                    </p:set>
                    <p:animEffect transition="in" filter="fade">
                      <p:cBhvr>
                        <p:cTn dur="1000"/>
                        <p:tgtEl>
                          <p:spTgt spid="76803"/>
                        </p:tgtEl>
                      </p:cBhvr>
                    </p:animEffect>
                    <p:anim calcmode="lin" valueType="num">
                      <p:cBhvr>
                        <p:cTn dur="1000" fill="hold"/>
                        <p:tgtEl>
                          <p:spTgt spid="76803"/>
                        </p:tgtEl>
                        <p:attrNameLst>
                          <p:attrName>ppt_x</p:attrName>
                        </p:attrNameLst>
                      </p:cBhvr>
                      <p:tavLst>
                        <p:tav tm="0">
                          <p:val>
                            <p:strVal val="#ppt_x-.1"/>
                          </p:val>
                        </p:tav>
                        <p:tav tm="100000">
                          <p:val>
                            <p:strVal val="#ppt_x"/>
                          </p:val>
                        </p:tav>
                      </p:tavLst>
                    </p:anim>
                    <p:anim calcmode="lin" valueType="num">
                      <p:cBhvr>
                        <p:cTn dur="1000" fill="hold"/>
                        <p:tgtEl>
                          <p:spTgt spid="76803"/>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76803"/>
                        </p:tgtEl>
                        <p:attrNameLst>
                          <p:attrName>style.visibility</p:attrName>
                        </p:attrNameLst>
                      </p:cBhvr>
                      <p:to>
                        <p:strVal val="visible"/>
                      </p:to>
                    </p:set>
                    <p:animEffect transition="in" filter="fade">
                      <p:cBhvr>
                        <p:cTn dur="1000"/>
                        <p:tgtEl>
                          <p:spTgt spid="76803"/>
                        </p:tgtEl>
                      </p:cBhvr>
                    </p:animEffect>
                    <p:anim calcmode="lin" valueType="num">
                      <p:cBhvr>
                        <p:cTn dur="1000" fill="hold"/>
                        <p:tgtEl>
                          <p:spTgt spid="76803"/>
                        </p:tgtEl>
                        <p:attrNameLst>
                          <p:attrName>ppt_x</p:attrName>
                        </p:attrNameLst>
                      </p:cBhvr>
                      <p:tavLst>
                        <p:tav tm="0">
                          <p:val>
                            <p:strVal val="#ppt_x-.1"/>
                          </p:val>
                        </p:tav>
                        <p:tav tm="100000">
                          <p:val>
                            <p:strVal val="#ppt_x"/>
                          </p:val>
                        </p:tav>
                      </p:tavLst>
                    </p:anim>
                    <p:anim calcmode="lin" valueType="num">
                      <p:cBhvr>
                        <p:cTn dur="1000" fill="hold"/>
                        <p:tgtEl>
                          <p:spTgt spid="76803"/>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76803"/>
                        </p:tgtEl>
                        <p:attrNameLst>
                          <p:attrName>style.visibility</p:attrName>
                        </p:attrNameLst>
                      </p:cBhvr>
                      <p:to>
                        <p:strVal val="visible"/>
                      </p:to>
                    </p:set>
                    <p:animEffect transition="in" filter="fade">
                      <p:cBhvr>
                        <p:cTn dur="1000"/>
                        <p:tgtEl>
                          <p:spTgt spid="76803"/>
                        </p:tgtEl>
                      </p:cBhvr>
                    </p:animEffect>
                    <p:anim calcmode="lin" valueType="num">
                      <p:cBhvr>
                        <p:cTn dur="1000" fill="hold"/>
                        <p:tgtEl>
                          <p:spTgt spid="76803"/>
                        </p:tgtEl>
                        <p:attrNameLst>
                          <p:attrName>ppt_x</p:attrName>
                        </p:attrNameLst>
                      </p:cBhvr>
                      <p:tavLst>
                        <p:tav tm="0">
                          <p:val>
                            <p:strVal val="#ppt_x-.1"/>
                          </p:val>
                        </p:tav>
                        <p:tav tm="100000">
                          <p:val>
                            <p:strVal val="#ppt_x"/>
                          </p:val>
                        </p:tav>
                      </p:tavLst>
                    </p:anim>
                    <p:anim calcmode="lin" valueType="num">
                      <p:cBhvr>
                        <p:cTn dur="1000" fill="hold"/>
                        <p:tgtEl>
                          <p:spTgt spid="76803"/>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76803"/>
                        </p:tgtEl>
                        <p:attrNameLst>
                          <p:attrName>style.visibility</p:attrName>
                        </p:attrNameLst>
                      </p:cBhvr>
                      <p:to>
                        <p:strVal val="visible"/>
                      </p:to>
                    </p:set>
                    <p:animEffect transition="in" filter="fade">
                      <p:cBhvr>
                        <p:cTn dur="1000"/>
                        <p:tgtEl>
                          <p:spTgt spid="76803"/>
                        </p:tgtEl>
                      </p:cBhvr>
                    </p:animEffect>
                    <p:anim calcmode="lin" valueType="num">
                      <p:cBhvr>
                        <p:cTn dur="1000" fill="hold"/>
                        <p:tgtEl>
                          <p:spTgt spid="76803"/>
                        </p:tgtEl>
                        <p:attrNameLst>
                          <p:attrName>ppt_x</p:attrName>
                        </p:attrNameLst>
                      </p:cBhvr>
                      <p:tavLst>
                        <p:tav tm="0">
                          <p:val>
                            <p:strVal val="#ppt_x-.1"/>
                          </p:val>
                        </p:tav>
                        <p:tav tm="100000">
                          <p:val>
                            <p:strVal val="#ppt_x"/>
                          </p:val>
                        </p:tav>
                      </p:tavLst>
                    </p:anim>
                    <p:anim calcmode="lin" valueType="num">
                      <p:cBhvr>
                        <p:cTn dur="1000" fill="hold"/>
                        <p:tgtEl>
                          <p:spTgt spid="76803"/>
                        </p:tgtEl>
                        <p:attrNameLst>
                          <p:attrName>ppt_y</p:attrName>
                        </p:attrNameLst>
                      </p:cBhvr>
                      <p:tavLst>
                        <p:tav tm="0">
                          <p:val>
                            <p:strVal val="#ppt_y"/>
                          </p:val>
                        </p:tav>
                        <p:tav tm="100000">
                          <p:val>
                            <p:strVal val="#ppt_y"/>
                          </p:val>
                        </p:tav>
                      </p:tavLst>
                    </p:anim>
                  </p:childTnLst>
                </p:cTn>
              </p:par>
            </p:tnLst>
          </p:tmpl>
        </p:tmplLst>
      </p:bldP>
    </p:bldLst>
  </p:timing>
  <p:hf hdr="0" ftr="0" dt="0"/>
  <p:txStyles>
    <p:titleStyle>
      <a:lvl1pPr algn="l" rtl="0" eaLnBrk="0" fontAlgn="base" hangingPunct="0">
        <a:spcBef>
          <a:spcPct val="0"/>
        </a:spcBef>
        <a:spcAft>
          <a:spcPct val="0"/>
        </a:spcAft>
        <a:defRPr sz="4000">
          <a:solidFill>
            <a:srgbClr val="FFCC00"/>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000">
          <a:solidFill>
            <a:srgbClr val="FFCC00"/>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000">
          <a:solidFill>
            <a:srgbClr val="FFCC00"/>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000">
          <a:solidFill>
            <a:srgbClr val="FFCC00"/>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000">
          <a:solidFill>
            <a:srgbClr val="FFCC00"/>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000">
          <a:solidFill>
            <a:srgbClr val="FFCC00"/>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000">
          <a:solidFill>
            <a:srgbClr val="FFCC00"/>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000">
          <a:solidFill>
            <a:srgbClr val="FFCC00"/>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000">
          <a:solidFill>
            <a:srgbClr val="FFCC00"/>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4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4.gif"/><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gif"/><Relationship Id="rId10" Type="http://schemas.openxmlformats.org/officeDocument/2006/relationships/image" Target="http://recursos.cnice.mec.es/bancoimagenes/ArchivosImagenes/DVD13/CD05/23851__10_b_1.jpg" TargetMode="External"/><Relationship Id="rId4" Type="http://schemas.openxmlformats.org/officeDocument/2006/relationships/audio" Target="../media/audio1.wav"/><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hyperlink" Target="http://frasesparamsn.blogspot.co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gif"/></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hyperlink" Target="ANGULOS%20DE%20ELECACION%20Y%20DEPRESION.docx" TargetMode="External"/><Relationship Id="rId2" Type="http://schemas.openxmlformats.org/officeDocument/2006/relationships/slideLayout" Target="../slideLayouts/slideLayout12.xml"/><Relationship Id="rId1" Type="http://schemas.openxmlformats.org/officeDocument/2006/relationships/audio" Target="file:///E:\WWWY.mp3" TargetMode="External"/><Relationship Id="rId6" Type="http://schemas.openxmlformats.org/officeDocument/2006/relationships/hyperlink" Target="file:///C:\Program%20Files\DVD%20Maker" TargetMode="External"/><Relationship Id="rId5" Type="http://schemas.openxmlformats.org/officeDocument/2006/relationships/hyperlink" Target="http://www.google.com/" TargetMode="Externa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audio" Target="../media/audio1.wav"/><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slide" Target="slide3.xml"/><Relationship Id="rId4" Type="http://schemas.openxmlformats.org/officeDocument/2006/relationships/diagramData" Target="../diagrams/data2.xml"/><Relationship Id="rId9"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png"/><Relationship Id="rId7" Type="http://schemas.openxmlformats.org/officeDocument/2006/relationships/slide" Target="slide7.xml"/><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slide" Target="slide5.xml"/><Relationship Id="rId10" Type="http://schemas.openxmlformats.org/officeDocument/2006/relationships/slide" Target="slide13.xml"/><Relationship Id="rId4" Type="http://schemas.openxmlformats.org/officeDocument/2006/relationships/slide" Target="slide4.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slide" Target="slide3.xml"/><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3.xml"/><Relationship Id="rId5" Type="http://schemas.openxmlformats.org/officeDocument/2006/relationships/image" Target="../media/image16.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audio" Target="file:///E:\WWWY.mp3" TargetMode="External"/><Relationship Id="rId6" Type="http://schemas.openxmlformats.org/officeDocument/2006/relationships/hyperlink" Target="http://www.escueladeverano.cl/fisica/cinematica1d/cautivos/relaciones%20trigonom%E9tricas.pdf" TargetMode="External"/><Relationship Id="rId5" Type="http://schemas.openxmlformats.org/officeDocument/2006/relationships/hyperlink" Target="http://www.youtube.com/watch?v=0_2q0zjC66s&amp;feature=related" TargetMode="Externa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7564EF43-7452-4618-9735-C13EB67E61E7}" type="slidenum">
              <a:rPr lang="es-ES" altLang="en-US" smtClean="0"/>
              <a:pPr>
                <a:defRPr/>
              </a:pPr>
              <a:t>1</a:t>
            </a:fld>
            <a:endParaRPr lang="es-ES" altLang="en-US" dirty="0"/>
          </a:p>
        </p:txBody>
      </p:sp>
      <p:pic>
        <p:nvPicPr>
          <p:cNvPr id="53250" name="Picture 2" descr="http://fotos.infojardin.com/subir-fotos/images/arx1227829198x.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420888"/>
            <a:ext cx="3200400" cy="3114676"/>
          </a:xfrm>
          <a:prstGeom prst="rect">
            <a:avLst/>
          </a:prstGeom>
          <a:noFill/>
          <a:extLst>
            <a:ext uri="{909E8E84-426E-40DD-AFC4-6F175D3DCCD1}">
              <a14:hiddenFill xmlns:a14="http://schemas.microsoft.com/office/drawing/2010/main">
                <a:solidFill>
                  <a:srgbClr val="FFFFFF"/>
                </a:solidFill>
              </a14:hiddenFill>
            </a:ext>
          </a:extLst>
        </p:spPr>
      </p:pic>
      <p:pic>
        <p:nvPicPr>
          <p:cNvPr id="6" name="el original - mi vida sin t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9952" y="5805264"/>
            <a:ext cx="609600" cy="609600"/>
          </a:xfrm>
          <a:prstGeom prst="rect">
            <a:avLst/>
          </a:prstGeom>
        </p:spPr>
      </p:pic>
      <p:pic>
        <p:nvPicPr>
          <p:cNvPr id="3074" name="Picture 2" descr="H"/>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13240" y="1351383"/>
            <a:ext cx="7620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10"/>
          <p:cNvPicPr>
            <a:picLocks noChangeAspect="1" noChangeArrowheads="1"/>
          </p:cNvPicPr>
          <p:nvPr/>
        </p:nvPicPr>
        <p:blipFill>
          <a:blip r:embed="rId8">
            <a:lum bright="70000" contrast="-70000"/>
            <a:grayscl/>
            <a:extLst>
              <a:ext uri="{28A0092B-C50C-407E-A947-70E740481C1C}">
                <a14:useLocalDpi xmlns:a14="http://schemas.microsoft.com/office/drawing/2010/main" val="0"/>
              </a:ext>
            </a:extLst>
          </a:blip>
          <a:srcRect/>
          <a:stretch>
            <a:fillRect/>
          </a:stretch>
        </p:blipFill>
        <p:spPr bwMode="auto">
          <a:xfrm>
            <a:off x="4615780" y="326682"/>
            <a:ext cx="38862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http://recursos.cnice.mec.es/bancoimagenes/ArchivosImagenes/DVD13/CD05/23851__10_b_1.jpg"/>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958805" y="1772895"/>
            <a:ext cx="600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3240" y="1988911"/>
            <a:ext cx="7239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D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1957" y="1226926"/>
            <a:ext cx="4572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D2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1560" y="5830334"/>
            <a:ext cx="1143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369420"/>
      </p:ext>
    </p:extLst>
  </p:cSld>
  <p:clrMapOvr>
    <a:masterClrMapping/>
  </p:clrMapOvr>
  <p:transition spd="med">
    <p:push dir="r"/>
    <p:sndAc>
      <p:stSnd>
        <p:snd r:embed="rId4"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7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72F6EFDA-BF25-4E15-9B3B-D58B88F19B5A}" type="slidenum">
              <a:rPr lang="es-ES" altLang="en-US" sz="1200" smtClean="0">
                <a:latin typeface="Garamond" pitchFamily="18" charset="0"/>
              </a:rPr>
              <a:pPr eaLnBrk="1" hangingPunct="1"/>
              <a:t>10</a:t>
            </a:fld>
            <a:endParaRPr lang="es-ES" altLang="en-US" sz="1200" smtClean="0">
              <a:latin typeface="Garamond" pitchFamily="18" charset="0"/>
            </a:endParaRPr>
          </a:p>
        </p:txBody>
      </p:sp>
      <p:graphicFrame>
        <p:nvGraphicFramePr>
          <p:cNvPr id="3" name="2 Diagrama"/>
          <p:cNvGraphicFramePr/>
          <p:nvPr>
            <p:extLst>
              <p:ext uri="{D42A27DB-BD31-4B8C-83A1-F6EECF244321}">
                <p14:modId xmlns:p14="http://schemas.microsoft.com/office/powerpoint/2010/main" val="3140436462"/>
              </p:ext>
            </p:extLst>
          </p:nvPr>
        </p:nvGraphicFramePr>
        <p:xfrm>
          <a:off x="539552" y="620688"/>
          <a:ext cx="8229600" cy="1139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1 Tabla"/>
          <p:cNvGraphicFramePr>
            <a:graphicFrameLocks noGrp="1"/>
          </p:cNvGraphicFramePr>
          <p:nvPr>
            <p:extLst>
              <p:ext uri="{D42A27DB-BD31-4B8C-83A1-F6EECF244321}">
                <p14:modId xmlns:p14="http://schemas.microsoft.com/office/powerpoint/2010/main" val="134565753"/>
              </p:ext>
            </p:extLst>
          </p:nvPr>
        </p:nvGraphicFramePr>
        <p:xfrm>
          <a:off x="1476375" y="1989138"/>
          <a:ext cx="6480175" cy="3384078"/>
        </p:xfrm>
        <a:graphic>
          <a:graphicData uri="http://schemas.openxmlformats.org/drawingml/2006/table">
            <a:tbl>
              <a:tblPr firstRow="1" firstCol="1" bandRow="1">
                <a:tableStyleId>{ED083AE6-46FA-4A59-8FB0-9F97EB10719F}</a:tableStyleId>
              </a:tblPr>
              <a:tblGrid>
                <a:gridCol w="5541613"/>
                <a:gridCol w="434548"/>
                <a:gridCol w="504014"/>
              </a:tblGrid>
              <a:tr h="431750">
                <a:tc>
                  <a:txBody>
                    <a:bodyPr/>
                    <a:lstStyle/>
                    <a:p>
                      <a:pPr algn="ctr">
                        <a:lnSpc>
                          <a:spcPct val="115000"/>
                        </a:lnSpc>
                        <a:spcAft>
                          <a:spcPts val="0"/>
                        </a:spcAft>
                      </a:pPr>
                      <a:r>
                        <a:rPr lang="es-PA" sz="1600" dirty="0">
                          <a:effectLst/>
                        </a:rPr>
                        <a:t> </a:t>
                      </a:r>
                      <a:r>
                        <a:rPr lang="es-PA" sz="1800" dirty="0" smtClean="0">
                          <a:effectLst/>
                        </a:rPr>
                        <a:t>CRITERIOS</a:t>
                      </a:r>
                      <a:endParaRPr lang="es-PA" sz="1600" dirty="0">
                        <a:effectLst/>
                        <a:latin typeface="Calibri"/>
                        <a:ea typeface="Calibri"/>
                        <a:cs typeface="Times New Roman"/>
                      </a:endParaRPr>
                    </a:p>
                  </a:txBody>
                  <a:tcPr marL="68569" marR="68569" marT="0" marB="0"/>
                </a:tc>
                <a:tc>
                  <a:txBody>
                    <a:bodyPr/>
                    <a:lstStyle/>
                    <a:p>
                      <a:pPr algn="ctr">
                        <a:lnSpc>
                          <a:spcPct val="115000"/>
                        </a:lnSpc>
                        <a:spcAft>
                          <a:spcPts val="0"/>
                        </a:spcAft>
                      </a:pPr>
                      <a:r>
                        <a:rPr lang="es-PA" sz="1600" dirty="0" smtClean="0">
                          <a:effectLst/>
                        </a:rPr>
                        <a:t>SI</a:t>
                      </a:r>
                      <a:endParaRPr lang="es-PA" sz="1400" dirty="0">
                        <a:effectLst/>
                        <a:latin typeface="Calibri"/>
                        <a:ea typeface="Calibri"/>
                        <a:cs typeface="Times New Roman"/>
                      </a:endParaRPr>
                    </a:p>
                  </a:txBody>
                  <a:tcPr marL="68569" marR="68569" marT="0" marB="0"/>
                </a:tc>
                <a:tc>
                  <a:txBody>
                    <a:bodyPr/>
                    <a:lstStyle/>
                    <a:p>
                      <a:pPr>
                        <a:lnSpc>
                          <a:spcPct val="115000"/>
                        </a:lnSpc>
                        <a:spcAft>
                          <a:spcPts val="0"/>
                        </a:spcAft>
                      </a:pPr>
                      <a:r>
                        <a:rPr lang="es-PA" sz="1600" dirty="0" smtClean="0">
                          <a:effectLst/>
                        </a:rPr>
                        <a:t>NO</a:t>
                      </a:r>
                      <a:endParaRPr lang="es-PA" sz="1400" dirty="0">
                        <a:effectLst/>
                        <a:latin typeface="Calibri"/>
                        <a:ea typeface="Calibri"/>
                        <a:cs typeface="Times New Roman"/>
                      </a:endParaRPr>
                    </a:p>
                  </a:txBody>
                  <a:tcPr marL="68569" marR="68569" marT="0" marB="0"/>
                </a:tc>
              </a:tr>
              <a:tr h="345060">
                <a:tc>
                  <a:txBody>
                    <a:bodyPr/>
                    <a:lstStyle/>
                    <a:p>
                      <a:pPr algn="just">
                        <a:lnSpc>
                          <a:spcPct val="115000"/>
                        </a:lnSpc>
                        <a:spcBef>
                          <a:spcPts val="1200"/>
                        </a:spcBef>
                        <a:spcAft>
                          <a:spcPts val="0"/>
                        </a:spcAft>
                      </a:pPr>
                      <a:r>
                        <a:rPr lang="es-PA" sz="1800" dirty="0">
                          <a:effectLst/>
                        </a:rPr>
                        <a:t>Formo Grupos de estudiantes</a:t>
                      </a:r>
                      <a:endParaRPr lang="es-PA" sz="1600" dirty="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a:effectLst/>
                        </a:rPr>
                        <a:t> </a:t>
                      </a:r>
                      <a:endParaRPr lang="es-PA" sz="140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a:effectLst/>
                        </a:rPr>
                        <a:t> </a:t>
                      </a:r>
                      <a:endParaRPr lang="es-PA" sz="1400">
                        <a:effectLst/>
                        <a:latin typeface="Calibri"/>
                        <a:ea typeface="Calibri"/>
                        <a:cs typeface="Times New Roman"/>
                      </a:endParaRPr>
                    </a:p>
                  </a:txBody>
                  <a:tcPr marL="68569" marR="68569" marT="0" marB="0"/>
                </a:tc>
              </a:tr>
              <a:tr h="630980">
                <a:tc>
                  <a:txBody>
                    <a:bodyPr/>
                    <a:lstStyle/>
                    <a:p>
                      <a:pPr algn="just">
                        <a:lnSpc>
                          <a:spcPct val="115000"/>
                        </a:lnSpc>
                        <a:spcAft>
                          <a:spcPts val="0"/>
                        </a:spcAft>
                      </a:pPr>
                      <a:r>
                        <a:rPr lang="es-PA" sz="1800" dirty="0" smtClean="0">
                          <a:effectLst/>
                        </a:rPr>
                        <a:t>Observaron</a:t>
                      </a:r>
                      <a:r>
                        <a:rPr lang="es-PA" sz="1800" baseline="0" dirty="0" smtClean="0">
                          <a:effectLst/>
                        </a:rPr>
                        <a:t> </a:t>
                      </a:r>
                      <a:r>
                        <a:rPr lang="es-PA" sz="1800" dirty="0" smtClean="0">
                          <a:effectLst/>
                        </a:rPr>
                        <a:t> </a:t>
                      </a:r>
                      <a:r>
                        <a:rPr lang="es-PA" sz="1800" dirty="0">
                          <a:effectLst/>
                        </a:rPr>
                        <a:t>videos sobre la aplicación de los ángulos de elevación y depresión</a:t>
                      </a:r>
                      <a:endParaRPr lang="es-PA" sz="1600" dirty="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a:effectLst/>
                        </a:rPr>
                        <a:t> </a:t>
                      </a:r>
                      <a:endParaRPr lang="es-PA" sz="140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dirty="0">
                          <a:effectLst/>
                        </a:rPr>
                        <a:t> </a:t>
                      </a:r>
                      <a:endParaRPr lang="es-PA" sz="1400" dirty="0">
                        <a:effectLst/>
                        <a:latin typeface="Calibri"/>
                        <a:ea typeface="Calibri"/>
                        <a:cs typeface="Times New Roman"/>
                      </a:endParaRPr>
                    </a:p>
                  </a:txBody>
                  <a:tcPr marL="68569" marR="68569" marT="0" marB="0"/>
                </a:tc>
              </a:tr>
              <a:tr h="946470">
                <a:tc>
                  <a:txBody>
                    <a:bodyPr/>
                    <a:lstStyle/>
                    <a:p>
                      <a:pPr algn="just">
                        <a:lnSpc>
                          <a:spcPct val="115000"/>
                        </a:lnSpc>
                        <a:spcAft>
                          <a:spcPts val="0"/>
                        </a:spcAft>
                      </a:pPr>
                      <a:r>
                        <a:rPr lang="es-PA" sz="1800" dirty="0" smtClean="0">
                          <a:effectLst/>
                        </a:rPr>
                        <a:t>Definieron</a:t>
                      </a:r>
                      <a:r>
                        <a:rPr lang="es-PA" sz="1800" baseline="0" dirty="0" smtClean="0">
                          <a:effectLst/>
                        </a:rPr>
                        <a:t> con sus propias palabras</a:t>
                      </a:r>
                      <a:r>
                        <a:rPr lang="es-PA" sz="1800" dirty="0" smtClean="0">
                          <a:effectLst/>
                        </a:rPr>
                        <a:t> </a:t>
                      </a:r>
                      <a:r>
                        <a:rPr lang="es-PA" sz="1800" dirty="0">
                          <a:effectLst/>
                        </a:rPr>
                        <a:t>los conceptos de ángulo de elevación y depresión </a:t>
                      </a:r>
                      <a:r>
                        <a:rPr lang="es-PA" sz="1800" dirty="0" smtClean="0">
                          <a:effectLst/>
                        </a:rPr>
                        <a:t>después</a:t>
                      </a:r>
                      <a:r>
                        <a:rPr lang="es-PA" sz="1800" baseline="0" dirty="0" smtClean="0">
                          <a:effectLst/>
                        </a:rPr>
                        <a:t> de haber visto los videos mostrados</a:t>
                      </a:r>
                      <a:r>
                        <a:rPr lang="es-PA" sz="1800" dirty="0" smtClean="0">
                          <a:effectLst/>
                        </a:rPr>
                        <a:t>.</a:t>
                      </a:r>
                      <a:endParaRPr lang="es-PA" sz="1600" dirty="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dirty="0">
                          <a:effectLst/>
                        </a:rPr>
                        <a:t> </a:t>
                      </a:r>
                      <a:endParaRPr lang="es-PA" sz="1400" dirty="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dirty="0">
                          <a:effectLst/>
                        </a:rPr>
                        <a:t> </a:t>
                      </a:r>
                      <a:endParaRPr lang="es-PA" sz="1400" dirty="0">
                        <a:effectLst/>
                        <a:latin typeface="Calibri"/>
                        <a:ea typeface="Calibri"/>
                        <a:cs typeface="Times New Roman"/>
                      </a:endParaRPr>
                    </a:p>
                  </a:txBody>
                  <a:tcPr marL="68569" marR="68569" marT="0" marB="0"/>
                </a:tc>
              </a:tr>
              <a:tr h="1029818">
                <a:tc>
                  <a:txBody>
                    <a:bodyPr/>
                    <a:lstStyle/>
                    <a:p>
                      <a:pPr algn="just">
                        <a:lnSpc>
                          <a:spcPct val="115000"/>
                        </a:lnSpc>
                        <a:spcAft>
                          <a:spcPts val="0"/>
                        </a:spcAft>
                      </a:pPr>
                      <a:r>
                        <a:rPr lang="es-PA" sz="1800" dirty="0">
                          <a:effectLst/>
                        </a:rPr>
                        <a:t>Busco </a:t>
                      </a:r>
                      <a:r>
                        <a:rPr lang="es-PA" sz="1800" dirty="0" smtClean="0">
                          <a:effectLst/>
                        </a:rPr>
                        <a:t>en</a:t>
                      </a:r>
                      <a:r>
                        <a:rPr lang="es-PA" sz="1800" baseline="0" dirty="0" smtClean="0">
                          <a:effectLst/>
                        </a:rPr>
                        <a:t> internet</a:t>
                      </a:r>
                      <a:r>
                        <a:rPr lang="es-PA" sz="1800" dirty="0" smtClean="0">
                          <a:effectLst/>
                        </a:rPr>
                        <a:t> </a:t>
                      </a:r>
                      <a:r>
                        <a:rPr lang="es-PA" sz="1800" dirty="0">
                          <a:effectLst/>
                        </a:rPr>
                        <a:t>las relaciones </a:t>
                      </a:r>
                      <a:r>
                        <a:rPr lang="es-PA" sz="1800" u="none" kern="1200" dirty="0" smtClean="0">
                          <a:effectLst/>
                        </a:rPr>
                        <a:t>de las funciones trigonométrica y</a:t>
                      </a:r>
                      <a:r>
                        <a:rPr lang="es-PA" sz="1600" u="none" dirty="0" smtClean="0">
                          <a:effectLst/>
                        </a:rPr>
                        <a:t> </a:t>
                      </a:r>
                      <a:r>
                        <a:rPr lang="es-PA" sz="1800" dirty="0" smtClean="0">
                          <a:effectLst/>
                        </a:rPr>
                        <a:t>elaboro la </a:t>
                      </a:r>
                      <a:r>
                        <a:rPr lang="es-PA" sz="1800" dirty="0">
                          <a:effectLst/>
                        </a:rPr>
                        <a:t>presentación en power point.</a:t>
                      </a:r>
                      <a:endParaRPr lang="es-PA" sz="1600" dirty="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dirty="0">
                          <a:effectLst/>
                        </a:rPr>
                        <a:t> </a:t>
                      </a:r>
                      <a:endParaRPr lang="es-PA" sz="1400" dirty="0">
                        <a:effectLst/>
                        <a:latin typeface="Calibri"/>
                        <a:ea typeface="Calibri"/>
                        <a:cs typeface="Times New Roman"/>
                      </a:endParaRPr>
                    </a:p>
                  </a:txBody>
                  <a:tcPr marL="68569" marR="68569" marT="0" marB="0"/>
                </a:tc>
                <a:tc>
                  <a:txBody>
                    <a:bodyPr/>
                    <a:lstStyle/>
                    <a:p>
                      <a:pPr algn="just">
                        <a:lnSpc>
                          <a:spcPct val="115000"/>
                        </a:lnSpc>
                        <a:spcBef>
                          <a:spcPts val="1200"/>
                        </a:spcBef>
                        <a:spcAft>
                          <a:spcPts val="0"/>
                        </a:spcAft>
                      </a:pPr>
                      <a:r>
                        <a:rPr lang="es-PA" sz="1600" dirty="0">
                          <a:effectLst/>
                        </a:rPr>
                        <a:t> </a:t>
                      </a:r>
                      <a:endParaRPr lang="es-PA" sz="1400" dirty="0">
                        <a:effectLst/>
                        <a:latin typeface="Calibri"/>
                        <a:ea typeface="Calibri"/>
                        <a:cs typeface="Times New Roman"/>
                      </a:endParaRPr>
                    </a:p>
                  </a:txBody>
                  <a:tcPr marL="68569" marR="68569" marT="0" marB="0"/>
                </a:tc>
              </a:tr>
            </a:tbl>
          </a:graphicData>
        </a:graphic>
      </p:graphicFrame>
      <p:pic>
        <p:nvPicPr>
          <p:cNvPr id="11294" name="Picture 34" descr="Gifs animados de Profesiones - Imagenes animadas de de Profesiones">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77950" y="760413"/>
            <a:ext cx="6477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5" descr="http://www.bestgraph.com/gifs/personnages/h_travail/h_travail-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196975"/>
            <a:ext cx="33845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7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6647256D-749F-4FB3-B6FA-1AB54523D5EA}" type="slidenum">
              <a:rPr lang="es-ES" altLang="en-US" sz="1200" smtClean="0">
                <a:latin typeface="Garamond" pitchFamily="18" charset="0"/>
              </a:rPr>
              <a:pPr eaLnBrk="1" hangingPunct="1"/>
              <a:t>11</a:t>
            </a:fld>
            <a:endParaRPr lang="es-ES" altLang="en-US" sz="1200" smtClean="0">
              <a:latin typeface="Garamond" pitchFamily="18" charset="0"/>
            </a:endParaRPr>
          </a:p>
        </p:txBody>
      </p:sp>
      <p:sp>
        <p:nvSpPr>
          <p:cNvPr id="337922" name="Rectangle 2"/>
          <p:cNvSpPr>
            <a:spLocks noGrp="1" noChangeArrowheads="1"/>
          </p:cNvSpPr>
          <p:nvPr>
            <p:ph type="title"/>
          </p:nvPr>
        </p:nvSpPr>
        <p:spPr>
          <a:xfrm>
            <a:off x="2700338" y="476672"/>
            <a:ext cx="3672408" cy="576485"/>
          </a:xfrm>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s-PA" sz="2800" b="1" dirty="0">
                <a:effectLst/>
              </a:rPr>
              <a:t>Actividad #2:</a:t>
            </a:r>
            <a:r>
              <a:rPr lang="es-PA" dirty="0">
                <a:effectLst/>
              </a:rPr>
              <a:t/>
            </a:r>
            <a:br>
              <a:rPr lang="es-PA" dirty="0">
                <a:effectLst/>
              </a:rPr>
            </a:br>
            <a:endParaRPr lang="es-ES" dirty="0" smtClean="0"/>
          </a:p>
        </p:txBody>
      </p:sp>
      <p:sp>
        <p:nvSpPr>
          <p:cNvPr id="337926" name="Rectangle 6"/>
          <p:cNvSpPr>
            <a:spLocks noChangeArrowheads="1"/>
          </p:cNvSpPr>
          <p:nvPr/>
        </p:nvSpPr>
        <p:spPr bwMode="auto">
          <a:xfrm>
            <a:off x="971550" y="1196975"/>
            <a:ext cx="7310438" cy="3894138"/>
          </a:xfrm>
          <a:prstGeom prst="rect">
            <a:avLst/>
          </a:prstGeom>
          <a:noFill/>
          <a:ln w="9525" algn="ctr">
            <a:noFill/>
            <a:miter lim="800000"/>
            <a:headEnd/>
            <a:tailEnd/>
          </a:ln>
          <a:effectLst/>
        </p:spPr>
        <p:txBody>
          <a:bodyPr>
            <a:spAutoFit/>
          </a:bodyPr>
          <a:lstStyle/>
          <a:p>
            <a:pPr>
              <a:defRPr/>
            </a:pPr>
            <a:r>
              <a:rPr lang="es-PA" sz="2000" dirty="0"/>
              <a:t>En situaciones de la vida diaria logramos aplicar los ángulos de elevación y depresión. ¿Dónde y Cómo?</a:t>
            </a:r>
          </a:p>
          <a:p>
            <a:pPr>
              <a:defRPr/>
            </a:pPr>
            <a:r>
              <a:rPr lang="es-PA" sz="1800" dirty="0"/>
              <a:t> </a:t>
            </a:r>
          </a:p>
          <a:p>
            <a:pPr marL="285750" indent="-285750">
              <a:lnSpc>
                <a:spcPct val="150000"/>
              </a:lnSpc>
              <a:buFont typeface="Wingdings" pitchFamily="2" charset="2"/>
              <a:buChar char="q"/>
              <a:defRPr/>
            </a:pPr>
            <a:r>
              <a:rPr lang="es-PA" sz="1800" dirty="0"/>
              <a:t>Forme equipo de cinco estudiantes</a:t>
            </a:r>
          </a:p>
          <a:p>
            <a:pPr marL="285750" indent="-285750">
              <a:lnSpc>
                <a:spcPct val="150000"/>
              </a:lnSpc>
              <a:buFont typeface="Wingdings" pitchFamily="2" charset="2"/>
              <a:buChar char="q"/>
              <a:defRPr/>
            </a:pPr>
            <a:r>
              <a:rPr lang="es-PA" sz="1800" dirty="0"/>
              <a:t>Busque </a:t>
            </a:r>
            <a:r>
              <a:rPr lang="es-PA" sz="1800" dirty="0" smtClean="0"/>
              <a:t>en la internet (</a:t>
            </a:r>
            <a:r>
              <a:rPr lang="es-PA" sz="1800" u="sng" dirty="0" smtClean="0">
                <a:hlinkClick r:id="rId5"/>
              </a:rPr>
              <a:t>google</a:t>
            </a:r>
            <a:r>
              <a:rPr lang="es-PA" sz="1800" dirty="0" smtClean="0"/>
              <a:t>) otras </a:t>
            </a:r>
            <a:r>
              <a:rPr lang="es-PA" sz="1800" dirty="0"/>
              <a:t>situaciones de problemas de la vida diaria en donde se emplea ángulos de elevación y depresión.</a:t>
            </a:r>
          </a:p>
          <a:p>
            <a:pPr marL="285750" indent="-285750">
              <a:lnSpc>
                <a:spcPct val="150000"/>
              </a:lnSpc>
              <a:buFont typeface="Wingdings" pitchFamily="2" charset="2"/>
              <a:buChar char="q"/>
              <a:defRPr/>
            </a:pPr>
            <a:r>
              <a:rPr lang="es-PA" sz="1800" dirty="0"/>
              <a:t>Plantee y elabore una maqueta manual para mostrar en  power point y </a:t>
            </a:r>
            <a:r>
              <a:rPr lang="es-PA" sz="1800" u="sng" dirty="0">
                <a:hlinkClick r:id="rId6" action="ppaction://hlinkfile"/>
              </a:rPr>
              <a:t>movie maker 2.6</a:t>
            </a:r>
            <a:r>
              <a:rPr lang="es-PA" sz="1800" dirty="0"/>
              <a:t> el problema de aplicación.</a:t>
            </a:r>
          </a:p>
          <a:p>
            <a:pPr marL="285750" indent="-285750">
              <a:lnSpc>
                <a:spcPct val="150000"/>
              </a:lnSpc>
              <a:buFont typeface="Wingdings" pitchFamily="2" charset="2"/>
              <a:buChar char="q"/>
              <a:defRPr/>
            </a:pPr>
            <a:r>
              <a:rPr lang="es-PA" sz="1800" dirty="0"/>
              <a:t>Realice un informe en </a:t>
            </a:r>
            <a:r>
              <a:rPr lang="es-PA" sz="1800" dirty="0">
                <a:hlinkClick r:id="rId7" action="ppaction://hlinkfile"/>
              </a:rPr>
              <a:t>work</a:t>
            </a:r>
            <a:r>
              <a:rPr lang="es-PA" sz="1800" dirty="0"/>
              <a:t> sobre la experiencia realizada en clase sobre la aplicación de los ángulos de elevación y depresión.</a:t>
            </a:r>
          </a:p>
        </p:txBody>
      </p:sp>
      <p:pic>
        <p:nvPicPr>
          <p:cNvPr id="2" name="WWWY.mp3">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7812088" y="3333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sndAc>
      <p:stSnd>
        <p:snd r:embed="rId3" name="win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4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37926"/>
                                        </p:tgtEl>
                                        <p:attrNameLst>
                                          <p:attrName>style.visibility</p:attrName>
                                        </p:attrNameLst>
                                      </p:cBhvr>
                                      <p:to>
                                        <p:strVal val="visible"/>
                                      </p:to>
                                    </p:set>
                                    <p:anim calcmode="lin" valueType="num">
                                      <p:cBhvr additive="base">
                                        <p:cTn id="11" dur="500" fill="hold"/>
                                        <p:tgtEl>
                                          <p:spTgt spid="337926"/>
                                        </p:tgtEl>
                                        <p:attrNameLst>
                                          <p:attrName>ppt_x</p:attrName>
                                        </p:attrNameLst>
                                      </p:cBhvr>
                                      <p:tavLst>
                                        <p:tav tm="0">
                                          <p:val>
                                            <p:strVal val="0-#ppt_w/2"/>
                                          </p:val>
                                        </p:tav>
                                        <p:tav tm="100000">
                                          <p:val>
                                            <p:strVal val="#ppt_x"/>
                                          </p:val>
                                        </p:tav>
                                      </p:tavLst>
                                    </p:anim>
                                    <p:anim calcmode="lin" valueType="num">
                                      <p:cBhvr additive="base">
                                        <p:cTn id="12" dur="500" fill="hold"/>
                                        <p:tgtEl>
                                          <p:spTgt spid="3379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337926"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5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7DC56EA9-953E-412E-85D4-6BFFB81890DD}" type="slidenum">
              <a:rPr lang="es-ES" altLang="en-US" sz="1200" smtClean="0">
                <a:latin typeface="Garamond" pitchFamily="18" charset="0"/>
              </a:rPr>
              <a:pPr eaLnBrk="1" hangingPunct="1"/>
              <a:t>12</a:t>
            </a:fld>
            <a:endParaRPr lang="es-ES" altLang="en-US" sz="1200" smtClean="0">
              <a:latin typeface="Garamond" pitchFamily="18" charset="0"/>
            </a:endParaRPr>
          </a:p>
        </p:txBody>
      </p:sp>
      <p:graphicFrame>
        <p:nvGraphicFramePr>
          <p:cNvPr id="2" name="1 Diagrama"/>
          <p:cNvGraphicFramePr/>
          <p:nvPr>
            <p:extLst>
              <p:ext uri="{D42A27DB-BD31-4B8C-83A1-F6EECF244321}">
                <p14:modId xmlns:p14="http://schemas.microsoft.com/office/powerpoint/2010/main" val="1450461677"/>
              </p:ext>
            </p:extLst>
          </p:nvPr>
        </p:nvGraphicFramePr>
        <p:xfrm>
          <a:off x="395536" y="544638"/>
          <a:ext cx="8229600" cy="11398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2 Marcador de tabla"/>
          <p:cNvGraphicFramePr>
            <a:graphicFrameLocks noGrp="1"/>
          </p:cNvGraphicFramePr>
          <p:nvPr>
            <p:ph type="tbl" idx="1"/>
            <p:extLst>
              <p:ext uri="{D42A27DB-BD31-4B8C-83A1-F6EECF244321}">
                <p14:modId xmlns:p14="http://schemas.microsoft.com/office/powerpoint/2010/main" val="1916403547"/>
              </p:ext>
            </p:extLst>
          </p:nvPr>
        </p:nvGraphicFramePr>
        <p:xfrm>
          <a:off x="1258888" y="1844675"/>
          <a:ext cx="6697488" cy="3306606"/>
        </p:xfrm>
        <a:graphic>
          <a:graphicData uri="http://schemas.openxmlformats.org/drawingml/2006/table">
            <a:tbl>
              <a:tblPr firstRow="1" firstCol="1" bandRow="1">
                <a:tableStyleId>{ED083AE6-46FA-4A59-8FB0-9F97EB10719F}</a:tableStyleId>
              </a:tblPr>
              <a:tblGrid>
                <a:gridCol w="5777987"/>
                <a:gridCol w="416093"/>
                <a:gridCol w="503408"/>
              </a:tblGrid>
              <a:tr h="432197">
                <a:tc>
                  <a:txBody>
                    <a:bodyPr/>
                    <a:lstStyle/>
                    <a:p>
                      <a:pPr algn="ctr">
                        <a:lnSpc>
                          <a:spcPct val="115000"/>
                        </a:lnSpc>
                        <a:spcAft>
                          <a:spcPts val="0"/>
                        </a:spcAft>
                      </a:pPr>
                      <a:r>
                        <a:rPr lang="es-PA" sz="1800" dirty="0">
                          <a:effectLst/>
                        </a:rPr>
                        <a:t> </a:t>
                      </a:r>
                      <a:r>
                        <a:rPr lang="es-PA" sz="1800" dirty="0" smtClean="0">
                          <a:effectLst/>
                        </a:rPr>
                        <a:t>CRITERIOS</a:t>
                      </a:r>
                      <a:endParaRPr lang="es-PA" sz="16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PA" sz="1800" dirty="0">
                          <a:effectLst/>
                        </a:rPr>
                        <a:t>SI</a:t>
                      </a:r>
                      <a:endParaRPr lang="es-PA" sz="1600" b="1" dirty="0">
                        <a:effectLst/>
                        <a:latin typeface="Calibri"/>
                        <a:ea typeface="Calibri"/>
                        <a:cs typeface="Times New Roman"/>
                      </a:endParaRPr>
                    </a:p>
                  </a:txBody>
                  <a:tcPr marL="68580" marR="68580" marT="0" marB="0"/>
                </a:tc>
                <a:tc>
                  <a:txBody>
                    <a:bodyPr/>
                    <a:lstStyle/>
                    <a:p>
                      <a:pPr>
                        <a:lnSpc>
                          <a:spcPct val="115000"/>
                        </a:lnSpc>
                        <a:spcAft>
                          <a:spcPts val="0"/>
                        </a:spcAft>
                      </a:pPr>
                      <a:r>
                        <a:rPr lang="es-PA" sz="1800" dirty="0">
                          <a:effectLst/>
                        </a:rPr>
                        <a:t>NO</a:t>
                      </a:r>
                      <a:endParaRPr lang="es-PA" sz="1600" b="1" dirty="0">
                        <a:effectLst/>
                        <a:latin typeface="Calibri"/>
                        <a:ea typeface="Calibri"/>
                        <a:cs typeface="Times New Roman"/>
                      </a:endParaRPr>
                    </a:p>
                  </a:txBody>
                  <a:tcPr marL="68580" marR="68580" marT="0" marB="0"/>
                </a:tc>
              </a:tr>
              <a:tr h="315541">
                <a:tc>
                  <a:txBody>
                    <a:bodyPr/>
                    <a:lstStyle/>
                    <a:p>
                      <a:pPr algn="just">
                        <a:lnSpc>
                          <a:spcPct val="115000"/>
                        </a:lnSpc>
                        <a:spcBef>
                          <a:spcPts val="1200"/>
                        </a:spcBef>
                        <a:spcAft>
                          <a:spcPts val="0"/>
                        </a:spcAft>
                      </a:pPr>
                      <a:r>
                        <a:rPr lang="es-PA" sz="1800" dirty="0">
                          <a:effectLst/>
                        </a:rPr>
                        <a:t>Formo equipo de cinco estudiante</a:t>
                      </a:r>
                      <a:endParaRPr lang="es-PA" sz="1800" b="1" dirty="0">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a:effectLst/>
                        </a:rPr>
                        <a:t> </a:t>
                      </a:r>
                      <a:endParaRPr lang="es-PA" sz="1800" b="1">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a:effectLst/>
                        </a:rPr>
                        <a:t> </a:t>
                      </a:r>
                      <a:endParaRPr lang="es-PA" sz="1800" b="1">
                        <a:effectLst/>
                        <a:latin typeface="Calibri"/>
                        <a:ea typeface="Calibri"/>
                        <a:cs typeface="Times New Roman"/>
                      </a:endParaRPr>
                    </a:p>
                  </a:txBody>
                  <a:tcPr marL="68580" marR="68580" marT="0" marB="0"/>
                </a:tc>
              </a:tr>
              <a:tr h="637828">
                <a:tc>
                  <a:txBody>
                    <a:bodyPr/>
                    <a:lstStyle/>
                    <a:p>
                      <a:pPr algn="just">
                        <a:lnSpc>
                          <a:spcPct val="115000"/>
                        </a:lnSpc>
                        <a:spcBef>
                          <a:spcPts val="1200"/>
                        </a:spcBef>
                        <a:spcAft>
                          <a:spcPts val="0"/>
                        </a:spcAft>
                      </a:pPr>
                      <a:r>
                        <a:rPr lang="es-PA" sz="1800" dirty="0">
                          <a:effectLst/>
                        </a:rPr>
                        <a:t>Busco </a:t>
                      </a:r>
                      <a:r>
                        <a:rPr lang="es-PA" sz="1800" dirty="0" smtClean="0">
                          <a:effectLst/>
                        </a:rPr>
                        <a:t>en internet (google) </a:t>
                      </a:r>
                      <a:r>
                        <a:rPr lang="es-PA" sz="1800" dirty="0">
                          <a:effectLst/>
                        </a:rPr>
                        <a:t>otras situaciones de problemas de la vida donde se emplee ángulos de elevación y depresión.</a:t>
                      </a:r>
                      <a:endParaRPr lang="es-PA" sz="1800" b="1" dirty="0">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a:effectLst/>
                        </a:rPr>
                        <a:t> </a:t>
                      </a:r>
                      <a:endParaRPr lang="es-PA" sz="1800" b="1">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a:effectLst/>
                        </a:rPr>
                        <a:t> </a:t>
                      </a:r>
                      <a:endParaRPr lang="es-PA" sz="1800" b="1">
                        <a:effectLst/>
                        <a:latin typeface="Calibri"/>
                        <a:ea typeface="Calibri"/>
                        <a:cs typeface="Times New Roman"/>
                      </a:endParaRPr>
                    </a:p>
                  </a:txBody>
                  <a:tcPr marL="68580" marR="68580" marT="0" marB="0"/>
                </a:tc>
              </a:tr>
              <a:tr h="631081">
                <a:tc>
                  <a:txBody>
                    <a:bodyPr/>
                    <a:lstStyle/>
                    <a:p>
                      <a:pPr algn="just">
                        <a:lnSpc>
                          <a:spcPct val="115000"/>
                        </a:lnSpc>
                        <a:spcAft>
                          <a:spcPts val="0"/>
                        </a:spcAft>
                      </a:pPr>
                      <a:r>
                        <a:rPr lang="es-PA" sz="1800" dirty="0">
                          <a:effectLst/>
                        </a:rPr>
                        <a:t> Plantearon y elaboraron la maqueta manual  utilizando power point y movie maker 2.6 </a:t>
                      </a:r>
                      <a:endParaRPr lang="es-PA" sz="1800" b="1" dirty="0">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a:effectLst/>
                        </a:rPr>
                        <a:t> </a:t>
                      </a:r>
                      <a:endParaRPr lang="es-PA" sz="1800" b="1">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dirty="0">
                          <a:effectLst/>
                        </a:rPr>
                        <a:t> </a:t>
                      </a:r>
                      <a:endParaRPr lang="es-PA" sz="1800" b="1" dirty="0">
                        <a:effectLst/>
                        <a:latin typeface="Calibri"/>
                        <a:ea typeface="Calibri"/>
                        <a:cs typeface="Times New Roman"/>
                      </a:endParaRPr>
                    </a:p>
                  </a:txBody>
                  <a:tcPr marL="68580" marR="68580" marT="0" marB="0"/>
                </a:tc>
              </a:tr>
              <a:tr h="932482">
                <a:tc>
                  <a:txBody>
                    <a:bodyPr/>
                    <a:lstStyle/>
                    <a:p>
                      <a:pPr algn="just">
                        <a:lnSpc>
                          <a:spcPct val="115000"/>
                        </a:lnSpc>
                        <a:spcBef>
                          <a:spcPts val="1200"/>
                        </a:spcBef>
                        <a:spcAft>
                          <a:spcPts val="0"/>
                        </a:spcAft>
                      </a:pPr>
                      <a:r>
                        <a:rPr lang="es-PA" sz="1800" dirty="0">
                          <a:effectLst/>
                        </a:rPr>
                        <a:t>Realizaron el informe en work sobre la experiencia realizada en clase sobre la aplicación de los </a:t>
                      </a:r>
                      <a:r>
                        <a:rPr lang="es-PA" sz="1800" dirty="0" smtClean="0">
                          <a:effectLst/>
                        </a:rPr>
                        <a:t>ángulos </a:t>
                      </a:r>
                      <a:r>
                        <a:rPr lang="es-PA" sz="1800" dirty="0">
                          <a:effectLst/>
                        </a:rPr>
                        <a:t>de elevación y depresión.</a:t>
                      </a:r>
                      <a:endParaRPr lang="es-PA" sz="1800" b="1" dirty="0">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dirty="0">
                          <a:effectLst/>
                        </a:rPr>
                        <a:t> </a:t>
                      </a:r>
                      <a:endParaRPr lang="es-PA" sz="1800" b="1" dirty="0">
                        <a:effectLst/>
                        <a:latin typeface="Calibri"/>
                        <a:ea typeface="Calibri"/>
                        <a:cs typeface="Times New Roman"/>
                      </a:endParaRPr>
                    </a:p>
                  </a:txBody>
                  <a:tcPr marL="68580" marR="68580" marT="0" marB="0"/>
                </a:tc>
                <a:tc>
                  <a:txBody>
                    <a:bodyPr/>
                    <a:lstStyle/>
                    <a:p>
                      <a:pPr algn="just">
                        <a:lnSpc>
                          <a:spcPct val="115000"/>
                        </a:lnSpc>
                        <a:spcBef>
                          <a:spcPts val="1200"/>
                        </a:spcBef>
                        <a:spcAft>
                          <a:spcPts val="0"/>
                        </a:spcAft>
                      </a:pPr>
                      <a:r>
                        <a:rPr lang="es-PA" sz="2000" dirty="0">
                          <a:effectLst/>
                        </a:rPr>
                        <a:t> </a:t>
                      </a:r>
                      <a:endParaRPr lang="es-PA" sz="1800" b="1" dirty="0">
                        <a:effectLst/>
                        <a:latin typeface="Calibri"/>
                        <a:ea typeface="Calibri"/>
                        <a:cs typeface="Times New Roman"/>
                      </a:endParaRPr>
                    </a:p>
                  </a:txBody>
                  <a:tcPr marL="68580" marR="68580" marT="0" marB="0"/>
                </a:tc>
              </a:tr>
            </a:tbl>
          </a:graphicData>
        </a:graphic>
      </p:graphicFrame>
      <p:pic>
        <p:nvPicPr>
          <p:cNvPr id="13342" name="Picture 35" descr="http://www.hispanosnet.com/gif_animados/profesores/gif-animado-1177.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471244" y="692150"/>
            <a:ext cx="7207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Flecha izquierda">
            <a:hlinkClick r:id="rId10" action="ppaction://hlinksldjump"/>
          </p:cNvPr>
          <p:cNvSpPr/>
          <p:nvPr/>
        </p:nvSpPr>
        <p:spPr>
          <a:xfrm>
            <a:off x="7524328" y="6237288"/>
            <a:ext cx="719856" cy="360362"/>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PA"/>
          </a:p>
        </p:txBody>
      </p:sp>
    </p:spTree>
  </p:cSld>
  <p:clrMapOvr>
    <a:masterClrMapping/>
  </p:clrMapOvr>
  <p:transition spd="slow">
    <p:push dir="r"/>
    <p:sndAc>
      <p:stSnd>
        <p:snd r:embed="rId3"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5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707716F8-A29A-4823-91B1-06B16E977615}" type="slidenum">
              <a:rPr lang="es-ES" altLang="en-US" sz="1200" smtClean="0">
                <a:latin typeface="Garamond" pitchFamily="18" charset="0"/>
              </a:rPr>
              <a:pPr eaLnBrk="1" hangingPunct="1"/>
              <a:t>13</a:t>
            </a:fld>
            <a:endParaRPr lang="es-ES" altLang="en-US" sz="1200" smtClean="0">
              <a:latin typeface="Garamond" pitchFamily="18" charset="0"/>
            </a:endParaRPr>
          </a:p>
        </p:txBody>
      </p:sp>
      <p:sp>
        <p:nvSpPr>
          <p:cNvPr id="343042" name="Rectangle 2"/>
          <p:cNvSpPr>
            <a:spLocks noGrp="1" noChangeArrowheads="1"/>
          </p:cNvSpPr>
          <p:nvPr>
            <p:ph type="title"/>
          </p:nvPr>
        </p:nvSpPr>
        <p:spPr>
          <a:xfrm>
            <a:off x="1403649" y="116632"/>
            <a:ext cx="6120680" cy="504056"/>
          </a:xfrm>
        </p:spPr>
        <p:style>
          <a:lnRef idx="1">
            <a:schemeClr val="accent2"/>
          </a:lnRef>
          <a:fillRef idx="2">
            <a:schemeClr val="accent2"/>
          </a:fillRef>
          <a:effectRef idx="1">
            <a:schemeClr val="accent2"/>
          </a:effectRef>
          <a:fontRef idx="minor">
            <a:schemeClr val="dk1"/>
          </a:fontRef>
        </p:style>
        <p:txBody>
          <a:bodyPr/>
          <a:lstStyle/>
          <a:p>
            <a:pPr algn="ctr">
              <a:defRPr/>
            </a:pPr>
            <a:r>
              <a:rPr lang="es-PA" sz="2800" b="1" dirty="0" smtClean="0">
                <a:effectLst/>
              </a:rPr>
              <a:t>RÚBRICA DE EVALUACIÓN</a:t>
            </a:r>
            <a:r>
              <a:rPr lang="es-PA" sz="3600" dirty="0">
                <a:effectLst/>
              </a:rPr>
              <a:t/>
            </a:r>
            <a:br>
              <a:rPr lang="es-PA" sz="3600" dirty="0">
                <a:effectLst/>
              </a:rPr>
            </a:br>
            <a:endParaRPr lang="es-ES" sz="3600" dirty="0" smtClean="0"/>
          </a:p>
        </p:txBody>
      </p:sp>
      <p:graphicFrame>
        <p:nvGraphicFramePr>
          <p:cNvPr id="3" name="2 Marcador de tabla"/>
          <p:cNvGraphicFramePr>
            <a:graphicFrameLocks noGrp="1"/>
          </p:cNvGraphicFramePr>
          <p:nvPr>
            <p:ph type="tbl" idx="1"/>
            <p:extLst>
              <p:ext uri="{D42A27DB-BD31-4B8C-83A1-F6EECF244321}">
                <p14:modId xmlns:p14="http://schemas.microsoft.com/office/powerpoint/2010/main" val="811328487"/>
              </p:ext>
            </p:extLst>
          </p:nvPr>
        </p:nvGraphicFramePr>
        <p:xfrm>
          <a:off x="250825" y="857895"/>
          <a:ext cx="8642351" cy="5172578"/>
        </p:xfrm>
        <a:graphic>
          <a:graphicData uri="http://schemas.openxmlformats.org/drawingml/2006/table">
            <a:tbl>
              <a:tblPr firstRow="1" firstCol="1" bandRow="1">
                <a:tableStyleId>{0E3FDE45-AF77-4B5C-9715-49D594BDF05E}</a:tableStyleId>
              </a:tblPr>
              <a:tblGrid>
                <a:gridCol w="2016548"/>
                <a:gridCol w="1584431"/>
                <a:gridCol w="1584431"/>
                <a:gridCol w="1728470"/>
                <a:gridCol w="1728471"/>
              </a:tblGrid>
              <a:tr h="241146">
                <a:tc>
                  <a:txBody>
                    <a:bodyPr/>
                    <a:lstStyle/>
                    <a:p>
                      <a:pPr algn="ctr">
                        <a:lnSpc>
                          <a:spcPct val="115000"/>
                        </a:lnSpc>
                        <a:spcAft>
                          <a:spcPts val="0"/>
                        </a:spcAft>
                      </a:pPr>
                      <a:r>
                        <a:rPr lang="es-PA" sz="1200" dirty="0">
                          <a:effectLst/>
                        </a:rPr>
                        <a:t> </a:t>
                      </a:r>
                      <a:endParaRPr lang="es-PA" sz="1100" dirty="0">
                        <a:effectLst/>
                        <a:latin typeface="Calibri"/>
                        <a:ea typeface="Calibri"/>
                        <a:cs typeface="Times New Roman"/>
                      </a:endParaRPr>
                    </a:p>
                  </a:txBody>
                  <a:tcPr marL="38906" marR="38906" marT="0" marB="0" anchor="b"/>
                </a:tc>
                <a:tc>
                  <a:txBody>
                    <a:bodyPr/>
                    <a:lstStyle/>
                    <a:p>
                      <a:pPr algn="ctr">
                        <a:lnSpc>
                          <a:spcPct val="115000"/>
                        </a:lnSpc>
                        <a:spcAft>
                          <a:spcPts val="0"/>
                        </a:spcAft>
                      </a:pPr>
                      <a:r>
                        <a:rPr lang="es-PA" sz="1200" dirty="0">
                          <a:effectLst/>
                        </a:rPr>
                        <a:t>ESCALA</a:t>
                      </a:r>
                      <a:endParaRPr lang="es-PA" sz="1100" b="1" dirty="0">
                        <a:effectLst/>
                        <a:latin typeface="Calibri"/>
                        <a:ea typeface="Calibri"/>
                        <a:cs typeface="Times New Roman"/>
                      </a:endParaRPr>
                    </a:p>
                  </a:txBody>
                  <a:tcPr marL="38906" marR="38906" marT="0" marB="0" anchor="b"/>
                </a:tc>
                <a:tc>
                  <a:txBody>
                    <a:bodyPr/>
                    <a:lstStyle/>
                    <a:p>
                      <a:pPr>
                        <a:lnSpc>
                          <a:spcPct val="115000"/>
                        </a:lnSpc>
                        <a:spcAft>
                          <a:spcPts val="0"/>
                        </a:spcAft>
                      </a:pPr>
                      <a:r>
                        <a:rPr lang="es-PA" sz="1200">
                          <a:effectLst/>
                        </a:rPr>
                        <a:t>          DE </a:t>
                      </a:r>
                      <a:endParaRPr lang="es-PA" sz="1100" b="1">
                        <a:effectLst/>
                        <a:latin typeface="Calibri"/>
                        <a:ea typeface="Calibri"/>
                        <a:cs typeface="Times New Roman"/>
                      </a:endParaRPr>
                    </a:p>
                  </a:txBody>
                  <a:tcPr marL="38906" marR="38906" marT="0" marB="0" anchor="b"/>
                </a:tc>
                <a:tc>
                  <a:txBody>
                    <a:bodyPr/>
                    <a:lstStyle/>
                    <a:p>
                      <a:pPr>
                        <a:lnSpc>
                          <a:spcPct val="115000"/>
                        </a:lnSpc>
                        <a:spcAft>
                          <a:spcPts val="0"/>
                        </a:spcAft>
                      </a:pPr>
                      <a:r>
                        <a:rPr lang="es-PA" sz="1200">
                          <a:effectLst/>
                        </a:rPr>
                        <a:t>EVALUACIÓN</a:t>
                      </a:r>
                      <a:endParaRPr lang="es-PA" sz="1100" b="1">
                        <a:effectLst/>
                        <a:latin typeface="Calibri"/>
                        <a:ea typeface="Calibri"/>
                        <a:cs typeface="Times New Roman"/>
                      </a:endParaRPr>
                    </a:p>
                  </a:txBody>
                  <a:tcPr marL="38906" marR="38906" marT="0" marB="0" anchor="b"/>
                </a:tc>
                <a:tc>
                  <a:txBody>
                    <a:bodyPr/>
                    <a:lstStyle/>
                    <a:p>
                      <a:pPr>
                        <a:lnSpc>
                          <a:spcPct val="115000"/>
                        </a:lnSpc>
                      </a:pPr>
                      <a:endParaRPr lang="es-PA" sz="1100" b="1" dirty="0">
                        <a:effectLst/>
                        <a:latin typeface="Calibri"/>
                        <a:cs typeface="Times New Roman"/>
                      </a:endParaRPr>
                    </a:p>
                  </a:txBody>
                  <a:tcPr marL="38906" marR="38906" marT="0" marB="0" anchor="b"/>
                </a:tc>
              </a:tr>
              <a:tr h="335252">
                <a:tc>
                  <a:txBody>
                    <a:bodyPr/>
                    <a:lstStyle/>
                    <a:p>
                      <a:pPr algn="l">
                        <a:lnSpc>
                          <a:spcPct val="115000"/>
                        </a:lnSpc>
                        <a:spcBef>
                          <a:spcPts val="1200"/>
                        </a:spcBef>
                        <a:spcAft>
                          <a:spcPts val="0"/>
                        </a:spcAft>
                      </a:pPr>
                      <a:r>
                        <a:rPr lang="es-PA" sz="1200" dirty="0">
                          <a:effectLst/>
                        </a:rPr>
                        <a:t>ASPECTOS A EVALUAR</a:t>
                      </a:r>
                      <a:endParaRPr lang="es-PA" sz="1200" b="1" dirty="0">
                        <a:effectLst/>
                        <a:latin typeface="Calibri"/>
                        <a:ea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dirty="0">
                          <a:effectLst/>
                        </a:rPr>
                        <a:t>Excelente</a:t>
                      </a:r>
                      <a:endParaRPr lang="es-PA" sz="1100" b="1" dirty="0">
                        <a:solidFill>
                          <a:schemeClr val="tx1"/>
                        </a:solidFill>
                        <a:effectLst/>
                        <a:latin typeface="Calibri"/>
                        <a:ea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dirty="0">
                          <a:effectLst/>
                        </a:rPr>
                        <a:t>Muy Bueno</a:t>
                      </a:r>
                      <a:endParaRPr lang="es-PA" sz="1100" b="1" dirty="0">
                        <a:solidFill>
                          <a:schemeClr val="tx1"/>
                        </a:solidFill>
                        <a:effectLst/>
                        <a:latin typeface="Calibri"/>
                        <a:ea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dirty="0">
                          <a:effectLst/>
                        </a:rPr>
                        <a:t>Bueno</a:t>
                      </a:r>
                      <a:endParaRPr lang="es-PA" sz="1100" b="1" dirty="0">
                        <a:solidFill>
                          <a:schemeClr val="tx1"/>
                        </a:solidFill>
                        <a:effectLst/>
                        <a:latin typeface="Calibri"/>
                        <a:ea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dirty="0">
                          <a:effectLst/>
                        </a:rPr>
                        <a:t>Regular</a:t>
                      </a:r>
                      <a:endParaRPr lang="es-PA" sz="1100" b="1" dirty="0">
                        <a:solidFill>
                          <a:schemeClr val="tx1"/>
                        </a:solidFill>
                        <a:effectLst/>
                        <a:latin typeface="Calibri"/>
                        <a:ea typeface="Calibri"/>
                        <a:cs typeface="Times New Roman"/>
                      </a:endParaRPr>
                    </a:p>
                  </a:txBody>
                  <a:tcPr marL="38906" marR="38906" marT="0" marB="0" anchor="b"/>
                </a:tc>
              </a:tr>
              <a:tr h="288583">
                <a:tc>
                  <a:txBody>
                    <a:bodyPr/>
                    <a:lstStyle/>
                    <a:p>
                      <a:pPr>
                        <a:lnSpc>
                          <a:spcPct val="115000"/>
                        </a:lnSpc>
                      </a:pPr>
                      <a:endParaRPr lang="es-PA" sz="1400" b="1" dirty="0">
                        <a:effectLst/>
                        <a:latin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dirty="0">
                          <a:effectLst/>
                        </a:rPr>
                        <a:t>10</a:t>
                      </a:r>
                      <a:endParaRPr lang="es-PA" sz="1100" dirty="0">
                        <a:solidFill>
                          <a:schemeClr val="tx1"/>
                        </a:solidFill>
                        <a:effectLst/>
                        <a:latin typeface="Calibri"/>
                        <a:ea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a:effectLst/>
                        </a:rPr>
                        <a:t>8</a:t>
                      </a:r>
                      <a:endParaRPr lang="es-PA" sz="1100">
                        <a:solidFill>
                          <a:schemeClr val="tx1"/>
                        </a:solidFill>
                        <a:effectLst/>
                        <a:latin typeface="Calibri"/>
                        <a:ea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a:effectLst/>
                        </a:rPr>
                        <a:t>4</a:t>
                      </a:r>
                      <a:endParaRPr lang="es-PA" sz="1100">
                        <a:solidFill>
                          <a:schemeClr val="tx1"/>
                        </a:solidFill>
                        <a:effectLst/>
                        <a:latin typeface="Calibri"/>
                        <a:ea typeface="Calibri"/>
                        <a:cs typeface="Times New Roman"/>
                      </a:endParaRPr>
                    </a:p>
                  </a:txBody>
                  <a:tcPr marL="38906" marR="38906" marT="0" marB="0" anchor="b"/>
                </a:tc>
                <a:tc>
                  <a:txBody>
                    <a:bodyPr/>
                    <a:lstStyle/>
                    <a:p>
                      <a:pPr algn="ctr">
                        <a:lnSpc>
                          <a:spcPct val="115000"/>
                        </a:lnSpc>
                        <a:spcBef>
                          <a:spcPts val="1200"/>
                        </a:spcBef>
                        <a:spcAft>
                          <a:spcPts val="0"/>
                        </a:spcAft>
                      </a:pPr>
                      <a:r>
                        <a:rPr lang="es-PA" sz="1100">
                          <a:effectLst/>
                        </a:rPr>
                        <a:t>2</a:t>
                      </a:r>
                      <a:endParaRPr lang="es-PA" sz="1100">
                        <a:solidFill>
                          <a:schemeClr val="tx1"/>
                        </a:solidFill>
                        <a:effectLst/>
                        <a:latin typeface="Calibri"/>
                        <a:ea typeface="Calibri"/>
                        <a:cs typeface="Times New Roman"/>
                      </a:endParaRPr>
                    </a:p>
                  </a:txBody>
                  <a:tcPr marL="38906" marR="38906" marT="0" marB="0" anchor="b"/>
                </a:tc>
              </a:tr>
              <a:tr h="913147">
                <a:tc>
                  <a:txBody>
                    <a:bodyPr/>
                    <a:lstStyle/>
                    <a:p>
                      <a:pPr marL="72000" algn="just">
                        <a:lnSpc>
                          <a:spcPct val="150000"/>
                        </a:lnSpc>
                        <a:spcBef>
                          <a:spcPts val="1200"/>
                        </a:spcBef>
                        <a:spcAft>
                          <a:spcPts val="1000"/>
                        </a:spcAft>
                      </a:pPr>
                      <a:r>
                        <a:rPr lang="es-PA" sz="1000" dirty="0" smtClean="0">
                          <a:effectLst/>
                        </a:rPr>
                        <a:t>EXPLICACIÓN</a:t>
                      </a:r>
                      <a:endParaRPr lang="es-PA" sz="1400" b="1" dirty="0">
                        <a:effectLst/>
                        <a:latin typeface="Calibri"/>
                        <a:ea typeface="Calibri"/>
                        <a:cs typeface="Times New Roman"/>
                      </a:endParaRPr>
                    </a:p>
                  </a:txBody>
                  <a:tcPr marL="38906" marR="38906" marT="0" marB="0" anchor="b"/>
                </a:tc>
                <a:tc>
                  <a:txBody>
                    <a:bodyPr/>
                    <a:lstStyle/>
                    <a:p>
                      <a:pPr marL="72000" algn="l">
                        <a:lnSpc>
                          <a:spcPct val="150000"/>
                        </a:lnSpc>
                        <a:spcBef>
                          <a:spcPts val="1200"/>
                        </a:spcBef>
                        <a:spcAft>
                          <a:spcPts val="1000"/>
                        </a:spcAft>
                      </a:pPr>
                      <a:r>
                        <a:rPr lang="es-PA" sz="800" dirty="0">
                          <a:effectLst/>
                        </a:rPr>
                        <a:t>La </a:t>
                      </a:r>
                      <a:r>
                        <a:rPr lang="es-PA" sz="800" dirty="0" smtClean="0">
                          <a:effectLst/>
                        </a:rPr>
                        <a:t>explicación del proyecto </a:t>
                      </a:r>
                      <a:r>
                        <a:rPr lang="es-PA" sz="800" dirty="0">
                          <a:effectLst/>
                        </a:rPr>
                        <a:t>es detallada y clara. </a:t>
                      </a:r>
                      <a:endParaRPr lang="es-PA" sz="1100" dirty="0">
                        <a:solidFill>
                          <a:schemeClr val="tx1"/>
                        </a:solidFill>
                        <a:effectLst/>
                        <a:latin typeface="Calibri"/>
                        <a:ea typeface="Calibri"/>
                        <a:cs typeface="Times New Roman"/>
                      </a:endParaRPr>
                    </a:p>
                  </a:txBody>
                  <a:tcPr marL="38906" marR="38906" marT="0" marB="0" anchor="b"/>
                </a:tc>
                <a:tc>
                  <a:txBody>
                    <a:bodyPr/>
                    <a:lstStyle/>
                    <a:p>
                      <a:pPr marL="72000" algn="l">
                        <a:lnSpc>
                          <a:spcPct val="150000"/>
                        </a:lnSpc>
                        <a:spcBef>
                          <a:spcPts val="1200"/>
                        </a:spcBef>
                        <a:spcAft>
                          <a:spcPts val="1000"/>
                        </a:spcAft>
                      </a:pPr>
                      <a:r>
                        <a:rPr lang="es-PA" sz="800" dirty="0">
                          <a:effectLst/>
                        </a:rPr>
                        <a:t> La </a:t>
                      </a:r>
                      <a:r>
                        <a:rPr lang="es-PA" sz="800" dirty="0" smtClean="0">
                          <a:effectLst/>
                        </a:rPr>
                        <a:t>explicación del proyecto  </a:t>
                      </a:r>
                      <a:r>
                        <a:rPr lang="es-PA" sz="800" dirty="0">
                          <a:effectLst/>
                        </a:rPr>
                        <a:t>es clara.</a:t>
                      </a:r>
                      <a:endParaRPr lang="es-PA" sz="1100" dirty="0">
                        <a:solidFill>
                          <a:schemeClr val="tx1"/>
                        </a:solidFill>
                        <a:effectLst/>
                        <a:latin typeface="Calibri"/>
                        <a:ea typeface="Calibri"/>
                        <a:cs typeface="Times New Roman"/>
                      </a:endParaRPr>
                    </a:p>
                  </a:txBody>
                  <a:tcPr marL="38906" marR="38906" marT="0" marB="0" anchor="b"/>
                </a:tc>
                <a:tc>
                  <a:txBody>
                    <a:bodyPr/>
                    <a:lstStyle/>
                    <a:p>
                      <a:pPr marL="72000" algn="l">
                        <a:lnSpc>
                          <a:spcPct val="150000"/>
                        </a:lnSpc>
                        <a:spcBef>
                          <a:spcPts val="1200"/>
                        </a:spcBef>
                        <a:spcAft>
                          <a:spcPts val="1000"/>
                        </a:spcAft>
                      </a:pPr>
                      <a:r>
                        <a:rPr lang="es-PA" sz="800" dirty="0" smtClean="0">
                          <a:effectLst/>
                        </a:rPr>
                        <a:t>La explicación del proyecto </a:t>
                      </a:r>
                      <a:r>
                        <a:rPr lang="es-PA" sz="800" dirty="0">
                          <a:effectLst/>
                        </a:rPr>
                        <a:t>es un poco difícil de entender, pero incluye componentes críticos.</a:t>
                      </a:r>
                      <a:endParaRPr lang="es-PA" sz="1100" dirty="0">
                        <a:solidFill>
                          <a:schemeClr val="tx1"/>
                        </a:solidFill>
                        <a:effectLst/>
                        <a:latin typeface="Calibri"/>
                        <a:ea typeface="Calibri"/>
                        <a:cs typeface="Times New Roman"/>
                      </a:endParaRPr>
                    </a:p>
                  </a:txBody>
                  <a:tcPr marL="38906" marR="38906" marT="0" marB="0" anchor="b"/>
                </a:tc>
                <a:tc>
                  <a:txBody>
                    <a:bodyPr/>
                    <a:lstStyle/>
                    <a:p>
                      <a:pPr marL="72000" algn="l">
                        <a:lnSpc>
                          <a:spcPct val="150000"/>
                        </a:lnSpc>
                        <a:spcBef>
                          <a:spcPts val="1200"/>
                        </a:spcBef>
                        <a:spcAft>
                          <a:spcPts val="1000"/>
                        </a:spcAft>
                      </a:pPr>
                      <a:r>
                        <a:rPr lang="es-PA" sz="800" dirty="0" smtClean="0">
                          <a:effectLst/>
                        </a:rPr>
                        <a:t>La explicación del proyecto </a:t>
                      </a:r>
                      <a:r>
                        <a:rPr lang="es-PA" sz="800" dirty="0">
                          <a:effectLst/>
                        </a:rPr>
                        <a:t>es difícil de entender y tiene varios componentes ausentes o no fue incluida.</a:t>
                      </a:r>
                      <a:endParaRPr lang="es-PA" sz="1100" dirty="0">
                        <a:solidFill>
                          <a:schemeClr val="tx1"/>
                        </a:solidFill>
                        <a:effectLst/>
                        <a:latin typeface="Calibri"/>
                        <a:ea typeface="Calibri"/>
                        <a:cs typeface="Times New Roman"/>
                      </a:endParaRPr>
                    </a:p>
                  </a:txBody>
                  <a:tcPr marL="38906" marR="38906" marT="0" marB="0" anchor="b"/>
                </a:tc>
              </a:tr>
              <a:tr h="888356">
                <a:tc>
                  <a:txBody>
                    <a:bodyPr/>
                    <a:lstStyle/>
                    <a:p>
                      <a:pPr algn="just">
                        <a:lnSpc>
                          <a:spcPct val="150000"/>
                        </a:lnSpc>
                        <a:spcBef>
                          <a:spcPts val="1200"/>
                        </a:spcBef>
                        <a:spcAft>
                          <a:spcPts val="1000"/>
                        </a:spcAft>
                      </a:pPr>
                      <a:r>
                        <a:rPr lang="es-PA" sz="1000" dirty="0" smtClean="0">
                          <a:effectLst/>
                        </a:rPr>
                        <a:t>ORDEN Y ORGANIZACIÓN</a:t>
                      </a:r>
                      <a:endParaRPr lang="es-PA" sz="1400" b="1" dirty="0">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El proyecto </a:t>
                      </a:r>
                      <a:r>
                        <a:rPr lang="es-PA" sz="800" dirty="0">
                          <a:effectLst/>
                        </a:rPr>
                        <a:t>es presentado de una manera ordenada, clara y organizada  que es fácil </a:t>
                      </a:r>
                      <a:r>
                        <a:rPr lang="es-PA" sz="800" dirty="0" smtClean="0">
                          <a:effectLst/>
                        </a:rPr>
                        <a:t>de entender .</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 El proyecto es presentado de una manera ordenada y organizada   que es, por lo general, fácil de entender.</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El proyecto </a:t>
                      </a:r>
                      <a:r>
                        <a:rPr lang="es-PA" sz="800" dirty="0">
                          <a:effectLst/>
                        </a:rPr>
                        <a:t>es presentado en una manera organizada,  pero puede ser difícil de entender.</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El </a:t>
                      </a:r>
                      <a:r>
                        <a:rPr lang="es-PA" sz="800" baseline="0" dirty="0" smtClean="0">
                          <a:effectLst/>
                        </a:rPr>
                        <a:t> </a:t>
                      </a:r>
                      <a:r>
                        <a:rPr lang="es-PA" sz="800" dirty="0" smtClean="0">
                          <a:effectLst/>
                        </a:rPr>
                        <a:t>proyecto </a:t>
                      </a:r>
                      <a:r>
                        <a:rPr lang="es-PA" sz="800" dirty="0">
                          <a:effectLst/>
                        </a:rPr>
                        <a:t>se </a:t>
                      </a:r>
                      <a:r>
                        <a:rPr lang="es-PA" sz="800" dirty="0" smtClean="0">
                          <a:effectLst/>
                        </a:rPr>
                        <a:t>ve</a:t>
                      </a:r>
                      <a:r>
                        <a:rPr lang="es-PA" sz="800" baseline="0" dirty="0" smtClean="0">
                          <a:effectLst/>
                        </a:rPr>
                        <a:t> </a:t>
                      </a:r>
                      <a:r>
                        <a:rPr lang="es-PA" sz="800" dirty="0" smtClean="0">
                          <a:effectLst/>
                        </a:rPr>
                        <a:t>desorganizado</a:t>
                      </a:r>
                      <a:r>
                        <a:rPr lang="es-PA" sz="800" baseline="0" dirty="0" smtClean="0">
                          <a:effectLst/>
                        </a:rPr>
                        <a:t> y es </a:t>
                      </a:r>
                      <a:r>
                        <a:rPr lang="es-PA" sz="800" dirty="0" smtClean="0">
                          <a:effectLst/>
                        </a:rPr>
                        <a:t> </a:t>
                      </a:r>
                      <a:r>
                        <a:rPr lang="es-PA" sz="800" dirty="0">
                          <a:effectLst/>
                        </a:rPr>
                        <a:t>difícil </a:t>
                      </a:r>
                      <a:r>
                        <a:rPr lang="es-PA" sz="800" dirty="0" smtClean="0">
                          <a:effectLst/>
                        </a:rPr>
                        <a:t>de</a:t>
                      </a:r>
                      <a:r>
                        <a:rPr lang="es-PA" sz="800" baseline="0" dirty="0" smtClean="0">
                          <a:effectLst/>
                        </a:rPr>
                        <a:t> entender la situación de aprendizaje</a:t>
                      </a:r>
                      <a:r>
                        <a:rPr lang="es-PA" sz="800" dirty="0" smtClean="0">
                          <a:effectLst/>
                        </a:rPr>
                        <a:t> .</a:t>
                      </a:r>
                      <a:endParaRPr lang="es-PA" sz="1100" dirty="0">
                        <a:solidFill>
                          <a:schemeClr val="tx1"/>
                        </a:solidFill>
                        <a:effectLst/>
                        <a:latin typeface="Calibri"/>
                        <a:ea typeface="Calibri"/>
                        <a:cs typeface="Times New Roman"/>
                      </a:endParaRPr>
                    </a:p>
                  </a:txBody>
                  <a:tcPr marL="38906" marR="38906" marT="0" marB="0" anchor="b"/>
                </a:tc>
              </a:tr>
              <a:tr h="678547">
                <a:tc>
                  <a:txBody>
                    <a:bodyPr/>
                    <a:lstStyle/>
                    <a:p>
                      <a:pPr algn="just">
                        <a:lnSpc>
                          <a:spcPct val="150000"/>
                        </a:lnSpc>
                        <a:spcBef>
                          <a:spcPts val="1200"/>
                        </a:spcBef>
                        <a:spcAft>
                          <a:spcPts val="1000"/>
                        </a:spcAft>
                      </a:pPr>
                      <a:r>
                        <a:rPr lang="es-PA" sz="1000" dirty="0" smtClean="0">
                          <a:effectLst/>
                        </a:rPr>
                        <a:t>RAZONAMIENTO MATEMÁTICO</a:t>
                      </a:r>
                      <a:endParaRPr lang="es-PA" sz="1400" b="1" dirty="0">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Usa </a:t>
                      </a:r>
                      <a:r>
                        <a:rPr lang="es-PA" sz="800" dirty="0">
                          <a:effectLst/>
                        </a:rPr>
                        <a:t>razonamiento matemático complejo y refinado.</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Usa </a:t>
                      </a:r>
                      <a:r>
                        <a:rPr lang="es-PA" sz="800" dirty="0">
                          <a:effectLst/>
                        </a:rPr>
                        <a:t>razonamiento matemático efectivo.</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Alguna </a:t>
                      </a:r>
                      <a:r>
                        <a:rPr lang="es-PA" sz="800" dirty="0">
                          <a:effectLst/>
                        </a:rPr>
                        <a:t>evidencia de razonamiento matemático.</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smtClean="0">
                          <a:effectLst/>
                        </a:rPr>
                        <a:t>Poca </a:t>
                      </a:r>
                      <a:r>
                        <a:rPr lang="es-PA" sz="800" dirty="0">
                          <a:effectLst/>
                        </a:rPr>
                        <a:t>evidencia de razonamiento matemático.</a:t>
                      </a:r>
                      <a:endParaRPr lang="es-PA" sz="1100" dirty="0">
                        <a:solidFill>
                          <a:schemeClr val="tx1"/>
                        </a:solidFill>
                        <a:effectLst/>
                        <a:latin typeface="Calibri"/>
                        <a:ea typeface="Calibri"/>
                        <a:cs typeface="Times New Roman"/>
                      </a:endParaRPr>
                    </a:p>
                  </a:txBody>
                  <a:tcPr marL="38906" marR="38906" marT="0" marB="0" anchor="b"/>
                </a:tc>
              </a:tr>
              <a:tr h="913147">
                <a:tc>
                  <a:txBody>
                    <a:bodyPr/>
                    <a:lstStyle/>
                    <a:p>
                      <a:pPr algn="just">
                        <a:lnSpc>
                          <a:spcPct val="150000"/>
                        </a:lnSpc>
                        <a:spcBef>
                          <a:spcPts val="1200"/>
                        </a:spcBef>
                        <a:spcAft>
                          <a:spcPts val="1000"/>
                        </a:spcAft>
                      </a:pPr>
                      <a:r>
                        <a:rPr lang="es-PA" sz="1000" dirty="0" smtClean="0">
                          <a:effectLst/>
                        </a:rPr>
                        <a:t>ESTRATEGIA/RAZONAMIENTO</a:t>
                      </a:r>
                      <a:endParaRPr lang="es-PA" sz="1400" b="1" dirty="0">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 Por lo general,  usa una estrategia eficiente y efectiva  para resolver </a:t>
                      </a:r>
                      <a:r>
                        <a:rPr lang="es-PA" sz="800" dirty="0" smtClean="0">
                          <a:effectLst/>
                        </a:rPr>
                        <a:t>el problema.</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 Por lo general, usa una estrategia efectiva para resolver </a:t>
                      </a:r>
                      <a:r>
                        <a:rPr lang="es-PA" sz="800" dirty="0" smtClean="0">
                          <a:effectLst/>
                        </a:rPr>
                        <a:t> el  problema.</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 Algunas veces usa una estrategia efectiva  para resolver </a:t>
                      </a:r>
                      <a:r>
                        <a:rPr lang="es-PA" sz="800" dirty="0" smtClean="0">
                          <a:effectLst/>
                        </a:rPr>
                        <a:t> el problema, </a:t>
                      </a:r>
                      <a:r>
                        <a:rPr lang="es-PA" sz="800" dirty="0">
                          <a:effectLst/>
                        </a:rPr>
                        <a:t>pero no lo hace consistentemente.</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 Raramente usa una estrategia efectiva para resolver </a:t>
                      </a:r>
                      <a:r>
                        <a:rPr lang="es-PA" sz="800" dirty="0" smtClean="0">
                          <a:effectLst/>
                        </a:rPr>
                        <a:t> el problemas</a:t>
                      </a:r>
                      <a:r>
                        <a:rPr lang="es-PA" sz="800" dirty="0">
                          <a:effectLst/>
                        </a:rPr>
                        <a:t>.</a:t>
                      </a:r>
                      <a:endParaRPr lang="es-PA" sz="1100" dirty="0">
                        <a:solidFill>
                          <a:schemeClr val="tx1"/>
                        </a:solidFill>
                        <a:effectLst/>
                        <a:latin typeface="Calibri"/>
                        <a:ea typeface="Calibri"/>
                        <a:cs typeface="Times New Roman"/>
                      </a:endParaRPr>
                    </a:p>
                  </a:txBody>
                  <a:tcPr marL="38906" marR="38906" marT="0" marB="0" anchor="b"/>
                </a:tc>
              </a:tr>
              <a:tr h="914243">
                <a:tc>
                  <a:txBody>
                    <a:bodyPr/>
                    <a:lstStyle/>
                    <a:p>
                      <a:pPr algn="just">
                        <a:lnSpc>
                          <a:spcPct val="150000"/>
                        </a:lnSpc>
                        <a:spcBef>
                          <a:spcPts val="1200"/>
                        </a:spcBef>
                        <a:spcAft>
                          <a:spcPts val="1000"/>
                        </a:spcAft>
                      </a:pPr>
                      <a:r>
                        <a:rPr lang="es-PA" sz="1000" dirty="0" smtClean="0">
                          <a:effectLst/>
                        </a:rPr>
                        <a:t>CONCEPTOS MATEMÁTICOS</a:t>
                      </a:r>
                      <a:endParaRPr lang="es-PA" sz="1400" b="1" dirty="0">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 La explicación demuestra completo entendimiento del concepto matemático usado para resolver los problemas.</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 La explicación demuestra entendimiento sustancial del concepto matemático usado para resolver los problemas.</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La explicación demuestra algún entendimiento del concepto matemático necesario para resolver los problemas.</a:t>
                      </a:r>
                      <a:endParaRPr lang="es-PA" sz="1100" dirty="0">
                        <a:solidFill>
                          <a:schemeClr val="tx1"/>
                        </a:solidFill>
                        <a:effectLst/>
                        <a:latin typeface="Calibri"/>
                        <a:ea typeface="Calibri"/>
                        <a:cs typeface="Times New Roman"/>
                      </a:endParaRPr>
                    </a:p>
                  </a:txBody>
                  <a:tcPr marL="38906" marR="38906" marT="0" marB="0" anchor="b"/>
                </a:tc>
                <a:tc>
                  <a:txBody>
                    <a:bodyPr/>
                    <a:lstStyle/>
                    <a:p>
                      <a:pPr algn="l">
                        <a:lnSpc>
                          <a:spcPct val="150000"/>
                        </a:lnSpc>
                        <a:spcBef>
                          <a:spcPts val="1200"/>
                        </a:spcBef>
                        <a:spcAft>
                          <a:spcPts val="1000"/>
                        </a:spcAft>
                      </a:pPr>
                      <a:r>
                        <a:rPr lang="es-PA" sz="800" dirty="0">
                          <a:effectLst/>
                        </a:rPr>
                        <a:t> La explicación demuestra un  entendimiento muy limitado de los conceptos subyacentes necesarios para resolver problemas o no está escrita.</a:t>
                      </a:r>
                      <a:endParaRPr lang="es-PA" sz="1100" dirty="0">
                        <a:solidFill>
                          <a:schemeClr val="tx1"/>
                        </a:solidFill>
                        <a:effectLst/>
                        <a:latin typeface="Calibri"/>
                        <a:ea typeface="Calibri"/>
                        <a:cs typeface="Times New Roman"/>
                      </a:endParaRPr>
                    </a:p>
                  </a:txBody>
                  <a:tcPr marL="38906" marR="38906" marT="0" marB="0" anchor="b"/>
                </a:tc>
              </a:tr>
            </a:tbl>
          </a:graphicData>
        </a:graphic>
      </p:graphicFrame>
      <p:sp>
        <p:nvSpPr>
          <p:cNvPr id="2" name="1 Flecha izquierda">
            <a:hlinkClick r:id="rId3" action="ppaction://hlinksldjump"/>
          </p:cNvPr>
          <p:cNvSpPr/>
          <p:nvPr/>
        </p:nvSpPr>
        <p:spPr>
          <a:xfrm>
            <a:off x="7524328" y="6231200"/>
            <a:ext cx="720080" cy="288032"/>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PA"/>
          </a:p>
        </p:txBody>
      </p:sp>
      <p:pic>
        <p:nvPicPr>
          <p:cNvPr id="1026" name="Picture 2" descr="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34894"/>
            <a:ext cx="7620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2908" y="120594"/>
            <a:ext cx="1143000" cy="9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sndAc>
      <p:stSnd>
        <p:snd r:embed="rId2" name="wind.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7FE2F8A7-CC8A-4219-A3A3-1B626C9E2848}" type="slidenum">
              <a:rPr lang="es-ES" altLang="en-US" smtClean="0"/>
              <a:pPr>
                <a:defRPr/>
              </a:pPr>
              <a:t>14</a:t>
            </a:fld>
            <a:endParaRPr lang="es-ES" altLang="en-US"/>
          </a:p>
        </p:txBody>
      </p:sp>
      <p:sp>
        <p:nvSpPr>
          <p:cNvPr id="5" name="Rectangle 2"/>
          <p:cNvSpPr>
            <a:spLocks noGrp="1" noChangeArrowheads="1"/>
          </p:cNvSpPr>
          <p:nvPr>
            <p:ph type="title"/>
          </p:nvPr>
        </p:nvSpPr>
        <p:spPr>
          <a:xfrm rot="16200000">
            <a:off x="-2124806" y="2924882"/>
            <a:ext cx="5328592" cy="720204"/>
          </a:xfrm>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s-PA" b="1" dirty="0" smtClean="0"/>
              <a:t>   </a:t>
            </a:r>
            <a:r>
              <a:rPr lang="es-PA" sz="3600" b="1" dirty="0" smtClean="0"/>
              <a:t>FICHA TÉCNICA </a:t>
            </a:r>
            <a:r>
              <a:rPr lang="es-PA" sz="4800" dirty="0"/>
              <a:t/>
            </a:r>
            <a:br>
              <a:rPr lang="es-PA" sz="4800" dirty="0"/>
            </a:br>
            <a:endParaRPr lang="es-ES" sz="4800" dirty="0" smtClean="0"/>
          </a:p>
        </p:txBody>
      </p:sp>
      <p:sp>
        <p:nvSpPr>
          <p:cNvPr id="7" name="2 Marcador de contenido"/>
          <p:cNvSpPr txBox="1">
            <a:spLocks/>
          </p:cNvSpPr>
          <p:nvPr/>
        </p:nvSpPr>
        <p:spPr bwMode="auto">
          <a:xfrm>
            <a:off x="971600" y="476250"/>
            <a:ext cx="7221538"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4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0" indent="0" algn="just">
              <a:lnSpc>
                <a:spcPct val="150000"/>
              </a:lnSpc>
              <a:buFont typeface="Wingdings" pitchFamily="2" charset="2"/>
              <a:buNone/>
            </a:pPr>
            <a:r>
              <a:rPr lang="es-PA" sz="1400" b="1" dirty="0" smtClean="0"/>
              <a:t>Proyecto Elaborado por:</a:t>
            </a:r>
            <a:r>
              <a:rPr lang="es-PA" sz="1400" dirty="0" smtClean="0"/>
              <a:t> </a:t>
            </a:r>
            <a:r>
              <a:rPr lang="es-PA" sz="1400" dirty="0" err="1" smtClean="0"/>
              <a:t>Densis</a:t>
            </a:r>
            <a:r>
              <a:rPr lang="es-PA" sz="1400" dirty="0" smtClean="0"/>
              <a:t> R. Hernández</a:t>
            </a:r>
          </a:p>
          <a:p>
            <a:pPr marL="0" indent="0" algn="just">
              <a:lnSpc>
                <a:spcPct val="150000"/>
              </a:lnSpc>
              <a:buFont typeface="Wingdings" pitchFamily="2" charset="2"/>
              <a:buNone/>
            </a:pPr>
            <a:r>
              <a:rPr lang="es-PA" sz="1200" b="1" dirty="0" smtClean="0"/>
              <a:t>Contacto:</a:t>
            </a:r>
            <a:r>
              <a:rPr lang="es-PA" sz="1200" dirty="0" smtClean="0"/>
              <a:t> </a:t>
            </a:r>
            <a:r>
              <a:rPr lang="es-PA" sz="1200" u="sng" dirty="0" smtClean="0"/>
              <a:t>densishernandez@educapanama.edu.pa</a:t>
            </a:r>
            <a:endParaRPr lang="es-PA" sz="1200" dirty="0" smtClean="0"/>
          </a:p>
          <a:p>
            <a:pPr marL="0" indent="0" algn="just">
              <a:lnSpc>
                <a:spcPct val="150000"/>
              </a:lnSpc>
              <a:buFont typeface="Wingdings" pitchFamily="2" charset="2"/>
              <a:buNone/>
            </a:pPr>
            <a:r>
              <a:rPr lang="es-PA" sz="1400" u="sng" dirty="0" smtClean="0"/>
              <a:t>Tema</a:t>
            </a:r>
            <a:r>
              <a:rPr lang="es-PA" sz="1400" dirty="0" smtClean="0"/>
              <a:t>: Ángulos de Elevación y Depresión</a:t>
            </a:r>
          </a:p>
          <a:p>
            <a:pPr marL="0" indent="0" algn="just">
              <a:lnSpc>
                <a:spcPct val="150000"/>
              </a:lnSpc>
              <a:buFont typeface="Wingdings" pitchFamily="2" charset="2"/>
              <a:buNone/>
            </a:pPr>
            <a:r>
              <a:rPr lang="es-PA" sz="1400" u="sng" dirty="0" smtClean="0"/>
              <a:t>Grado</a:t>
            </a:r>
            <a:r>
              <a:rPr lang="es-PA" sz="1400" dirty="0" smtClean="0"/>
              <a:t>: 10°</a:t>
            </a:r>
          </a:p>
          <a:p>
            <a:pPr marL="0" indent="0">
              <a:lnSpc>
                <a:spcPct val="150000"/>
              </a:lnSpc>
              <a:buNone/>
            </a:pPr>
            <a:r>
              <a:rPr lang="es-PA" sz="1400" b="1" u="sng" dirty="0"/>
              <a:t>Objetivos:</a:t>
            </a:r>
            <a:endParaRPr lang="es-PA" sz="1400" u="sng" dirty="0"/>
          </a:p>
          <a:p>
            <a:pPr marL="0" lvl="0" indent="0">
              <a:lnSpc>
                <a:spcPct val="150000"/>
              </a:lnSpc>
              <a:buNone/>
            </a:pPr>
            <a:r>
              <a:rPr lang="es-PA" sz="1400" dirty="0"/>
              <a:t>Aplicar la definición de ángulo de elevación y depresión en la solución de problemas de la vida diaria</a:t>
            </a:r>
            <a:r>
              <a:rPr lang="es-PA" sz="1400" dirty="0" smtClean="0"/>
              <a:t>.</a:t>
            </a:r>
            <a:r>
              <a:rPr lang="es-PA" sz="1400" dirty="0"/>
              <a:t> </a:t>
            </a:r>
          </a:p>
          <a:p>
            <a:pPr marL="0" indent="0">
              <a:lnSpc>
                <a:spcPct val="150000"/>
              </a:lnSpc>
              <a:buNone/>
            </a:pPr>
            <a:r>
              <a:rPr lang="es-PA" sz="1400" b="1" u="sng" dirty="0" smtClean="0"/>
              <a:t>Aplicaciones</a:t>
            </a:r>
            <a:r>
              <a:rPr lang="es-PA" sz="1400" b="1" dirty="0"/>
              <a:t>: </a:t>
            </a:r>
            <a:r>
              <a:rPr lang="es-PA" sz="1400" dirty="0"/>
              <a:t>Google (utilizada para buscar las informaciones, videos solicitados), Word (para realizar las actividades que se solicitan), Power point (Creaciones con diapositivas) y Movie Maker 2.6 (creaciones de videos a su consideración)  </a:t>
            </a:r>
            <a:endParaRPr lang="es-PA" sz="1400" dirty="0" smtClean="0"/>
          </a:p>
          <a:p>
            <a:pPr marL="0" indent="0" algn="just">
              <a:lnSpc>
                <a:spcPct val="150000"/>
              </a:lnSpc>
              <a:buFont typeface="Wingdings" pitchFamily="2" charset="2"/>
              <a:buNone/>
            </a:pPr>
            <a:r>
              <a:rPr lang="es-PA" sz="1400" u="sng" dirty="0" smtClean="0"/>
              <a:t>Idioma</a:t>
            </a:r>
            <a:r>
              <a:rPr lang="es-PA" sz="1400" dirty="0" smtClean="0"/>
              <a:t>: Castellano</a:t>
            </a:r>
            <a:endParaRPr lang="es-PA" sz="1400" b="1" dirty="0" smtClean="0"/>
          </a:p>
          <a:p>
            <a:pPr marL="0" indent="0" algn="just">
              <a:lnSpc>
                <a:spcPct val="150000"/>
              </a:lnSpc>
              <a:buFont typeface="Wingdings" pitchFamily="2" charset="2"/>
              <a:buNone/>
            </a:pPr>
            <a:r>
              <a:rPr lang="es-PA" sz="1400" b="1" u="sng" dirty="0" smtClean="0"/>
              <a:t>Descripción</a:t>
            </a:r>
            <a:r>
              <a:rPr lang="es-PA" sz="1400" b="1" dirty="0" smtClean="0"/>
              <a:t>:</a:t>
            </a:r>
            <a:r>
              <a:rPr lang="es-PA" sz="1400" dirty="0" smtClean="0"/>
              <a:t> Lo que se pretende en este objetivo es poder lograr que los Alumnos(as) puedan  aplicar los ángulos de elevación y depresión en determinadas situaciones de la vida diaria utilizando los conocimientos necesarios y los recursos tecnológicos a su alcance para que puedan hacer uso de power point, creaciones con movie maker 2.6. Collage y elaboraciones de maquetas para poder plasmar la realidad del problema.</a:t>
            </a:r>
          </a:p>
        </p:txBody>
      </p:sp>
      <p:pic>
        <p:nvPicPr>
          <p:cNvPr id="5122" name="Picture 2" descr="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12138" y="296863"/>
            <a:ext cx="7620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85489"/>
      </p:ext>
    </p:extLst>
  </p:cSld>
  <p:clrMapOvr>
    <a:masterClrMapping/>
  </p:clrMapOvr>
  <p:transition spd="med">
    <p:push dir="r"/>
    <p:sndAc>
      <p:stSnd>
        <p:snd r:embed="rId2" name="wind.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5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B830D68F-A4E8-46F4-B7AE-ABF45ADCF1F3}" type="slidenum">
              <a:rPr lang="es-ES" altLang="en-US" sz="1200" smtClean="0">
                <a:latin typeface="Garamond" pitchFamily="18" charset="0"/>
              </a:rPr>
              <a:pPr eaLnBrk="1" hangingPunct="1"/>
              <a:t>15</a:t>
            </a:fld>
            <a:endParaRPr lang="es-ES" altLang="en-US" sz="1200" smtClean="0">
              <a:latin typeface="Garamond" pitchFamily="18" charset="0"/>
            </a:endParaRPr>
          </a:p>
        </p:txBody>
      </p:sp>
      <p:sp>
        <p:nvSpPr>
          <p:cNvPr id="2" name="1 Rectángulo"/>
          <p:cNvSpPr/>
          <p:nvPr/>
        </p:nvSpPr>
        <p:spPr>
          <a:xfrm>
            <a:off x="1331913" y="404813"/>
            <a:ext cx="7632700" cy="6013450"/>
          </a:xfrm>
          <a:prstGeom prst="rect">
            <a:avLst/>
          </a:prstGeom>
        </p:spPr>
        <p:txBody>
          <a:bodyPr>
            <a:spAutoFit/>
          </a:bodyPr>
          <a:lstStyle/>
          <a:p>
            <a:pPr algn="just">
              <a:lnSpc>
                <a:spcPct val="200000"/>
              </a:lnSpc>
              <a:defRPr/>
            </a:pPr>
            <a:r>
              <a:rPr lang="es-PA" sz="1400" b="1" u="sng" dirty="0">
                <a:latin typeface="+mn-lt"/>
              </a:rPr>
              <a:t>Escuela</a:t>
            </a:r>
            <a:r>
              <a:rPr lang="es-PA" sz="1400" b="1" dirty="0">
                <a:latin typeface="+mn-lt"/>
              </a:rPr>
              <a:t>: </a:t>
            </a:r>
            <a:r>
              <a:rPr lang="es-PA" sz="1400" dirty="0">
                <a:latin typeface="+mn-lt"/>
              </a:rPr>
              <a:t>C.E.B.G. </a:t>
            </a:r>
            <a:r>
              <a:rPr lang="es-PA" sz="1400" dirty="0" smtClean="0">
                <a:latin typeface="+mn-lt"/>
              </a:rPr>
              <a:t>Torti</a:t>
            </a:r>
            <a:endParaRPr lang="es-PA" sz="1400" dirty="0">
              <a:latin typeface="+mn-lt"/>
            </a:endParaRPr>
          </a:p>
          <a:p>
            <a:pPr algn="just">
              <a:lnSpc>
                <a:spcPct val="200000"/>
              </a:lnSpc>
              <a:defRPr/>
            </a:pPr>
            <a:r>
              <a:rPr lang="es-PA" sz="1400" b="1" u="sng" dirty="0">
                <a:latin typeface="+mn-lt"/>
              </a:rPr>
              <a:t>Derechos</a:t>
            </a:r>
            <a:r>
              <a:rPr lang="es-PA" sz="1400" b="1" dirty="0">
                <a:latin typeface="+mn-lt"/>
              </a:rPr>
              <a:t>: </a:t>
            </a:r>
            <a:r>
              <a:rPr lang="es-PA" sz="1400" dirty="0">
                <a:latin typeface="+mn-lt"/>
              </a:rPr>
              <a:t>Libres para usos </a:t>
            </a:r>
            <a:r>
              <a:rPr lang="es-PA" sz="1400" dirty="0" smtClean="0">
                <a:latin typeface="+mn-lt"/>
              </a:rPr>
              <a:t>Educativos</a:t>
            </a:r>
            <a:endParaRPr lang="es-PA" sz="1400" dirty="0">
              <a:latin typeface="+mn-lt"/>
            </a:endParaRPr>
          </a:p>
          <a:p>
            <a:pPr algn="just">
              <a:lnSpc>
                <a:spcPct val="200000"/>
              </a:lnSpc>
              <a:defRPr/>
            </a:pPr>
            <a:r>
              <a:rPr lang="es-PA" sz="1400" b="1" u="sng" dirty="0">
                <a:latin typeface="+mn-lt"/>
              </a:rPr>
              <a:t>Recursos</a:t>
            </a:r>
            <a:r>
              <a:rPr lang="es-PA" sz="1400" dirty="0">
                <a:latin typeface="+mn-lt"/>
              </a:rPr>
              <a:t>: Maquetas, Internet, Power point, libro de Trigonometría.</a:t>
            </a:r>
          </a:p>
          <a:p>
            <a:pPr algn="just">
              <a:lnSpc>
                <a:spcPct val="200000"/>
              </a:lnSpc>
              <a:defRPr/>
            </a:pPr>
            <a:r>
              <a:rPr lang="es-PA" sz="1400" b="1" u="sng" dirty="0">
                <a:latin typeface="+mn-lt"/>
              </a:rPr>
              <a:t>Tiempo</a:t>
            </a:r>
            <a:r>
              <a:rPr lang="es-PA" sz="1400" dirty="0">
                <a:latin typeface="+mn-lt"/>
              </a:rPr>
              <a:t>: 5 secciones de 40 minutos cada una.</a:t>
            </a:r>
            <a:endParaRPr lang="es-PA" sz="1400" b="1" u="sng" dirty="0">
              <a:latin typeface="+mn-lt"/>
            </a:endParaRPr>
          </a:p>
          <a:p>
            <a:pPr algn="just">
              <a:lnSpc>
                <a:spcPct val="200000"/>
              </a:lnSpc>
              <a:defRPr/>
            </a:pPr>
            <a:r>
              <a:rPr lang="es-PA" sz="1400" b="1" u="sng" dirty="0">
                <a:latin typeface="+mn-lt"/>
              </a:rPr>
              <a:t>Fuentes de Consulta</a:t>
            </a:r>
            <a:r>
              <a:rPr lang="es-PA" sz="1400" b="1" dirty="0">
                <a:latin typeface="+mn-lt"/>
              </a:rPr>
              <a:t>: </a:t>
            </a:r>
            <a:endParaRPr lang="es-PA" sz="1400" dirty="0">
              <a:latin typeface="+mn-lt"/>
            </a:endParaRPr>
          </a:p>
          <a:p>
            <a:pPr algn="just">
              <a:lnSpc>
                <a:spcPct val="200000"/>
              </a:lnSpc>
              <a:defRPr/>
            </a:pPr>
            <a:r>
              <a:rPr lang="es-PA" sz="1400" dirty="0">
                <a:latin typeface="+mn-lt"/>
              </a:rPr>
              <a:t>http://www.symantec.com/es/mx/business/security_response/index.jsp </a:t>
            </a:r>
          </a:p>
          <a:p>
            <a:pPr algn="just">
              <a:lnSpc>
                <a:spcPct val="200000"/>
              </a:lnSpc>
              <a:defRPr/>
            </a:pPr>
            <a:r>
              <a:rPr lang="es-PA" sz="1400" dirty="0">
                <a:latin typeface="+mn-lt"/>
              </a:rPr>
              <a:t>http://www.symantec.com/es/mx/business/security_response/index.jsp </a:t>
            </a:r>
          </a:p>
          <a:p>
            <a:pPr algn="just">
              <a:lnSpc>
                <a:spcPct val="200000"/>
              </a:lnSpc>
              <a:defRPr/>
            </a:pPr>
            <a:r>
              <a:rPr lang="es-PA" sz="1400" dirty="0">
                <a:latin typeface="+mn-lt"/>
              </a:rPr>
              <a:t>http://www.symantec.com/es/mx/business/security_response/index.jsp </a:t>
            </a:r>
          </a:p>
          <a:p>
            <a:pPr algn="just">
              <a:lnSpc>
                <a:spcPct val="200000"/>
              </a:lnSpc>
              <a:defRPr/>
            </a:pPr>
            <a:r>
              <a:rPr lang="es-PA" sz="1400" b="1" u="sng" dirty="0">
                <a:latin typeface="+mn-lt"/>
              </a:rPr>
              <a:t>Ubicación el programa de estudios</a:t>
            </a:r>
            <a:r>
              <a:rPr lang="es-PA" sz="1400" b="1" dirty="0">
                <a:latin typeface="+mn-lt"/>
              </a:rPr>
              <a:t>: </a:t>
            </a:r>
            <a:r>
              <a:rPr lang="es-PA" sz="1400" dirty="0">
                <a:latin typeface="+mn-lt"/>
              </a:rPr>
              <a:t>Matemática 10 Bachiller en Ciencias</a:t>
            </a:r>
          </a:p>
          <a:p>
            <a:pPr algn="just">
              <a:lnSpc>
                <a:spcPct val="200000"/>
              </a:lnSpc>
              <a:defRPr/>
            </a:pPr>
            <a:r>
              <a:rPr lang="es-PA" sz="1400" b="1" u="sng" dirty="0">
                <a:latin typeface="+mn-lt"/>
              </a:rPr>
              <a:t>Área</a:t>
            </a:r>
            <a:r>
              <a:rPr lang="es-PA" sz="1400" b="1" dirty="0">
                <a:latin typeface="+mn-lt"/>
              </a:rPr>
              <a:t>:</a:t>
            </a:r>
            <a:r>
              <a:rPr lang="es-PA" sz="1400" dirty="0">
                <a:latin typeface="+mn-lt"/>
              </a:rPr>
              <a:t> Trigonometría</a:t>
            </a:r>
          </a:p>
          <a:p>
            <a:pPr algn="just">
              <a:lnSpc>
                <a:spcPct val="200000"/>
              </a:lnSpc>
              <a:defRPr/>
            </a:pPr>
            <a:r>
              <a:rPr lang="es-PA" sz="1400" b="1" u="sng" dirty="0">
                <a:latin typeface="+mn-lt"/>
              </a:rPr>
              <a:t>Clave</a:t>
            </a:r>
            <a:r>
              <a:rPr lang="es-PA" sz="1400" b="1" dirty="0">
                <a:latin typeface="+mn-lt"/>
              </a:rPr>
              <a:t>:</a:t>
            </a:r>
            <a:r>
              <a:rPr lang="es-PA" sz="1400" dirty="0">
                <a:latin typeface="+mn-lt"/>
              </a:rPr>
              <a:t> Ángulos </a:t>
            </a:r>
          </a:p>
          <a:p>
            <a:pPr algn="just">
              <a:lnSpc>
                <a:spcPct val="200000"/>
              </a:lnSpc>
              <a:defRPr/>
            </a:pPr>
            <a:r>
              <a:rPr lang="es-PA" sz="1400" b="1" u="sng" dirty="0">
                <a:latin typeface="+mn-lt"/>
              </a:rPr>
              <a:t>Fecha de creación</a:t>
            </a:r>
            <a:r>
              <a:rPr lang="es-PA" sz="1400" b="1" dirty="0">
                <a:latin typeface="+mn-lt"/>
              </a:rPr>
              <a:t>:</a:t>
            </a:r>
            <a:r>
              <a:rPr lang="es-PA" sz="1400" dirty="0">
                <a:latin typeface="+mn-lt"/>
              </a:rPr>
              <a:t> 18 de Julio de 2011</a:t>
            </a:r>
          </a:p>
          <a:p>
            <a:pPr algn="just">
              <a:lnSpc>
                <a:spcPct val="200000"/>
              </a:lnSpc>
              <a:defRPr/>
            </a:pPr>
            <a:r>
              <a:rPr lang="es-PA" sz="1400" b="1" u="sng" dirty="0">
                <a:latin typeface="+mn-lt"/>
              </a:rPr>
              <a:t>Fecha de actualización</a:t>
            </a:r>
            <a:r>
              <a:rPr lang="es-PA" sz="1400" b="1" dirty="0">
                <a:latin typeface="+mn-lt"/>
              </a:rPr>
              <a:t>:</a:t>
            </a:r>
            <a:r>
              <a:rPr lang="es-PA" sz="1400" dirty="0">
                <a:latin typeface="+mn-lt"/>
              </a:rPr>
              <a:t> 22 de Julio de 2011</a:t>
            </a:r>
          </a:p>
          <a:p>
            <a:pPr>
              <a:lnSpc>
                <a:spcPct val="150000"/>
              </a:lnSpc>
              <a:defRPr/>
            </a:pPr>
            <a:endParaRPr lang="es-PA" sz="1600" dirty="0"/>
          </a:p>
        </p:txBody>
      </p:sp>
      <p:sp>
        <p:nvSpPr>
          <p:cNvPr id="5" name="Rectangle 2"/>
          <p:cNvSpPr>
            <a:spLocks noGrp="1" noChangeArrowheads="1"/>
          </p:cNvSpPr>
          <p:nvPr>
            <p:ph type="title"/>
          </p:nvPr>
        </p:nvSpPr>
        <p:spPr>
          <a:xfrm rot="16200000">
            <a:off x="-2088802" y="2960885"/>
            <a:ext cx="5256585" cy="720206"/>
          </a:xfrm>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s-PA" b="1" dirty="0" smtClean="0"/>
              <a:t>   </a:t>
            </a:r>
            <a:r>
              <a:rPr lang="es-PA" sz="3600" b="1" dirty="0" smtClean="0"/>
              <a:t>FICHA TÉCNICA </a:t>
            </a:r>
            <a:r>
              <a:rPr lang="es-PA" dirty="0"/>
              <a:t/>
            </a:r>
            <a:br>
              <a:rPr lang="es-PA" dirty="0"/>
            </a:br>
            <a:endParaRPr lang="es-ES" dirty="0" smtClean="0"/>
          </a:p>
        </p:txBody>
      </p:sp>
      <p:pic>
        <p:nvPicPr>
          <p:cNvPr id="4098" name="Picture 2" descr="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40613" y="192252"/>
            <a:ext cx="7620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02613" y="213381"/>
            <a:ext cx="762000" cy="571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sndAc>
      <p:stSnd>
        <p:snd r:embed="rId2" name="wind.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7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44C5D2EC-A18E-4FF1-BFA3-DF6A23BFAA87}" type="slidenum">
              <a:rPr lang="es-ES" altLang="en-US" sz="1200" smtClean="0">
                <a:latin typeface="Garamond" pitchFamily="18" charset="0"/>
              </a:rPr>
              <a:pPr eaLnBrk="1" hangingPunct="1"/>
              <a:t>16</a:t>
            </a:fld>
            <a:endParaRPr lang="es-ES" altLang="en-US" sz="1200" smtClean="0">
              <a:latin typeface="Garamond" pitchFamily="18" charset="0"/>
            </a:endParaRPr>
          </a:p>
        </p:txBody>
      </p:sp>
      <p:sp>
        <p:nvSpPr>
          <p:cNvPr id="317442" name="Rectangle 2"/>
          <p:cNvSpPr>
            <a:spLocks noChangeArrowheads="1"/>
          </p:cNvSpPr>
          <p:nvPr/>
        </p:nvSpPr>
        <p:spPr bwMode="auto">
          <a:xfrm>
            <a:off x="755577" y="805537"/>
            <a:ext cx="7488832" cy="16004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0" tIns="0" rIns="0" bIns="0" anchor="ctr">
            <a:spAutoFit/>
          </a:bodyPr>
          <a:lstStyle/>
          <a:p>
            <a:pPr algn="ctr">
              <a:defRPr/>
            </a:pPr>
            <a:endParaRPr lang="es-ES" dirty="0"/>
          </a:p>
          <a:p>
            <a:pPr algn="just">
              <a:defRPr/>
            </a:pPr>
            <a:r>
              <a:rPr lang="es-ES" sz="2400" i="1" dirty="0">
                <a:latin typeface="Comic Sans MS" pitchFamily="66" charset="0"/>
              </a:rPr>
              <a:t>“El gobierno es bueno cuando hace felices a los que viven bajo él y atrae a los que viven lejos.”</a:t>
            </a:r>
            <a:r>
              <a:rPr lang="es-ES" sz="2400" dirty="0">
                <a:latin typeface="Comic Sans MS" pitchFamily="66" charset="0"/>
              </a:rPr>
              <a:t>   </a:t>
            </a:r>
            <a:br>
              <a:rPr lang="es-ES" sz="2400" dirty="0">
                <a:latin typeface="Comic Sans MS" pitchFamily="66" charset="0"/>
              </a:rPr>
            </a:br>
            <a:r>
              <a:rPr lang="es-ES" sz="2400" dirty="0">
                <a:latin typeface="Comic Sans MS" pitchFamily="66" charset="0"/>
              </a:rPr>
              <a:t>          					 </a:t>
            </a:r>
            <a:r>
              <a:rPr lang="es-ES" sz="2400" dirty="0">
                <a:effectLst>
                  <a:outerShdw blurRad="38100" dist="38100" dir="2700000" algn="tl">
                    <a:srgbClr val="000000"/>
                  </a:outerShdw>
                </a:effectLst>
                <a:latin typeface="Arial Rounded MT Bold" pitchFamily="34" charset="0"/>
              </a:rPr>
              <a:t>Confucio</a:t>
            </a:r>
          </a:p>
        </p:txBody>
      </p:sp>
      <p:sp>
        <p:nvSpPr>
          <p:cNvPr id="3" name="2 Rectángulo"/>
          <p:cNvSpPr/>
          <p:nvPr/>
        </p:nvSpPr>
        <p:spPr>
          <a:xfrm>
            <a:off x="2627784" y="2793702"/>
            <a:ext cx="4081567" cy="92333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s-E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Gracias…</a:t>
            </a:r>
          </a:p>
        </p:txBody>
      </p:sp>
      <p:pic>
        <p:nvPicPr>
          <p:cNvPr id="17415" name="Picture 7" descr="http://4.bp.blogspot.com/-1jkKh6WzlI8/TZEjl_8PPxI/AAAAAAAAEWM/ANOKo1nglWA/s640/aplauso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933056"/>
            <a:ext cx="2466975" cy="175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sndAc>
      <p:stSnd>
        <p:snd r:embed="rId2" name="wind.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studiante\Pictures\AutoCollage\mi primer 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5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9DD7A458-A33D-4834-9FE0-BE66AF4F01B7}" type="slidenum">
              <a:rPr lang="es-ES" altLang="en-US" sz="1200" smtClean="0">
                <a:latin typeface="Garamond" pitchFamily="18" charset="0"/>
              </a:rPr>
              <a:pPr eaLnBrk="1" hangingPunct="1"/>
              <a:t>17</a:t>
            </a:fld>
            <a:endParaRPr lang="es-ES" altLang="en-US" sz="1200" smtClean="0">
              <a:latin typeface="Garamond" pitchFamily="18" charset="0"/>
            </a:endParaRPr>
          </a:p>
        </p:txBody>
      </p:sp>
      <p:sp>
        <p:nvSpPr>
          <p:cNvPr id="7" name="6 Flecha izquierda">
            <a:hlinkClick r:id="rId4" action="ppaction://hlinksldjump"/>
          </p:cNvPr>
          <p:cNvSpPr/>
          <p:nvPr/>
        </p:nvSpPr>
        <p:spPr>
          <a:xfrm>
            <a:off x="3347864" y="2862371"/>
            <a:ext cx="1439863" cy="5762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A" sz="1400" b="1" dirty="0" smtClean="0">
                <a:solidFill>
                  <a:srgbClr val="FF0000"/>
                </a:solidFill>
              </a:rPr>
              <a:t>REGRESE</a:t>
            </a:r>
            <a:endParaRPr lang="es-PA" sz="1400" b="1" dirty="0">
              <a:solidFill>
                <a:srgbClr val="FF0000"/>
              </a:solidFill>
            </a:endParaRPr>
          </a:p>
        </p:txBody>
      </p:sp>
      <p:pic>
        <p:nvPicPr>
          <p:cNvPr id="18438" name="Picture 6" descr="http://subirimagen.infojardin.com/subidas-fotos/images/opt1306844808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05012" y="2090399"/>
            <a:ext cx="2205892" cy="226047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J"/>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07584" y="2854386"/>
            <a:ext cx="762000" cy="571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sndAc>
      <p:stSnd>
        <p:snd r:embed="rId2" name="wind.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260350"/>
            <a:ext cx="8434388"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85FAC26E-83D7-413B-8AE7-E29E5276F35D}" type="slidenum">
              <a:rPr lang="es-ES" altLang="en-US" sz="1200" smtClean="0">
                <a:latin typeface="Garamond" pitchFamily="18" charset="0"/>
              </a:rPr>
              <a:pPr eaLnBrk="1" hangingPunct="1"/>
              <a:t>2</a:t>
            </a:fld>
            <a:endParaRPr lang="es-ES" altLang="en-US" sz="1200" dirty="0" smtClean="0">
              <a:latin typeface="Garamond" pitchFamily="18" charset="0"/>
            </a:endParaRPr>
          </a:p>
        </p:txBody>
      </p:sp>
      <p:sp>
        <p:nvSpPr>
          <p:cNvPr id="2061" name="Rectangle 13"/>
          <p:cNvSpPr>
            <a:spLocks noChangeArrowheads="1"/>
          </p:cNvSpPr>
          <p:nvPr/>
        </p:nvSpPr>
        <p:spPr bwMode="auto">
          <a:xfrm>
            <a:off x="1763713" y="5661025"/>
            <a:ext cx="6553200" cy="431800"/>
          </a:xfrm>
          <a:prstGeom prst="rect">
            <a:avLst/>
          </a:prstGeom>
          <a:noFill/>
          <a:ln w="9525">
            <a:noFill/>
            <a:miter lim="800000"/>
            <a:headEnd/>
            <a:tailEnd/>
          </a:ln>
          <a:effectLst/>
        </p:spPr>
        <p:txBody>
          <a:bodyPr/>
          <a:lstStyle/>
          <a:p>
            <a:pPr algn="ctr">
              <a:lnSpc>
                <a:spcPct val="80000"/>
              </a:lnSpc>
              <a:spcBef>
                <a:spcPct val="20000"/>
              </a:spcBef>
              <a:buClr>
                <a:schemeClr val="accent1"/>
              </a:buClr>
              <a:buSzPct val="65000"/>
              <a:buFont typeface="Wingdings" pitchFamily="2" charset="2"/>
              <a:buNone/>
              <a:defRPr/>
            </a:pPr>
            <a:endParaRPr lang="es-ES" sz="1800" dirty="0">
              <a:solidFill>
                <a:srgbClr val="FFB64B"/>
              </a:solidFill>
              <a:effectLst>
                <a:outerShdw blurRad="38100" dist="38100" dir="2700000" algn="tl">
                  <a:srgbClr val="000000"/>
                </a:outerShdw>
              </a:effectLst>
              <a:latin typeface="Arial Rounded MT Bold" pitchFamily="34" charset="0"/>
            </a:endParaRPr>
          </a:p>
        </p:txBody>
      </p:sp>
      <p:sp>
        <p:nvSpPr>
          <p:cNvPr id="2" name="1 Rectángulo"/>
          <p:cNvSpPr/>
          <p:nvPr/>
        </p:nvSpPr>
        <p:spPr>
          <a:xfrm>
            <a:off x="1258888" y="1009650"/>
            <a:ext cx="2822575" cy="574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A" b="1" dirty="0">
                <a:solidFill>
                  <a:schemeClr val="bg2"/>
                </a:solidFill>
              </a:rPr>
              <a:t>TITULO:</a:t>
            </a:r>
            <a:r>
              <a:rPr lang="es-PA" dirty="0">
                <a:solidFill>
                  <a:schemeClr val="bg2"/>
                </a:solidFill>
              </a:rPr>
              <a:t> </a:t>
            </a:r>
          </a:p>
        </p:txBody>
      </p:sp>
      <p:sp>
        <p:nvSpPr>
          <p:cNvPr id="5" name="4 Rectángulo"/>
          <p:cNvSpPr/>
          <p:nvPr/>
        </p:nvSpPr>
        <p:spPr>
          <a:xfrm>
            <a:off x="1750848" y="2060848"/>
            <a:ext cx="6338887" cy="1076325"/>
          </a:xfrm>
          <a:prstGeom prst="rect">
            <a:avLst/>
          </a:prstGeom>
        </p:spPr>
        <p:txBody>
          <a:bodyPr>
            <a:spAutoFit/>
          </a:bodyPr>
          <a:lstStyle/>
          <a:p>
            <a:pPr algn="ctr">
              <a:defRPr/>
            </a:pPr>
            <a:r>
              <a:rPr lang="es-ES" b="1" cap="all" dirty="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rPr>
              <a:t>Ángulos de elevación y Depresión</a:t>
            </a:r>
          </a:p>
        </p:txBody>
      </p:sp>
      <p:pic>
        <p:nvPicPr>
          <p:cNvPr id="3079" name="Picture 14" descr="http://www.bestgraph.com/gifs/ecole/crayons/crayons-1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02563" y="195263"/>
            <a:ext cx="1028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330200" y="2852936"/>
            <a:ext cx="8434388" cy="4154984"/>
          </a:xfrm>
          <a:prstGeom prst="rect">
            <a:avLst/>
          </a:prstGeom>
        </p:spPr>
        <p:txBody>
          <a:bodyPr>
            <a:spAutoFit/>
          </a:bodyPr>
          <a:lstStyle/>
          <a:p>
            <a:pPr algn="ctr">
              <a:defRPr/>
            </a:pPr>
            <a:endParaRPr lang="es-ES" sz="2800" b="1" dirty="0" smtClean="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endParaRPr>
          </a:p>
          <a:p>
            <a:pPr algn="ctr">
              <a:defRPr/>
            </a:pPr>
            <a:r>
              <a:rPr lang="es-ES" sz="2800" b="1" dirty="0" smtClean="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rPr>
              <a:t>Autor</a:t>
            </a:r>
            <a:r>
              <a:rPr lang="es-ES" sz="2800" b="1" cap="all" dirty="0" smtClean="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rPr>
              <a:t>:</a:t>
            </a:r>
          </a:p>
          <a:p>
            <a:pPr algn="ctr">
              <a:defRPr/>
            </a:pPr>
            <a:r>
              <a:rPr lang="es-ES" sz="2800" b="1" cap="all" dirty="0" smtClean="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rPr>
              <a:t> </a:t>
            </a:r>
            <a:r>
              <a:rPr lang="es-ES" b="1" dirty="0" smtClean="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rPr>
              <a:t>Densis Hernández G.</a:t>
            </a:r>
          </a:p>
          <a:p>
            <a:pPr algn="ctr">
              <a:defRPr/>
            </a:pPr>
            <a:endParaRPr lang="es-ES" sz="2800" b="1" dirty="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endParaRPr>
          </a:p>
          <a:p>
            <a:pPr algn="ctr">
              <a:defRPr/>
            </a:pPr>
            <a:endParaRPr lang="es-ES" sz="2800" b="1" dirty="0" smtClean="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endParaRPr>
          </a:p>
          <a:p>
            <a:pPr algn="ctr">
              <a:defRPr/>
            </a:pPr>
            <a:endParaRPr lang="es-ES" sz="2800" b="1" dirty="0">
              <a:ln/>
              <a:effectLst>
                <a:outerShdw blurRad="19685" dist="12700" dir="5400000" algn="tl" rotWithShape="0">
                  <a:srgbClr val="FF9900">
                    <a:satMod val="130000"/>
                    <a:alpha val="60000"/>
                  </a:srgbClr>
                </a:outerShdw>
                <a:reflection blurRad="10000" stA="55000" endPos="48000" dist="500" dir="5400000" sy="-100000" algn="bl" rotWithShape="0"/>
              </a:effectLst>
            </a:endParaRPr>
          </a:p>
          <a:p>
            <a:pPr algn="ctr">
              <a:defRPr/>
            </a:pPr>
            <a:r>
              <a:rPr lang="es-ES" sz="2800" b="1" dirty="0">
                <a:ln/>
                <a:effectLst>
                  <a:outerShdw blurRad="19685" dist="12700" dir="5400000" algn="tl" rotWithShape="0">
                    <a:srgbClr val="FF9900">
                      <a:satMod val="130000"/>
                      <a:alpha val="60000"/>
                    </a:srgbClr>
                  </a:outerShdw>
                  <a:reflection blurRad="10000" stA="55000" endPos="48000" dist="500" dir="5400000" sy="-100000" algn="bl" rotWithShape="0"/>
                </a:effectLst>
              </a:rPr>
              <a:t>      </a:t>
            </a:r>
            <a:r>
              <a:rPr lang="es-ES" sz="2800" b="1" dirty="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rPr>
              <a:t>Contacto</a:t>
            </a:r>
            <a:r>
              <a:rPr lang="es-ES" sz="2800" b="1" cap="all" dirty="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rPr>
              <a:t>:</a:t>
            </a:r>
            <a:r>
              <a:rPr lang="es-PA" sz="2400" dirty="0">
                <a:solidFill>
                  <a:srgbClr val="FFFF00"/>
                </a:solidFill>
              </a:rPr>
              <a:t>densishernandez@educapanama.edu.pa</a:t>
            </a:r>
            <a:endParaRPr lang="es-PA" sz="4000" dirty="0">
              <a:solidFill>
                <a:srgbClr val="FFFF00"/>
              </a:solidFill>
            </a:endParaRPr>
          </a:p>
          <a:p>
            <a:pPr>
              <a:defRPr/>
            </a:pPr>
            <a:r>
              <a:rPr lang="es-PA" dirty="0">
                <a:solidFill>
                  <a:srgbClr val="FFFF00"/>
                </a:solidFill>
              </a:rPr>
              <a:t> </a:t>
            </a:r>
          </a:p>
          <a:p>
            <a:pPr algn="ctr">
              <a:defRPr/>
            </a:pPr>
            <a:endParaRPr lang="es-ES" b="1" cap="all" dirty="0">
              <a:ln/>
              <a:solidFill>
                <a:srgbClr val="FFFF00"/>
              </a:solidFill>
              <a:effectLst>
                <a:outerShdw blurRad="19685" dist="12700" dir="5400000" algn="tl" rotWithShape="0">
                  <a:srgbClr val="FF9900">
                    <a:satMod val="130000"/>
                    <a:alpha val="60000"/>
                  </a:srgbClr>
                </a:outerShdw>
                <a:reflection blurRad="10000" stA="55000" endPos="48000" dist="500" dir="5400000" sy="-100000" algn="bl" rotWithShape="0"/>
              </a:effectLst>
            </a:endParaRPr>
          </a:p>
        </p:txBody>
      </p:sp>
    </p:spTree>
  </p:cSld>
  <p:clrMapOvr>
    <a:masterClrMapping/>
  </p:clrMapOvr>
  <p:transition spd="slow">
    <p:push dir="r"/>
    <p:sndAc>
      <p:stSnd>
        <p:snd r:embed="rId3" name="las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http://www.3wmexico.com/Teorema/Teo-69/Teorema-69-port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95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2195513" y="260350"/>
            <a:ext cx="6284912" cy="636588"/>
          </a:xfrm>
        </p:spPr>
        <p:style>
          <a:lnRef idx="1">
            <a:schemeClr val="accent2"/>
          </a:lnRef>
          <a:fillRef idx="2">
            <a:schemeClr val="accent2"/>
          </a:fillRef>
          <a:effectRef idx="1">
            <a:schemeClr val="accent2"/>
          </a:effectRef>
          <a:fontRef idx="minor">
            <a:schemeClr val="dk1"/>
          </a:fontRef>
        </p:style>
        <p:txBody>
          <a:bodyPr/>
          <a:lstStyle/>
          <a:p>
            <a:pPr algn="ctr">
              <a:defRPr/>
            </a:pPr>
            <a:r>
              <a:rPr lang="es-PA" sz="3200" b="1" dirty="0" smtClean="0"/>
              <a:t>CONTENIDO</a:t>
            </a:r>
            <a:endParaRPr lang="es-PA" b="1" dirty="0"/>
          </a:p>
        </p:txBody>
      </p:sp>
      <p:sp>
        <p:nvSpPr>
          <p:cNvPr id="4100" name="3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857FF0C6-8A96-47EF-B58C-C0140FAC5766}" type="slidenum">
              <a:rPr lang="es-ES" altLang="en-US" sz="1200" smtClean="0">
                <a:latin typeface="Garamond" pitchFamily="18" charset="0"/>
              </a:rPr>
              <a:pPr eaLnBrk="1" hangingPunct="1"/>
              <a:t>3</a:t>
            </a:fld>
            <a:endParaRPr lang="es-ES" altLang="en-US" sz="1200" dirty="0" smtClean="0">
              <a:latin typeface="Garamond" pitchFamily="18" charset="0"/>
            </a:endParaRPr>
          </a:p>
        </p:txBody>
      </p:sp>
      <p:sp>
        <p:nvSpPr>
          <p:cNvPr id="4101" name="6 CuadroTexto"/>
          <p:cNvSpPr txBox="1">
            <a:spLocks noChangeArrowheads="1"/>
          </p:cNvSpPr>
          <p:nvPr/>
        </p:nvSpPr>
        <p:spPr bwMode="auto">
          <a:xfrm>
            <a:off x="2613025" y="1412875"/>
            <a:ext cx="363378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lnSpc>
                <a:spcPct val="150000"/>
              </a:lnSpc>
            </a:pPr>
            <a:r>
              <a:rPr lang="es-PA" sz="1800" b="1" dirty="0">
                <a:solidFill>
                  <a:schemeClr val="accent1"/>
                </a:solidFill>
                <a:hlinkClick r:id="rId4" action="ppaction://hlinksldjump"/>
              </a:rPr>
              <a:t>INTRODUCCION</a:t>
            </a:r>
            <a:endParaRPr lang="es-PA" sz="1800" b="1" dirty="0">
              <a:solidFill>
                <a:srgbClr val="000000"/>
              </a:solidFill>
            </a:endParaRPr>
          </a:p>
          <a:p>
            <a:pPr eaLnBrk="1" hangingPunct="1">
              <a:lnSpc>
                <a:spcPct val="150000"/>
              </a:lnSpc>
            </a:pPr>
            <a:r>
              <a:rPr lang="es-PA" sz="1800" b="1" dirty="0">
                <a:solidFill>
                  <a:srgbClr val="000000"/>
                </a:solidFill>
                <a:hlinkClick r:id="rId5" action="ppaction://hlinksldjump"/>
              </a:rPr>
              <a:t>OBJETIVOS</a:t>
            </a:r>
            <a:endParaRPr lang="es-PA" sz="1800" b="1" dirty="0">
              <a:solidFill>
                <a:srgbClr val="000000"/>
              </a:solidFill>
            </a:endParaRPr>
          </a:p>
          <a:p>
            <a:pPr eaLnBrk="1" hangingPunct="1">
              <a:lnSpc>
                <a:spcPct val="150000"/>
              </a:lnSpc>
            </a:pPr>
            <a:r>
              <a:rPr lang="es-PA" sz="1800" b="1" dirty="0">
                <a:solidFill>
                  <a:srgbClr val="000000"/>
                </a:solidFill>
                <a:hlinkClick r:id="rId6" action="ppaction://hlinksldjump"/>
              </a:rPr>
              <a:t>SITUACION DE APRENDIZAJE</a:t>
            </a:r>
            <a:endParaRPr lang="es-PA" sz="1800" b="1" dirty="0">
              <a:solidFill>
                <a:srgbClr val="000000"/>
              </a:solidFill>
            </a:endParaRPr>
          </a:p>
          <a:p>
            <a:pPr eaLnBrk="1" hangingPunct="1">
              <a:lnSpc>
                <a:spcPct val="150000"/>
              </a:lnSpc>
            </a:pPr>
            <a:r>
              <a:rPr lang="es-PA" sz="1800" b="1" dirty="0" smtClean="0">
                <a:solidFill>
                  <a:srgbClr val="000000"/>
                </a:solidFill>
                <a:hlinkClick r:id="rId7" action="ppaction://hlinksldjump"/>
              </a:rPr>
              <a:t>PREGUNTA GENERADORA</a:t>
            </a:r>
            <a:endParaRPr lang="es-PA" sz="1800" b="1" dirty="0">
              <a:solidFill>
                <a:srgbClr val="000000"/>
              </a:solidFill>
            </a:endParaRPr>
          </a:p>
          <a:p>
            <a:pPr eaLnBrk="1" hangingPunct="1">
              <a:lnSpc>
                <a:spcPct val="150000"/>
              </a:lnSpc>
            </a:pPr>
            <a:r>
              <a:rPr lang="es-PA" sz="1800" b="1" dirty="0">
                <a:solidFill>
                  <a:srgbClr val="000000"/>
                </a:solidFill>
                <a:hlinkClick r:id="rId8" action="ppaction://hlinksldjump"/>
              </a:rPr>
              <a:t>PRODUCTO PRINCIPAL</a:t>
            </a:r>
            <a:endParaRPr lang="es-PA" sz="1800" b="1" dirty="0">
              <a:solidFill>
                <a:srgbClr val="000000"/>
              </a:solidFill>
            </a:endParaRPr>
          </a:p>
          <a:p>
            <a:pPr eaLnBrk="1" hangingPunct="1">
              <a:lnSpc>
                <a:spcPct val="150000"/>
              </a:lnSpc>
            </a:pPr>
            <a:r>
              <a:rPr lang="es-PA" sz="1800" b="1" dirty="0">
                <a:solidFill>
                  <a:srgbClr val="000000"/>
                </a:solidFill>
                <a:hlinkClick r:id="rId9" action="ppaction://hlinksldjump"/>
              </a:rPr>
              <a:t>ACTIVIDADES</a:t>
            </a:r>
            <a:endParaRPr lang="es-PA" sz="1800" b="1" dirty="0">
              <a:solidFill>
                <a:srgbClr val="000000"/>
              </a:solidFill>
            </a:endParaRPr>
          </a:p>
          <a:p>
            <a:pPr eaLnBrk="1" hangingPunct="1">
              <a:lnSpc>
                <a:spcPct val="150000"/>
              </a:lnSpc>
              <a:buFont typeface="Wingdings" pitchFamily="2" charset="2"/>
              <a:buChar char="Ø"/>
            </a:pPr>
            <a:r>
              <a:rPr lang="es-PA" sz="1800" b="1" dirty="0">
                <a:solidFill>
                  <a:srgbClr val="000000"/>
                </a:solidFill>
              </a:rPr>
              <a:t>ACTIVIDAD 1</a:t>
            </a:r>
          </a:p>
          <a:p>
            <a:pPr eaLnBrk="1" hangingPunct="1">
              <a:lnSpc>
                <a:spcPct val="150000"/>
              </a:lnSpc>
              <a:buFont typeface="Wingdings" pitchFamily="2" charset="2"/>
              <a:buChar char="Ø"/>
            </a:pPr>
            <a:r>
              <a:rPr lang="es-PA" sz="1800" b="1" dirty="0">
                <a:solidFill>
                  <a:srgbClr val="000000"/>
                </a:solidFill>
              </a:rPr>
              <a:t>ACTIVIDAD 2</a:t>
            </a:r>
          </a:p>
          <a:p>
            <a:pPr eaLnBrk="1" hangingPunct="1">
              <a:lnSpc>
                <a:spcPct val="150000"/>
              </a:lnSpc>
            </a:pPr>
            <a:r>
              <a:rPr lang="es-PA" sz="1800" b="1" dirty="0">
                <a:solidFill>
                  <a:srgbClr val="000000"/>
                </a:solidFill>
                <a:hlinkClick r:id="rId10" action="ppaction://hlinksldjump"/>
              </a:rPr>
              <a:t>EVALUACION</a:t>
            </a:r>
            <a:endParaRPr lang="es-PA" sz="1800" b="1" dirty="0">
              <a:solidFill>
                <a:srgbClr val="000000"/>
              </a:solidFill>
            </a:endParaRPr>
          </a:p>
          <a:p>
            <a:pPr eaLnBrk="1" hangingPunct="1">
              <a:lnSpc>
                <a:spcPct val="150000"/>
              </a:lnSpc>
            </a:pPr>
            <a:r>
              <a:rPr lang="es-PA" sz="1800" b="1" dirty="0">
                <a:solidFill>
                  <a:srgbClr val="000000"/>
                </a:solidFill>
                <a:hlinkClick r:id="rId11" action="ppaction://hlinksldjump"/>
              </a:rPr>
              <a:t>FICHA TECNICA</a:t>
            </a:r>
            <a:endParaRPr lang="es-PA" sz="1800" b="1" dirty="0">
              <a:solidFill>
                <a:srgbClr val="000000"/>
              </a:solidFill>
            </a:endParaRPr>
          </a:p>
          <a:p>
            <a:pPr eaLnBrk="1" hangingPunct="1"/>
            <a:endParaRPr lang="es-PA" dirty="0"/>
          </a:p>
        </p:txBody>
      </p:sp>
      <p:pic>
        <p:nvPicPr>
          <p:cNvPr id="3074" name="Picture 2" descr="gestion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596336" y="389986"/>
            <a:ext cx="800100" cy="70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r"/>
    <p:sndAc>
      <p:stSnd>
        <p:snd r:embed="rId2" name="wind.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050" y="896019"/>
            <a:ext cx="131397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539750" y="333375"/>
            <a:ext cx="8229600" cy="652463"/>
          </a:xfrm>
        </p:spPr>
        <p:style>
          <a:lnRef idx="1">
            <a:schemeClr val="accent2"/>
          </a:lnRef>
          <a:fillRef idx="2">
            <a:schemeClr val="accent2"/>
          </a:fillRef>
          <a:effectRef idx="1">
            <a:schemeClr val="accent2"/>
          </a:effectRef>
          <a:fontRef idx="minor">
            <a:schemeClr val="dk1"/>
          </a:fontRef>
        </p:style>
        <p:txBody>
          <a:bodyPr/>
          <a:lstStyle/>
          <a:p>
            <a:pPr algn="ctr">
              <a:defRPr/>
            </a:pPr>
            <a:r>
              <a:rPr lang="es-PA" sz="3200" b="1" dirty="0" smtClean="0"/>
              <a:t>INTRODUCCION</a:t>
            </a:r>
            <a:endParaRPr lang="es-PA" b="1" dirty="0"/>
          </a:p>
        </p:txBody>
      </p:sp>
      <p:sp>
        <p:nvSpPr>
          <p:cNvPr id="3" name="2 Marcador de contenido"/>
          <p:cNvSpPr>
            <a:spLocks noGrp="1"/>
          </p:cNvSpPr>
          <p:nvPr>
            <p:ph idx="1"/>
          </p:nvPr>
        </p:nvSpPr>
        <p:spPr>
          <a:xfrm>
            <a:off x="395536" y="908720"/>
            <a:ext cx="8229600" cy="4752975"/>
          </a:xfrm>
        </p:spPr>
        <p:txBody>
          <a:bodyPr/>
          <a:lstStyle/>
          <a:p>
            <a:pPr marL="0" indent="0">
              <a:lnSpc>
                <a:spcPct val="200000"/>
              </a:lnSpc>
              <a:buFont typeface="Wingdings" pitchFamily="2" charset="2"/>
              <a:buNone/>
              <a:defRPr/>
            </a:pPr>
            <a:r>
              <a:rPr lang="es-PA" sz="1600" b="1" dirty="0">
                <a:solidFill>
                  <a:srgbClr val="FFFF00"/>
                </a:solidFill>
              </a:rPr>
              <a:t>IMPORTANCIA DE LOS ÁNGULOS </a:t>
            </a:r>
            <a:endParaRPr lang="es-PA" sz="1600" b="1" dirty="0" smtClean="0">
              <a:solidFill>
                <a:srgbClr val="FFFF00"/>
              </a:solidFill>
            </a:endParaRPr>
          </a:p>
          <a:p>
            <a:pPr marL="0" indent="0">
              <a:lnSpc>
                <a:spcPct val="200000"/>
              </a:lnSpc>
              <a:buFont typeface="Wingdings" pitchFamily="2" charset="2"/>
              <a:buNone/>
              <a:defRPr/>
            </a:pPr>
            <a:r>
              <a:rPr lang="es-PA" sz="1400" dirty="0" smtClean="0"/>
              <a:t>Las </a:t>
            </a:r>
            <a:r>
              <a:rPr lang="es-PA" sz="1400" dirty="0"/>
              <a:t>matemáticas son utilizadas en la vida cotidiana, son necesarias para comprender y </a:t>
            </a:r>
            <a:r>
              <a:rPr lang="es-PA" sz="1400" dirty="0">
                <a:solidFill>
                  <a:schemeClr val="bg2"/>
                </a:solidFill>
              </a:rPr>
              <a:t>analizar la </a:t>
            </a:r>
            <a:r>
              <a:rPr lang="es-PA" sz="1400" dirty="0"/>
              <a:t>abundante información que nos llega. Pero su </a:t>
            </a:r>
            <a:r>
              <a:rPr lang="es-PA" sz="1400" dirty="0" smtClean="0"/>
              <a:t> uso  </a:t>
            </a:r>
            <a:r>
              <a:rPr lang="es-PA" sz="1400" dirty="0"/>
              <a:t>va mucho mas allá:  </a:t>
            </a:r>
            <a:r>
              <a:rPr lang="es-PA" sz="1400" dirty="0" smtClean="0"/>
              <a:t> prácticamente </a:t>
            </a:r>
            <a:r>
              <a:rPr lang="es-PA" sz="1400" dirty="0">
                <a:solidFill>
                  <a:schemeClr val="bg2"/>
                </a:solidFill>
              </a:rPr>
              <a:t>todas la </a:t>
            </a:r>
            <a:r>
              <a:rPr lang="es-PA" sz="1400" dirty="0"/>
              <a:t>ramas del saber humano, se recurre a modelos matemáticos, incluyendo la utilización de ángulos y triángulos</a:t>
            </a:r>
            <a:r>
              <a:rPr lang="es-PA" sz="1400" dirty="0" smtClean="0"/>
              <a:t>.</a:t>
            </a:r>
            <a:r>
              <a:rPr lang="es-PA" sz="1400" dirty="0"/>
              <a:t/>
            </a:r>
            <a:br>
              <a:rPr lang="es-PA" sz="1400" dirty="0"/>
            </a:br>
            <a:r>
              <a:rPr lang="es-PA" sz="1400" dirty="0"/>
              <a:t>Cabe destacar que </a:t>
            </a:r>
            <a:r>
              <a:rPr lang="es-PA" sz="1400" dirty="0" smtClean="0"/>
              <a:t>Eratóstenes </a:t>
            </a:r>
            <a:r>
              <a:rPr lang="es-PA" sz="1400" dirty="0"/>
              <a:t>fue el primero en usar métodos similares a los anteriores con el objeto de calcular el meridiano terrestre, valiéndose de la diferencia del ángulo de incidencia entre los rayos solares en las ciudades de Siena y Alejandría </a:t>
            </a:r>
            <a:r>
              <a:rPr lang="es-PA" sz="1400" dirty="0" smtClean="0"/>
              <a:t>al </a:t>
            </a:r>
            <a:r>
              <a:rPr lang="es-PA" sz="1400" dirty="0"/>
              <a:t>mediodía</a:t>
            </a:r>
            <a:r>
              <a:rPr lang="es-PA" sz="1400" dirty="0" smtClean="0"/>
              <a:t>.</a:t>
            </a:r>
            <a:r>
              <a:rPr lang="es-PA" sz="1400" dirty="0"/>
              <a:t/>
            </a:r>
            <a:br>
              <a:rPr lang="es-PA" sz="1400" dirty="0"/>
            </a:br>
            <a:r>
              <a:rPr lang="es-PA" sz="1400" dirty="0"/>
              <a:t>Los cálculos trigonométricos fueron muy importantes en la técnica de navegación a vela, con el fin de determinar la posición del barco durante la travesía.</a:t>
            </a:r>
            <a:br>
              <a:rPr lang="es-PA" sz="1400" dirty="0"/>
            </a:br>
            <a:r>
              <a:rPr lang="es-PA" sz="1400" dirty="0"/>
              <a:t>En todas estas aplicaciones ser ve reflejado la importancia de aprender a resolver triángulos y su aplicación en los distintos campos del saber</a:t>
            </a:r>
            <a:br>
              <a:rPr lang="es-PA" sz="1400" dirty="0"/>
            </a:br>
            <a:endParaRPr lang="es-PA" sz="1400" dirty="0"/>
          </a:p>
          <a:p>
            <a:pPr>
              <a:defRPr/>
            </a:pPr>
            <a:endParaRPr lang="es-PA" sz="900" dirty="0"/>
          </a:p>
        </p:txBody>
      </p:sp>
      <p:sp>
        <p:nvSpPr>
          <p:cNvPr id="5124" name="3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3085CB2B-BA41-4243-AD66-9F1FB1D8839B}" type="slidenum">
              <a:rPr lang="es-ES" altLang="en-US" sz="1200" smtClean="0">
                <a:latin typeface="Garamond" pitchFamily="18" charset="0"/>
              </a:rPr>
              <a:pPr eaLnBrk="1" hangingPunct="1"/>
              <a:t>4</a:t>
            </a:fld>
            <a:endParaRPr lang="es-ES" altLang="en-US" sz="1200" dirty="0" smtClean="0">
              <a:latin typeface="Garamond" pitchFamily="18" charset="0"/>
            </a:endParaRPr>
          </a:p>
        </p:txBody>
      </p:sp>
      <p:sp>
        <p:nvSpPr>
          <p:cNvPr id="5" name="4 Flecha izquierda">
            <a:hlinkClick r:id="rId4" action="ppaction://hlinksldjump"/>
          </p:cNvPr>
          <p:cNvSpPr/>
          <p:nvPr/>
        </p:nvSpPr>
        <p:spPr>
          <a:xfrm>
            <a:off x="7794525" y="6169358"/>
            <a:ext cx="611733" cy="288032"/>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PA" dirty="0"/>
          </a:p>
        </p:txBody>
      </p:sp>
    </p:spTree>
  </p:cSld>
  <p:clrMapOvr>
    <a:masterClrMapping/>
  </p:clrMapOvr>
  <p:transition spd="slow">
    <p:push dir="r"/>
    <p:sndAc>
      <p:stSnd>
        <p:snd r:embed="rId2"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50" name="Picture 4" descr="http://www.bestgraph.com/gifs/ecole/crayons/crayons-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522413"/>
            <a:ext cx="3843957" cy="326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F27B3EC5-EA19-45A3-B29E-0CB668FA968A}" type="slidenum">
              <a:rPr lang="es-ES" altLang="en-US" sz="1200" smtClean="0">
                <a:latin typeface="Garamond" pitchFamily="18" charset="0"/>
              </a:rPr>
              <a:pPr eaLnBrk="1" hangingPunct="1"/>
              <a:t>5</a:t>
            </a:fld>
            <a:endParaRPr lang="es-ES" altLang="en-US" sz="1200" dirty="0" smtClean="0">
              <a:latin typeface="Garamond" pitchFamily="18" charset="0"/>
            </a:endParaRPr>
          </a:p>
        </p:txBody>
      </p:sp>
      <p:sp>
        <p:nvSpPr>
          <p:cNvPr id="2050" name="Rectangle 2"/>
          <p:cNvSpPr>
            <a:spLocks noGrp="1" noChangeArrowheads="1"/>
          </p:cNvSpPr>
          <p:nvPr>
            <p:ph type="ctrTitle"/>
          </p:nvPr>
        </p:nvSpPr>
        <p:spPr>
          <a:xfrm>
            <a:off x="817563" y="1773238"/>
            <a:ext cx="8064500" cy="887412"/>
          </a:xfrm>
        </p:spPr>
        <p:txBody>
          <a:bodyPr/>
          <a:lstStyle/>
          <a:p>
            <a:pPr marL="457200" indent="-457200" algn="just" eaLnBrk="1" hangingPunct="1">
              <a:lnSpc>
                <a:spcPct val="150000"/>
              </a:lnSpc>
              <a:buFont typeface="Wingdings" pitchFamily="2" charset="2"/>
              <a:buChar char="v"/>
              <a:defRPr/>
            </a:pPr>
            <a:r>
              <a:rPr lang="es-PA" sz="2400" b="1" dirty="0" smtClean="0">
                <a:solidFill>
                  <a:schemeClr val="tx1"/>
                </a:solidFill>
                <a:effectLst/>
              </a:rPr>
              <a:t>APLICAR LA DEFINICIÓN DE ÁNGULO DE ELEVACIÓN Y DEPRESIÓN EN LA SOLUCIÓN DE PROBLEMAS DE LA VIDA DIARIA.</a:t>
            </a:r>
            <a:endParaRPr lang="es-ES" sz="2000" b="1" i="1" dirty="0" smtClean="0">
              <a:solidFill>
                <a:schemeClr val="tx1"/>
              </a:solidFill>
            </a:endParaRPr>
          </a:p>
        </p:txBody>
      </p:sp>
      <p:sp>
        <p:nvSpPr>
          <p:cNvPr id="2061" name="Rectangle 13"/>
          <p:cNvSpPr>
            <a:spLocks noChangeArrowheads="1"/>
          </p:cNvSpPr>
          <p:nvPr/>
        </p:nvSpPr>
        <p:spPr bwMode="auto">
          <a:xfrm>
            <a:off x="1763713" y="5661025"/>
            <a:ext cx="6553200" cy="431800"/>
          </a:xfrm>
          <a:prstGeom prst="rect">
            <a:avLst/>
          </a:prstGeom>
          <a:noFill/>
          <a:ln w="9525">
            <a:noFill/>
            <a:miter lim="800000"/>
            <a:headEnd/>
            <a:tailEnd/>
          </a:ln>
          <a:effectLst/>
        </p:spPr>
        <p:txBody>
          <a:bodyPr/>
          <a:lstStyle/>
          <a:p>
            <a:pPr algn="ctr">
              <a:lnSpc>
                <a:spcPct val="80000"/>
              </a:lnSpc>
              <a:spcBef>
                <a:spcPct val="20000"/>
              </a:spcBef>
              <a:buClr>
                <a:schemeClr val="accent1"/>
              </a:buClr>
              <a:buSzPct val="65000"/>
              <a:buFont typeface="Wingdings" pitchFamily="2" charset="2"/>
              <a:buNone/>
              <a:defRPr/>
            </a:pPr>
            <a:endParaRPr lang="es-ES" sz="1800" dirty="0">
              <a:solidFill>
                <a:srgbClr val="FFB64B"/>
              </a:solidFill>
              <a:effectLst>
                <a:outerShdw blurRad="38100" dist="38100" dir="2700000" algn="tl">
                  <a:srgbClr val="000000"/>
                </a:outerShdw>
              </a:effectLst>
              <a:latin typeface="Arial Rounded MT Bold" pitchFamily="34" charset="0"/>
            </a:endParaRPr>
          </a:p>
        </p:txBody>
      </p:sp>
      <p:sp>
        <p:nvSpPr>
          <p:cNvPr id="2" name="1 Rectángulo"/>
          <p:cNvSpPr/>
          <p:nvPr/>
        </p:nvSpPr>
        <p:spPr>
          <a:xfrm>
            <a:off x="900113" y="946150"/>
            <a:ext cx="3025775" cy="57626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PA" sz="2800" b="1" dirty="0"/>
              <a:t>OBJETIVO</a:t>
            </a:r>
            <a:r>
              <a:rPr lang="es-PA" b="1" dirty="0"/>
              <a:t>:</a:t>
            </a:r>
            <a:r>
              <a:rPr lang="es-PA" dirty="0"/>
              <a:t> </a:t>
            </a:r>
          </a:p>
        </p:txBody>
      </p:sp>
      <p:sp>
        <p:nvSpPr>
          <p:cNvPr id="3" name="2 Flecha izquierda">
            <a:hlinkClick r:id="rId5" action="ppaction://hlinksldjump"/>
          </p:cNvPr>
          <p:cNvSpPr/>
          <p:nvPr/>
        </p:nvSpPr>
        <p:spPr>
          <a:xfrm>
            <a:off x="7369845" y="6084725"/>
            <a:ext cx="935038" cy="415601"/>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PA" dirty="0"/>
          </a:p>
        </p:txBody>
      </p:sp>
    </p:spTree>
  </p:cSld>
  <p:clrMapOvr>
    <a:masterClrMapping/>
  </p:clrMapOvr>
  <p:transition spd="slow">
    <p:push dir="r"/>
    <p:sndAc>
      <p:stSnd>
        <p:snd r:embed="rId3"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7" descr="http://t3.gstatic.com/images?q=tbn:ANd9GcSrLSQ8kKMoVg9NpFDApIGITe56ZIkgQfdjzKlnz4D9NdQB0n2q0w&amp;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 y="1412875"/>
            <a:ext cx="7932738"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7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7D84D7E8-A6E4-4EF7-A46E-593E9DE8CCAD}" type="slidenum">
              <a:rPr lang="es-ES" altLang="en-US" sz="1200" smtClean="0">
                <a:latin typeface="Garamond" pitchFamily="18" charset="0"/>
              </a:rPr>
              <a:pPr eaLnBrk="1" hangingPunct="1"/>
              <a:t>6</a:t>
            </a:fld>
            <a:endParaRPr lang="es-ES" altLang="en-US" sz="1200" dirty="0" smtClean="0">
              <a:latin typeface="Garamond" pitchFamily="18" charset="0"/>
            </a:endParaRPr>
          </a:p>
        </p:txBody>
      </p:sp>
      <p:sp>
        <p:nvSpPr>
          <p:cNvPr id="245766" name="Rectangle 6"/>
          <p:cNvSpPr>
            <a:spLocks noGrp="1" noChangeArrowheads="1"/>
          </p:cNvSpPr>
          <p:nvPr>
            <p:ph type="title"/>
          </p:nvPr>
        </p:nvSpPr>
        <p:spPr>
          <a:xfrm>
            <a:off x="1116409" y="476672"/>
            <a:ext cx="6912769" cy="652462"/>
          </a:xfrm>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s-ES" sz="3200" dirty="0" smtClean="0"/>
              <a:t> </a:t>
            </a:r>
            <a:r>
              <a:rPr lang="es-PA" sz="3200" b="1" dirty="0" smtClean="0">
                <a:effectLst/>
              </a:rPr>
              <a:t>SITUACIÓN DE APRENDIZAJE:</a:t>
            </a:r>
            <a:r>
              <a:rPr lang="es-PA" dirty="0">
                <a:effectLst/>
              </a:rPr>
              <a:t/>
            </a:r>
            <a:br>
              <a:rPr lang="es-PA" dirty="0">
                <a:effectLst/>
              </a:rPr>
            </a:br>
            <a:endParaRPr lang="es-ES" dirty="0" smtClean="0"/>
          </a:p>
        </p:txBody>
      </p:sp>
      <p:sp>
        <p:nvSpPr>
          <p:cNvPr id="245785" name="Rectangle 25"/>
          <p:cNvSpPr>
            <a:spLocks noChangeArrowheads="1"/>
          </p:cNvSpPr>
          <p:nvPr/>
        </p:nvSpPr>
        <p:spPr bwMode="auto">
          <a:xfrm>
            <a:off x="-125413" y="981075"/>
            <a:ext cx="8580438"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4488" lvl="1" algn="just">
              <a:spcBef>
                <a:spcPct val="20000"/>
              </a:spcBef>
              <a:buClr>
                <a:srgbClr val="FFCC00"/>
              </a:buClr>
              <a:buSzPct val="80000"/>
              <a:defRPr/>
            </a:pPr>
            <a:endParaRPr lang="es-ES_tradnl" sz="2200" i="1" dirty="0">
              <a:latin typeface="Arial" charset="0"/>
            </a:endParaRPr>
          </a:p>
          <a:p>
            <a:pPr marL="839788" lvl="1" indent="-495300" algn="just">
              <a:spcBef>
                <a:spcPct val="20000"/>
              </a:spcBef>
              <a:buClr>
                <a:srgbClr val="FFCC00"/>
              </a:buClr>
              <a:buSzPct val="80000"/>
              <a:buFont typeface="Wingdings" pitchFamily="2" charset="2"/>
              <a:buChar char="Ü"/>
              <a:defRPr/>
            </a:pPr>
            <a:endParaRPr lang="es-PA" sz="2400" dirty="0" smtClean="0"/>
          </a:p>
          <a:p>
            <a:pPr marL="839788" lvl="1" indent="-495300" algn="just">
              <a:spcBef>
                <a:spcPct val="20000"/>
              </a:spcBef>
              <a:buClr>
                <a:srgbClr val="FFCC00"/>
              </a:buClr>
              <a:buSzPct val="80000"/>
              <a:buFont typeface="Wingdings" pitchFamily="2" charset="2"/>
              <a:buChar char="Ü"/>
              <a:defRPr/>
            </a:pPr>
            <a:r>
              <a:rPr lang="es-PA" sz="2400" dirty="0" smtClean="0"/>
              <a:t>En </a:t>
            </a:r>
            <a:r>
              <a:rPr lang="es-PA" sz="2400" dirty="0"/>
              <a:t>una expedición a Chiriquí, en determinado momento del trayecto de la gira  un grupo de turistas quedan atrapados en la cima de  una montaña que  para poder llegar al lugar del campamento que se encuentra al otro lado tendrán que pasar un rio que se ha desbordado. Unos minutos  más tarde el guía de los turistas va en busca de ellos y  logra verlos al otro </a:t>
            </a:r>
            <a:r>
              <a:rPr lang="es-PA" sz="2400" dirty="0" smtClean="0"/>
              <a:t>lado </a:t>
            </a:r>
            <a:r>
              <a:rPr lang="es-PA" sz="2400" dirty="0"/>
              <a:t>ante esta situación  decide poder rescatarlos. </a:t>
            </a:r>
            <a:r>
              <a:rPr lang="es-PA" sz="2400" dirty="0" smtClean="0"/>
              <a:t>Ante lo </a:t>
            </a:r>
            <a:r>
              <a:rPr lang="es-PA" sz="2400" dirty="0"/>
              <a:t>o</a:t>
            </a:r>
            <a:r>
              <a:rPr lang="es-PA" sz="2400" dirty="0" smtClean="0"/>
              <a:t>currido ¿cómo podrías  ayudarlos ante esta situación?</a:t>
            </a:r>
          </a:p>
          <a:p>
            <a:pPr marL="839788" lvl="1" indent="-495300" algn="just">
              <a:spcBef>
                <a:spcPct val="20000"/>
              </a:spcBef>
              <a:buClr>
                <a:srgbClr val="FFCC00"/>
              </a:buClr>
              <a:buSzPct val="80000"/>
              <a:buFont typeface="Wingdings" pitchFamily="2" charset="2"/>
              <a:buChar char="Ü"/>
              <a:defRPr/>
            </a:pPr>
            <a:endParaRPr lang="es-PA" sz="2400" dirty="0"/>
          </a:p>
          <a:p>
            <a:pPr marL="344488" lvl="1" algn="just">
              <a:spcBef>
                <a:spcPct val="20000"/>
              </a:spcBef>
              <a:buClr>
                <a:srgbClr val="FFCC00"/>
              </a:buClr>
              <a:buSzPct val="80000"/>
              <a:defRPr/>
            </a:pPr>
            <a:endParaRPr lang="es-ES_tradnl" sz="2200" i="1" dirty="0">
              <a:latin typeface="Arial" charset="0"/>
            </a:endParaRPr>
          </a:p>
          <a:p>
            <a:pPr marL="839788" lvl="1" indent="-495300">
              <a:spcBef>
                <a:spcPct val="20000"/>
              </a:spcBef>
              <a:buClr>
                <a:schemeClr val="accent1"/>
              </a:buClr>
              <a:buSzPct val="80000"/>
              <a:buFont typeface="Wingdings" pitchFamily="2" charset="2"/>
              <a:buNone/>
              <a:defRPr/>
            </a:pPr>
            <a:endParaRPr lang="es-PE" sz="2400" dirty="0">
              <a:latin typeface="Arial" charset="0"/>
            </a:endParaRPr>
          </a:p>
        </p:txBody>
      </p:sp>
      <p:sp>
        <p:nvSpPr>
          <p:cNvPr id="2" name="1 Flecha izquierda">
            <a:hlinkClick r:id="rId6" action="ppaction://hlinksldjump"/>
          </p:cNvPr>
          <p:cNvSpPr/>
          <p:nvPr/>
        </p:nvSpPr>
        <p:spPr>
          <a:xfrm>
            <a:off x="7361386" y="6240871"/>
            <a:ext cx="865188" cy="360363"/>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PA" dirty="0"/>
          </a:p>
        </p:txBody>
      </p:sp>
      <p:pic>
        <p:nvPicPr>
          <p:cNvPr id="3" name="Kalim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5425" y="5589240"/>
            <a:ext cx="609600" cy="609600"/>
          </a:xfrm>
          <a:prstGeom prst="rect">
            <a:avLst/>
          </a:prstGeom>
        </p:spPr>
      </p:pic>
    </p:spTree>
  </p:cSld>
  <p:clrMapOvr>
    <a:masterClrMapping/>
  </p:clrMapOvr>
  <p:transition spd="slow">
    <p:push dir="r"/>
    <p:sndAc>
      <p:stSnd>
        <p:snd r:embed="rId4" name="wind.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45785">
                                            <p:txEl>
                                              <p:pRg st="2" end="2"/>
                                            </p:txEl>
                                          </p:spTgt>
                                        </p:tgtEl>
                                        <p:attrNameLst>
                                          <p:attrName>style.visibility</p:attrName>
                                        </p:attrNameLst>
                                      </p:cBhvr>
                                      <p:to>
                                        <p:strVal val="visible"/>
                                      </p:to>
                                    </p:set>
                                    <p:anim calcmode="lin" valueType="num">
                                      <p:cBhvr>
                                        <p:cTn id="7" dur="500" fill="hold"/>
                                        <p:tgtEl>
                                          <p:spTgt spid="24578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45785">
                                            <p:txEl>
                                              <p:pRg st="2" end="2"/>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50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45785"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6" descr="http://www.bestgraph.com/gifs/ecole/eleve_prof/eleve_prof-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44178"/>
            <a:ext cx="1548606" cy="127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5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631FD852-23C5-41A6-9DD7-3498F62BED3F}" type="slidenum">
              <a:rPr lang="es-ES" altLang="en-US" sz="1200" smtClean="0">
                <a:latin typeface="Garamond" pitchFamily="18" charset="0"/>
              </a:rPr>
              <a:pPr eaLnBrk="1" hangingPunct="1"/>
              <a:t>7</a:t>
            </a:fld>
            <a:endParaRPr lang="es-ES" altLang="en-US" sz="1200" dirty="0" smtClean="0">
              <a:latin typeface="Garamond" pitchFamily="18" charset="0"/>
            </a:endParaRPr>
          </a:p>
        </p:txBody>
      </p:sp>
      <p:sp>
        <p:nvSpPr>
          <p:cNvPr id="329749" name="Rectangle 21"/>
          <p:cNvSpPr>
            <a:spLocks noGrp="1" noChangeArrowheads="1"/>
          </p:cNvSpPr>
          <p:nvPr>
            <p:ph type="title"/>
          </p:nvPr>
        </p:nvSpPr>
        <p:spPr>
          <a:xfrm>
            <a:off x="953815" y="404813"/>
            <a:ext cx="6862242" cy="641350"/>
          </a:xfrm>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s-PA" sz="2800" b="1" dirty="0" smtClean="0">
                <a:effectLst/>
              </a:rPr>
              <a:t>PREGUNTAS GENERADORAS: </a:t>
            </a:r>
            <a:r>
              <a:rPr lang="es-PA" sz="2800" dirty="0">
                <a:effectLst/>
              </a:rPr>
              <a:t/>
            </a:r>
            <a:br>
              <a:rPr lang="es-PA" sz="2800" dirty="0">
                <a:effectLst/>
              </a:rPr>
            </a:br>
            <a:endParaRPr lang="es-ES" sz="2600" dirty="0" smtClean="0"/>
          </a:p>
        </p:txBody>
      </p:sp>
      <p:sp>
        <p:nvSpPr>
          <p:cNvPr id="329751" name="Rectangle 23"/>
          <p:cNvSpPr>
            <a:spLocks noChangeArrowheads="1"/>
          </p:cNvSpPr>
          <p:nvPr/>
        </p:nvSpPr>
        <p:spPr bwMode="auto">
          <a:xfrm>
            <a:off x="1187450" y="1679575"/>
            <a:ext cx="6850063" cy="3231654"/>
          </a:xfrm>
          <a:prstGeom prst="rect">
            <a:avLst/>
          </a:prstGeom>
          <a:noFill/>
          <a:ln w="9525" algn="ctr">
            <a:noFill/>
            <a:miter lim="800000"/>
            <a:headEnd/>
            <a:tailEnd/>
          </a:ln>
          <a:effectLst/>
        </p:spPr>
        <p:txBody>
          <a:bodyPr>
            <a:spAutoFit/>
          </a:bodyPr>
          <a:lstStyle/>
          <a:p>
            <a:pPr marL="266700" indent="-266700" algn="just" defTabSz="900113">
              <a:spcBef>
                <a:spcPct val="20000"/>
              </a:spcBef>
              <a:buClr>
                <a:schemeClr val="accent1"/>
              </a:buClr>
              <a:buSzPct val="80000"/>
              <a:buFont typeface="Wingdings" pitchFamily="2" charset="2"/>
              <a:buChar char="Ü"/>
              <a:defRPr/>
            </a:pPr>
            <a:r>
              <a:rPr lang="es-PA" sz="2400" dirty="0"/>
              <a:t>¿Cómo se las ingeniara el guía para poder rescatar a los  turistas atrapados en la montaña sabiendo que el rio está desbordado</a:t>
            </a:r>
            <a:r>
              <a:rPr lang="es-PA" sz="2400" dirty="0" smtClean="0"/>
              <a:t>?</a:t>
            </a:r>
          </a:p>
          <a:p>
            <a:pPr marL="266700" indent="-266700" algn="just" defTabSz="900113">
              <a:spcBef>
                <a:spcPct val="20000"/>
              </a:spcBef>
              <a:buClr>
                <a:schemeClr val="accent1"/>
              </a:buClr>
              <a:buSzPct val="80000"/>
              <a:buFont typeface="Wingdings" pitchFamily="2" charset="2"/>
              <a:buChar char="Ü"/>
              <a:defRPr/>
            </a:pPr>
            <a:endParaRPr lang="es-PA" sz="2400" dirty="0"/>
          </a:p>
          <a:p>
            <a:pPr marL="266700" indent="-266700" algn="just" defTabSz="900113">
              <a:spcBef>
                <a:spcPct val="20000"/>
              </a:spcBef>
              <a:buClr>
                <a:schemeClr val="accent1"/>
              </a:buClr>
              <a:buSzPct val="80000"/>
              <a:buFont typeface="Wingdings" pitchFamily="2" charset="2"/>
              <a:buChar char="Ü"/>
              <a:defRPr/>
            </a:pPr>
            <a:r>
              <a:rPr lang="es-PA" sz="2400" dirty="0"/>
              <a:t>¿Qué importancia tiene la matemática para resolver  problema ante situaciones de la </a:t>
            </a:r>
            <a:r>
              <a:rPr lang="es-PA" sz="2400" dirty="0" smtClean="0"/>
              <a:t>vida diaria?</a:t>
            </a:r>
            <a:endParaRPr lang="es-PA" sz="2400" dirty="0"/>
          </a:p>
          <a:p>
            <a:pPr algn="just" defTabSz="900113">
              <a:spcBef>
                <a:spcPct val="20000"/>
              </a:spcBef>
              <a:buClr>
                <a:schemeClr val="accent1"/>
              </a:buClr>
              <a:buSzPct val="80000"/>
              <a:defRPr/>
            </a:pPr>
            <a:endParaRPr lang="es-ES" sz="2200" dirty="0">
              <a:solidFill>
                <a:schemeClr val="tx2"/>
              </a:solidFill>
              <a:effectLst>
                <a:outerShdw blurRad="38100" dist="38100" dir="2700000" algn="tl">
                  <a:srgbClr val="000000"/>
                </a:outerShdw>
              </a:effectLst>
              <a:latin typeface="Arial" charset="0"/>
            </a:endParaRPr>
          </a:p>
        </p:txBody>
      </p:sp>
      <p:sp>
        <p:nvSpPr>
          <p:cNvPr id="2" name="1 Flecha izquierda">
            <a:hlinkClick r:id="rId4" action="ppaction://hlinksldjump"/>
          </p:cNvPr>
          <p:cNvSpPr/>
          <p:nvPr/>
        </p:nvSpPr>
        <p:spPr>
          <a:xfrm>
            <a:off x="7388225" y="6381750"/>
            <a:ext cx="855663" cy="360363"/>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PA" dirty="0"/>
          </a:p>
        </p:txBody>
      </p:sp>
    </p:spTree>
  </p:cSld>
  <p:clrMapOvr>
    <a:masterClrMapping/>
  </p:clrMapOvr>
  <p:transition spd="slow">
    <p:push dir="r"/>
    <p:sndAc>
      <p:stSnd>
        <p:snd r:embed="rId2" name="wind.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9751">
                                            <p:txEl>
                                              <p:pRg st="0" end="0"/>
                                            </p:txEl>
                                          </p:spTgt>
                                        </p:tgtEl>
                                        <p:attrNameLst>
                                          <p:attrName>style.visibility</p:attrName>
                                        </p:attrNameLst>
                                      </p:cBhvr>
                                      <p:to>
                                        <p:strVal val="visible"/>
                                      </p:to>
                                    </p:set>
                                    <p:anim calcmode="lin" valueType="num">
                                      <p:cBhvr additive="base">
                                        <p:cTn id="7" dur="500" fill="hold"/>
                                        <p:tgtEl>
                                          <p:spTgt spid="329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9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9751">
                                            <p:txEl>
                                              <p:pRg st="2" end="2"/>
                                            </p:txEl>
                                          </p:spTgt>
                                        </p:tgtEl>
                                        <p:attrNameLst>
                                          <p:attrName>style.visibility</p:attrName>
                                        </p:attrNameLst>
                                      </p:cBhvr>
                                      <p:to>
                                        <p:strVal val="visible"/>
                                      </p:to>
                                    </p:set>
                                    <p:anim calcmode="lin" valueType="num">
                                      <p:cBhvr additive="base">
                                        <p:cTn id="13" dur="500" fill="hold"/>
                                        <p:tgtEl>
                                          <p:spTgt spid="32975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97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51"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477466"/>
            <a:ext cx="6048672" cy="503262"/>
          </a:xfrm>
        </p:spPr>
        <p:style>
          <a:lnRef idx="1">
            <a:schemeClr val="accent2"/>
          </a:lnRef>
          <a:fillRef idx="2">
            <a:schemeClr val="accent2"/>
          </a:fillRef>
          <a:effectRef idx="1">
            <a:schemeClr val="accent2"/>
          </a:effectRef>
          <a:fontRef idx="minor">
            <a:schemeClr val="dk1"/>
          </a:fontRef>
        </p:style>
        <p:txBody>
          <a:bodyPr/>
          <a:lstStyle/>
          <a:p>
            <a:pPr algn="ctr">
              <a:defRPr/>
            </a:pPr>
            <a:r>
              <a:rPr lang="es-PA" sz="3200" b="1" dirty="0" smtClean="0">
                <a:effectLst/>
              </a:rPr>
              <a:t>PRODUCTO PRINCIPAL:</a:t>
            </a:r>
            <a:r>
              <a:rPr lang="es-PA" dirty="0">
                <a:effectLst/>
              </a:rPr>
              <a:t/>
            </a:r>
            <a:br>
              <a:rPr lang="es-PA" dirty="0">
                <a:effectLst/>
              </a:rPr>
            </a:br>
            <a:endParaRPr lang="es-PA" dirty="0"/>
          </a:p>
        </p:txBody>
      </p:sp>
      <p:sp>
        <p:nvSpPr>
          <p:cNvPr id="9219" name="3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9448F8C0-5F64-40DF-B479-B851509AACD9}" type="slidenum">
              <a:rPr lang="es-ES" altLang="en-US" sz="1200" smtClean="0">
                <a:latin typeface="Garamond" pitchFamily="18" charset="0"/>
              </a:rPr>
              <a:pPr eaLnBrk="1" hangingPunct="1"/>
              <a:t>8</a:t>
            </a:fld>
            <a:endParaRPr lang="es-ES" altLang="en-US" sz="1200" dirty="0" smtClean="0">
              <a:latin typeface="Garamond" pitchFamily="18" charset="0"/>
            </a:endParaRPr>
          </a:p>
        </p:txBody>
      </p:sp>
      <p:sp>
        <p:nvSpPr>
          <p:cNvPr id="7172" name="4 Rectángulo"/>
          <p:cNvSpPr>
            <a:spLocks noChangeArrowheads="1"/>
          </p:cNvSpPr>
          <p:nvPr/>
        </p:nvSpPr>
        <p:spPr bwMode="auto">
          <a:xfrm>
            <a:off x="827088" y="1125538"/>
            <a:ext cx="7200900"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50000"/>
              </a:lnSpc>
            </a:pPr>
            <a:r>
              <a:rPr lang="es-PA" dirty="0"/>
              <a:t> </a:t>
            </a:r>
            <a:r>
              <a:rPr lang="es-PA" sz="2000" dirty="0" smtClean="0"/>
              <a:t> Para realizar la actividad en clase se pedirá que los alumnos se agrupen en equipo de trabajo para presentar la elaboración de una maqueta de un  problema de ángulos de elevación y depresión, utilizando los recursos tecnológicos como  la realización de trabajos de investigación de internet para realizar en work y power point, así como también las presentaciones finales  con movie maker 2.6 de su experiencia de apendizaje. </a:t>
            </a:r>
            <a:endParaRPr lang="es-PA" sz="2000" dirty="0"/>
          </a:p>
        </p:txBody>
      </p:sp>
      <p:sp>
        <p:nvSpPr>
          <p:cNvPr id="3" name="2 Flecha izquierda">
            <a:hlinkClick r:id="rId3" action="ppaction://hlinksldjump"/>
          </p:cNvPr>
          <p:cNvSpPr/>
          <p:nvPr/>
        </p:nvSpPr>
        <p:spPr>
          <a:xfrm>
            <a:off x="7620110" y="6282285"/>
            <a:ext cx="647700" cy="288925"/>
          </a:xfrm>
          <a:prstGeom prst="lef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s-PA"/>
          </a:p>
        </p:txBody>
      </p:sp>
      <p:pic>
        <p:nvPicPr>
          <p:cNvPr id="1026" name="Picture 2" descr="a Primer Ni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10" y="367138"/>
            <a:ext cx="1257300" cy="9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sndAc>
      <p:stSnd>
        <p:snd r:embed="rId2" name="wind.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0-#ppt_w/2"/>
                                          </p:val>
                                        </p:tav>
                                        <p:tav tm="100000">
                                          <p:val>
                                            <p:strVal val="#ppt_x"/>
                                          </p:val>
                                        </p:tav>
                                      </p:tavLst>
                                    </p:anim>
                                    <p:anim calcmode="lin" valueType="num">
                                      <p:cBhvr additive="base">
                                        <p:cTn id="8"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5" descr="http://www.bestgraph.com/gifs/personnages/h_travail/h_travail-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196975"/>
            <a:ext cx="38877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7 Marcador de número de diapositiva"/>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Tahoma" pitchFamily="34" charset="0"/>
              </a:defRPr>
            </a:lvl1pPr>
            <a:lvl2pPr marL="742950" indent="-285750" eaLnBrk="0" hangingPunct="0">
              <a:defRPr sz="3200">
                <a:solidFill>
                  <a:schemeClr val="tx1"/>
                </a:solidFill>
                <a:latin typeface="Tahoma" pitchFamily="34" charset="0"/>
              </a:defRPr>
            </a:lvl2pPr>
            <a:lvl3pPr marL="1143000" indent="-228600" eaLnBrk="0" hangingPunct="0">
              <a:defRPr sz="3200">
                <a:solidFill>
                  <a:schemeClr val="tx1"/>
                </a:solidFill>
                <a:latin typeface="Tahoma" pitchFamily="34" charset="0"/>
              </a:defRPr>
            </a:lvl3pPr>
            <a:lvl4pPr marL="1600200" indent="-228600" eaLnBrk="0" hangingPunct="0">
              <a:defRPr sz="3200">
                <a:solidFill>
                  <a:schemeClr val="tx1"/>
                </a:solidFill>
                <a:latin typeface="Tahoma" pitchFamily="34" charset="0"/>
              </a:defRPr>
            </a:lvl4pPr>
            <a:lvl5pPr marL="2057400" indent="-228600" eaLnBrk="0" hangingPunct="0">
              <a:defRPr sz="3200">
                <a:solidFill>
                  <a:schemeClr val="tx1"/>
                </a:solidFill>
                <a:latin typeface="Tahoma" pitchFamily="34" charset="0"/>
              </a:defRPr>
            </a:lvl5pPr>
            <a:lvl6pPr marL="2514600" indent="-228600" eaLnBrk="0" fontAlgn="base" hangingPunct="0">
              <a:spcBef>
                <a:spcPct val="0"/>
              </a:spcBef>
              <a:spcAft>
                <a:spcPct val="0"/>
              </a:spcAft>
              <a:defRPr sz="3200">
                <a:solidFill>
                  <a:schemeClr val="tx1"/>
                </a:solidFill>
                <a:latin typeface="Tahoma" pitchFamily="34" charset="0"/>
              </a:defRPr>
            </a:lvl6pPr>
            <a:lvl7pPr marL="2971800" indent="-228600" eaLnBrk="0" fontAlgn="base" hangingPunct="0">
              <a:spcBef>
                <a:spcPct val="0"/>
              </a:spcBef>
              <a:spcAft>
                <a:spcPct val="0"/>
              </a:spcAft>
              <a:defRPr sz="3200">
                <a:solidFill>
                  <a:schemeClr val="tx1"/>
                </a:solidFill>
                <a:latin typeface="Tahoma" pitchFamily="34" charset="0"/>
              </a:defRPr>
            </a:lvl7pPr>
            <a:lvl8pPr marL="3429000" indent="-228600" eaLnBrk="0" fontAlgn="base" hangingPunct="0">
              <a:spcBef>
                <a:spcPct val="0"/>
              </a:spcBef>
              <a:spcAft>
                <a:spcPct val="0"/>
              </a:spcAft>
              <a:defRPr sz="3200">
                <a:solidFill>
                  <a:schemeClr val="tx1"/>
                </a:solidFill>
                <a:latin typeface="Tahoma" pitchFamily="34" charset="0"/>
              </a:defRPr>
            </a:lvl8pPr>
            <a:lvl9pPr marL="3886200" indent="-228600" eaLnBrk="0" fontAlgn="base" hangingPunct="0">
              <a:spcBef>
                <a:spcPct val="0"/>
              </a:spcBef>
              <a:spcAft>
                <a:spcPct val="0"/>
              </a:spcAft>
              <a:defRPr sz="3200">
                <a:solidFill>
                  <a:schemeClr val="tx1"/>
                </a:solidFill>
                <a:latin typeface="Tahoma" pitchFamily="34" charset="0"/>
              </a:defRPr>
            </a:lvl9pPr>
          </a:lstStyle>
          <a:p>
            <a:pPr eaLnBrk="1" hangingPunct="1"/>
            <a:fld id="{77AAE10A-3688-4787-9285-17FD503DA7AD}" type="slidenum">
              <a:rPr lang="es-ES" altLang="en-US" sz="1200" smtClean="0">
                <a:latin typeface="Garamond" pitchFamily="18" charset="0"/>
              </a:rPr>
              <a:pPr eaLnBrk="1" hangingPunct="1"/>
              <a:t>9</a:t>
            </a:fld>
            <a:endParaRPr lang="es-ES" altLang="en-US" sz="1200" smtClean="0">
              <a:latin typeface="Garamond" pitchFamily="18" charset="0"/>
            </a:endParaRPr>
          </a:p>
        </p:txBody>
      </p:sp>
      <p:sp>
        <p:nvSpPr>
          <p:cNvPr id="344066" name="Rectangle 2"/>
          <p:cNvSpPr>
            <a:spLocks noGrp="1" noChangeArrowheads="1"/>
          </p:cNvSpPr>
          <p:nvPr>
            <p:ph type="title"/>
          </p:nvPr>
        </p:nvSpPr>
        <p:spPr>
          <a:xfrm>
            <a:off x="2627784" y="415925"/>
            <a:ext cx="3816424" cy="569913"/>
          </a:xfrm>
        </p:spPr>
        <p:style>
          <a:lnRef idx="1">
            <a:schemeClr val="accent2"/>
          </a:lnRef>
          <a:fillRef idx="2">
            <a:schemeClr val="accent2"/>
          </a:fillRef>
          <a:effectRef idx="1">
            <a:schemeClr val="accent2"/>
          </a:effectRef>
          <a:fontRef idx="minor">
            <a:schemeClr val="dk1"/>
          </a:fontRef>
        </p:style>
        <p:txBody>
          <a:bodyPr/>
          <a:lstStyle/>
          <a:p>
            <a:pPr algn="ctr" eaLnBrk="1" hangingPunct="1">
              <a:defRPr/>
            </a:pPr>
            <a:r>
              <a:rPr lang="es-PA" sz="2800" b="1" dirty="0" smtClean="0">
                <a:effectLst/>
              </a:rPr>
              <a:t>ACTIVIDAD #1:</a:t>
            </a:r>
            <a:r>
              <a:rPr lang="es-PA" dirty="0">
                <a:effectLst/>
              </a:rPr>
              <a:t/>
            </a:r>
            <a:br>
              <a:rPr lang="es-PA" dirty="0">
                <a:effectLst/>
              </a:rPr>
            </a:br>
            <a:endParaRPr lang="es-ES" dirty="0" smtClean="0"/>
          </a:p>
        </p:txBody>
      </p:sp>
      <p:sp>
        <p:nvSpPr>
          <p:cNvPr id="344069" name="Rectangle 5"/>
          <p:cNvSpPr>
            <a:spLocks noChangeArrowheads="1"/>
          </p:cNvSpPr>
          <p:nvPr/>
        </p:nvSpPr>
        <p:spPr bwMode="auto">
          <a:xfrm>
            <a:off x="755650" y="985838"/>
            <a:ext cx="77771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50000"/>
              </a:lnSpc>
              <a:defRPr/>
            </a:pPr>
            <a:r>
              <a:rPr lang="es-PA" sz="2800" dirty="0"/>
              <a:t>¿</a:t>
            </a:r>
            <a:r>
              <a:rPr lang="es-PA" sz="2000" dirty="0"/>
              <a:t>Para qué se utiliza en la vida diaria los ángulos de elevación y depresión?</a:t>
            </a:r>
            <a:endParaRPr lang="es-PA" sz="1800" dirty="0"/>
          </a:p>
          <a:p>
            <a:pPr marL="342900" indent="-342900" algn="just">
              <a:lnSpc>
                <a:spcPct val="150000"/>
              </a:lnSpc>
              <a:buFont typeface="Wingdings" pitchFamily="2" charset="2"/>
              <a:buChar char="q"/>
              <a:defRPr/>
            </a:pPr>
            <a:r>
              <a:rPr lang="es-PA" sz="2000" dirty="0"/>
              <a:t>Forme equipo de dos estudiantes</a:t>
            </a:r>
          </a:p>
          <a:p>
            <a:pPr marL="342900" indent="-342900" algn="just">
              <a:lnSpc>
                <a:spcPct val="150000"/>
              </a:lnSpc>
              <a:buFont typeface="Wingdings" pitchFamily="2" charset="2"/>
              <a:buChar char="q"/>
              <a:defRPr/>
            </a:pPr>
            <a:r>
              <a:rPr lang="es-PA" sz="2000" dirty="0"/>
              <a:t>Observa </a:t>
            </a:r>
            <a:r>
              <a:rPr lang="es-PA" sz="2000" u="sng" dirty="0">
                <a:hlinkClick r:id="rId5"/>
              </a:rPr>
              <a:t>videos</a:t>
            </a:r>
            <a:r>
              <a:rPr lang="es-PA" sz="2000" dirty="0"/>
              <a:t> sobre la aplicación de los ángulos de elevación y depresión</a:t>
            </a:r>
          </a:p>
          <a:p>
            <a:pPr marL="342900" indent="-342900" algn="just">
              <a:lnSpc>
                <a:spcPct val="150000"/>
              </a:lnSpc>
              <a:buFont typeface="Wingdings" pitchFamily="2" charset="2"/>
              <a:buChar char="q"/>
              <a:defRPr/>
            </a:pPr>
            <a:r>
              <a:rPr lang="es-PA" sz="2000" dirty="0"/>
              <a:t> Definan con sus propias palabras los conceptos de ángulo de elevación y depresión después de haber visto los videos mostrados. </a:t>
            </a:r>
          </a:p>
          <a:p>
            <a:pPr marL="342900" indent="-342900" algn="just">
              <a:lnSpc>
                <a:spcPct val="150000"/>
              </a:lnSpc>
              <a:buFont typeface="Wingdings" pitchFamily="2" charset="2"/>
              <a:buChar char="q"/>
              <a:defRPr/>
            </a:pPr>
            <a:r>
              <a:rPr lang="es-PA" sz="2000" dirty="0"/>
              <a:t>Busque en </a:t>
            </a:r>
            <a:r>
              <a:rPr lang="es-PA" sz="2000" dirty="0" smtClean="0"/>
              <a:t>internet </a:t>
            </a:r>
            <a:r>
              <a:rPr lang="es-PA" sz="2000" dirty="0"/>
              <a:t>las </a:t>
            </a:r>
            <a:r>
              <a:rPr lang="es-PA" sz="2000" u="sng" dirty="0">
                <a:hlinkClick r:id="rId6"/>
              </a:rPr>
              <a:t>relaciones de las funciones</a:t>
            </a:r>
            <a:r>
              <a:rPr lang="es-PA" sz="2000" dirty="0"/>
              <a:t> trigonométricas y elabore una presentación en power point.</a:t>
            </a:r>
          </a:p>
          <a:p>
            <a:pPr marL="839788" lvl="1" indent="-495300" algn="just">
              <a:spcBef>
                <a:spcPct val="20000"/>
              </a:spcBef>
              <a:buClr>
                <a:srgbClr val="FFCC00"/>
              </a:buClr>
              <a:buSzPct val="80000"/>
              <a:buFont typeface="Wingdings" pitchFamily="2" charset="2"/>
              <a:buChar char="Ü"/>
              <a:defRPr/>
            </a:pPr>
            <a:endParaRPr lang="es-ES_tradnl" sz="2200" dirty="0">
              <a:latin typeface="Arial" charset="0"/>
            </a:endParaRPr>
          </a:p>
          <a:p>
            <a:pPr marL="839788" lvl="1" indent="-495300">
              <a:spcBef>
                <a:spcPct val="20000"/>
              </a:spcBef>
              <a:buClr>
                <a:schemeClr val="accent1"/>
              </a:buClr>
              <a:buSzPct val="80000"/>
              <a:buFont typeface="Wingdings" pitchFamily="2" charset="2"/>
              <a:buNone/>
              <a:defRPr/>
            </a:pPr>
            <a:endParaRPr lang="es-PE" sz="2400" dirty="0">
              <a:latin typeface="Arial" charset="0"/>
            </a:endParaRPr>
          </a:p>
        </p:txBody>
      </p:sp>
      <p:pic>
        <p:nvPicPr>
          <p:cNvPr id="2" name="WWWY.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7953375" y="3762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r"/>
    <p:sndAc>
      <p:stSnd>
        <p:snd r:embed="rId3" name="wind.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4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44069">
                                            <p:txEl>
                                              <p:pRg st="0" end="0"/>
                                            </p:txEl>
                                          </p:spTgt>
                                        </p:tgtEl>
                                        <p:attrNameLst>
                                          <p:attrName>style.visibility</p:attrName>
                                        </p:attrNameLst>
                                      </p:cBhvr>
                                      <p:to>
                                        <p:strVal val="visible"/>
                                      </p:to>
                                    </p:set>
                                    <p:anim calcmode="lin" valueType="num">
                                      <p:cBhvr additive="base">
                                        <p:cTn id="11" dur="500" fill="hold"/>
                                        <p:tgtEl>
                                          <p:spTgt spid="34406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406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44069">
                                            <p:txEl>
                                              <p:pRg st="1" end="1"/>
                                            </p:txEl>
                                          </p:spTgt>
                                        </p:tgtEl>
                                        <p:attrNameLst>
                                          <p:attrName>style.visibility</p:attrName>
                                        </p:attrNameLst>
                                      </p:cBhvr>
                                      <p:to>
                                        <p:strVal val="visible"/>
                                      </p:to>
                                    </p:set>
                                    <p:anim calcmode="lin" valueType="num">
                                      <p:cBhvr additive="base">
                                        <p:cTn id="15" dur="500" fill="hold"/>
                                        <p:tgtEl>
                                          <p:spTgt spid="34406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4069">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4069">
                                            <p:txEl>
                                              <p:pRg st="2" end="2"/>
                                            </p:txEl>
                                          </p:spTgt>
                                        </p:tgtEl>
                                        <p:attrNameLst>
                                          <p:attrName>style.visibility</p:attrName>
                                        </p:attrNameLst>
                                      </p:cBhvr>
                                      <p:to>
                                        <p:strVal val="visible"/>
                                      </p:to>
                                    </p:set>
                                    <p:anim calcmode="lin" valueType="num">
                                      <p:cBhvr additive="base">
                                        <p:cTn id="19" dur="500" fill="hold"/>
                                        <p:tgtEl>
                                          <p:spTgt spid="34406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406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4069">
                                            <p:txEl>
                                              <p:pRg st="3" end="3"/>
                                            </p:txEl>
                                          </p:spTgt>
                                        </p:tgtEl>
                                        <p:attrNameLst>
                                          <p:attrName>style.visibility</p:attrName>
                                        </p:attrNameLst>
                                      </p:cBhvr>
                                      <p:to>
                                        <p:strVal val="visible"/>
                                      </p:to>
                                    </p:set>
                                    <p:anim calcmode="lin" valueType="num">
                                      <p:cBhvr additive="base">
                                        <p:cTn id="23" dur="500" fill="hold"/>
                                        <p:tgtEl>
                                          <p:spTgt spid="34406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406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4069">
                                            <p:txEl>
                                              <p:pRg st="4" end="4"/>
                                            </p:txEl>
                                          </p:spTgt>
                                        </p:tgtEl>
                                        <p:attrNameLst>
                                          <p:attrName>style.visibility</p:attrName>
                                        </p:attrNameLst>
                                      </p:cBhvr>
                                      <p:to>
                                        <p:strVal val="visible"/>
                                      </p:to>
                                    </p:set>
                                    <p:anim calcmode="lin" valueType="num">
                                      <p:cBhvr additive="base">
                                        <p:cTn id="27" dur="500" fill="hold"/>
                                        <p:tgtEl>
                                          <p:spTgt spid="34406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406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orde">
  <a:themeElements>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fontScheme name="Borde">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4088</TotalTime>
  <Words>959</Words>
  <Application>Microsoft Office PowerPoint</Application>
  <PresentationFormat>Presentación en pantalla (4:3)</PresentationFormat>
  <Paragraphs>171</Paragraphs>
  <Slides>17</Slides>
  <Notes>3</Notes>
  <HiddenSlides>12</HiddenSlides>
  <MMClips>4</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Borde</vt:lpstr>
      <vt:lpstr>Presentación de PowerPoint</vt:lpstr>
      <vt:lpstr>Presentación de PowerPoint</vt:lpstr>
      <vt:lpstr>CONTENIDO</vt:lpstr>
      <vt:lpstr>INTRODUCCION</vt:lpstr>
      <vt:lpstr>APLICAR LA DEFINICIÓN DE ÁNGULO DE ELEVACIÓN Y DEPRESIÓN EN LA SOLUCIÓN DE PROBLEMAS DE LA VIDA DIARIA.</vt:lpstr>
      <vt:lpstr> SITUACIÓN DE APRENDIZAJE: </vt:lpstr>
      <vt:lpstr>PREGUNTAS GENERADORAS:  </vt:lpstr>
      <vt:lpstr>PRODUCTO PRINCIPAL: </vt:lpstr>
      <vt:lpstr>ACTIVIDAD #1: </vt:lpstr>
      <vt:lpstr>Presentación de PowerPoint</vt:lpstr>
      <vt:lpstr>Actividad #2: </vt:lpstr>
      <vt:lpstr>Presentación de PowerPoint</vt:lpstr>
      <vt:lpstr>RÚBRICA DE EVALUACIÓN </vt:lpstr>
      <vt:lpstr>   FICHA TÉCNICA  </vt:lpstr>
      <vt:lpstr>   FICHA TÉCNICA  </vt:lpstr>
      <vt:lpstr>Presentación de PowerPoint</vt:lpstr>
      <vt:lpstr>Presentación de PowerPoint</vt:lpstr>
    </vt:vector>
  </TitlesOfParts>
  <Company>Meduca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dc:title>
  <dc:creator>Densis</dc:creator>
  <cp:lastModifiedBy>Estudiante</cp:lastModifiedBy>
  <cp:revision>19</cp:revision>
  <dcterms:created xsi:type="dcterms:W3CDTF">2004-09-10T01:25:13Z</dcterms:created>
  <dcterms:modified xsi:type="dcterms:W3CDTF">2011-07-22T14:02:27Z</dcterms:modified>
</cp:coreProperties>
</file>