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1AB2599-F04F-4DF6-AD64-D4A6C2ABB419}" type="datetimeFigureOut">
              <a:rPr lang="es-PA" smtClean="0"/>
              <a:t>07/04/2016</a:t>
            </a:fld>
            <a:endParaRPr lang="es-PA"/>
          </a:p>
        </p:txBody>
      </p:sp>
      <p:sp>
        <p:nvSpPr>
          <p:cNvPr id="5" name="Footer Placeholder 4"/>
          <p:cNvSpPr>
            <a:spLocks noGrp="1"/>
          </p:cNvSpPr>
          <p:nvPr>
            <p:ph type="ftr" sz="quarter" idx="11"/>
          </p:nvPr>
        </p:nvSpPr>
        <p:spPr>
          <a:xfrm>
            <a:off x="1174044" y="5357592"/>
            <a:ext cx="5034845" cy="365125"/>
          </a:xfrm>
        </p:spPr>
        <p:txBody>
          <a:bodyPr/>
          <a:lstStyle/>
          <a:p>
            <a:endParaRPr lang="es-P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8552E90-F799-4ABB-8177-FF7A0F9724A3}"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AB2599-F04F-4DF6-AD64-D4A6C2ABB419}" type="datetimeFigureOut">
              <a:rPr lang="es-PA" smtClean="0"/>
              <a:t>07/04/2016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8552E90-F799-4ABB-8177-FF7A0F9724A3}"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AB2599-F04F-4DF6-AD64-D4A6C2ABB419}" type="datetimeFigureOut">
              <a:rPr lang="es-PA" smtClean="0"/>
              <a:t>07/04/2016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8552E90-F799-4ABB-8177-FF7A0F9724A3}"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AB2599-F04F-4DF6-AD64-D4A6C2ABB419}" type="datetimeFigureOut">
              <a:rPr lang="es-PA" smtClean="0"/>
              <a:t>07/04/2016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8552E90-F799-4ABB-8177-FF7A0F9724A3}"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AB2599-F04F-4DF6-AD64-D4A6C2ABB419}" type="datetimeFigureOut">
              <a:rPr lang="es-PA" smtClean="0"/>
              <a:t>07/04/2016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8552E90-F799-4ABB-8177-FF7A0F9724A3}"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1AB2599-F04F-4DF6-AD64-D4A6C2ABB419}" type="datetimeFigureOut">
              <a:rPr lang="es-PA" smtClean="0"/>
              <a:t>07/04/2016</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F8552E90-F799-4ABB-8177-FF7A0F9724A3}" type="slidenum">
              <a:rPr lang="es-PA" smtClean="0"/>
              <a:t>‹Nº›</a:t>
            </a:fld>
            <a:endParaRPr lang="es-PA"/>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B1AB2599-F04F-4DF6-AD64-D4A6C2ABB419}" type="datetimeFigureOut">
              <a:rPr lang="es-PA" smtClean="0"/>
              <a:t>07/04/2016</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F8552E90-F799-4ABB-8177-FF7A0F9724A3}" type="slidenum">
              <a:rPr lang="es-PA" smtClean="0"/>
              <a:t>‹Nº›</a:t>
            </a:fld>
            <a:endParaRPr lang="es-PA"/>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1AB2599-F04F-4DF6-AD64-D4A6C2ABB419}" type="datetimeFigureOut">
              <a:rPr lang="es-PA" smtClean="0"/>
              <a:t>07/04/2016</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F8552E90-F799-4ABB-8177-FF7A0F9724A3}"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2599-F04F-4DF6-AD64-D4A6C2ABB419}" type="datetimeFigureOut">
              <a:rPr lang="es-PA" smtClean="0"/>
              <a:t>07/04/2016</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F8552E90-F799-4ABB-8177-FF7A0F9724A3}"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B1AB2599-F04F-4DF6-AD64-D4A6C2ABB419}" type="datetimeFigureOut">
              <a:rPr lang="es-PA" smtClean="0"/>
              <a:t>07/04/2016</a:t>
            </a:fld>
            <a:endParaRPr lang="es-PA"/>
          </a:p>
        </p:txBody>
      </p:sp>
      <p:sp>
        <p:nvSpPr>
          <p:cNvPr id="6" name="Footer Placeholder 5"/>
          <p:cNvSpPr>
            <a:spLocks noGrp="1"/>
          </p:cNvSpPr>
          <p:nvPr>
            <p:ph type="ftr" sz="quarter" idx="11"/>
          </p:nvPr>
        </p:nvSpPr>
        <p:spPr>
          <a:xfrm rot="-60000">
            <a:off x="914554" y="5829261"/>
            <a:ext cx="3522607" cy="365125"/>
          </a:xfrm>
        </p:spPr>
        <p:txBody>
          <a:bodyPr/>
          <a:lstStyle/>
          <a:p>
            <a:endParaRPr lang="es-PA"/>
          </a:p>
        </p:txBody>
      </p:sp>
      <p:sp>
        <p:nvSpPr>
          <p:cNvPr id="7" name="Slide Number Placeholder 6"/>
          <p:cNvSpPr>
            <a:spLocks noGrp="1"/>
          </p:cNvSpPr>
          <p:nvPr>
            <p:ph type="sldNum" sz="quarter" idx="12"/>
          </p:nvPr>
        </p:nvSpPr>
        <p:spPr>
          <a:xfrm rot="60000">
            <a:off x="7557313" y="5896961"/>
            <a:ext cx="554023" cy="365125"/>
          </a:xfrm>
        </p:spPr>
        <p:txBody>
          <a:bodyPr/>
          <a:lstStyle/>
          <a:p>
            <a:fld id="{F8552E90-F799-4ABB-8177-FF7A0F9724A3}"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B1AB2599-F04F-4DF6-AD64-D4A6C2ABB419}" type="datetimeFigureOut">
              <a:rPr lang="es-PA" smtClean="0"/>
              <a:t>07/04/2016</a:t>
            </a:fld>
            <a:endParaRPr lang="es-PA"/>
          </a:p>
        </p:txBody>
      </p:sp>
      <p:sp>
        <p:nvSpPr>
          <p:cNvPr id="6" name="Footer Placeholder 5"/>
          <p:cNvSpPr>
            <a:spLocks noGrp="1"/>
          </p:cNvSpPr>
          <p:nvPr>
            <p:ph type="ftr" sz="quarter" idx="11"/>
          </p:nvPr>
        </p:nvSpPr>
        <p:spPr>
          <a:xfrm rot="-60000">
            <a:off x="914569" y="5831037"/>
            <a:ext cx="3319043" cy="365125"/>
          </a:xfrm>
        </p:spPr>
        <p:txBody>
          <a:bodyPr/>
          <a:lstStyle/>
          <a:p>
            <a:endParaRPr lang="es-PA"/>
          </a:p>
        </p:txBody>
      </p:sp>
      <p:sp>
        <p:nvSpPr>
          <p:cNvPr id="7" name="Slide Number Placeholder 6"/>
          <p:cNvSpPr>
            <a:spLocks noGrp="1"/>
          </p:cNvSpPr>
          <p:nvPr>
            <p:ph type="sldNum" sz="quarter" idx="12"/>
          </p:nvPr>
        </p:nvSpPr>
        <p:spPr>
          <a:xfrm rot="60000">
            <a:off x="7562089" y="5900026"/>
            <a:ext cx="554023" cy="365125"/>
          </a:xfrm>
        </p:spPr>
        <p:txBody>
          <a:bodyPr/>
          <a:lstStyle/>
          <a:p>
            <a:fld id="{F8552E90-F799-4ABB-8177-FF7A0F9724A3}"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1AB2599-F04F-4DF6-AD64-D4A6C2ABB419}" type="datetimeFigureOut">
              <a:rPr lang="es-PA" smtClean="0"/>
              <a:t>07/04/2016</a:t>
            </a:fld>
            <a:endParaRPr lang="es-P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P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8552E90-F799-4ABB-8177-FF7A0F9724A3}"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955234"/>
          </a:xfrm>
          <a:solidFill>
            <a:schemeClr val="bg2">
              <a:lumMod val="75000"/>
            </a:schemeClr>
          </a:solidFill>
        </p:spPr>
        <p:txBody>
          <a:bodyPr/>
          <a:lstStyle/>
          <a:p>
            <a:r>
              <a:rPr lang="es-PA" dirty="0" smtClean="0"/>
              <a:t>Los Números Decimales</a:t>
            </a:r>
            <a:endParaRPr lang="es-PA" dirty="0"/>
          </a:p>
        </p:txBody>
      </p:sp>
      <p:sp>
        <p:nvSpPr>
          <p:cNvPr id="3" name="2 Marcador de contenido"/>
          <p:cNvSpPr>
            <a:spLocks noGrp="1"/>
          </p:cNvSpPr>
          <p:nvPr>
            <p:ph idx="1"/>
          </p:nvPr>
        </p:nvSpPr>
        <p:spPr>
          <a:xfrm>
            <a:off x="1475656" y="2019850"/>
            <a:ext cx="6196405" cy="3603812"/>
          </a:xfrm>
          <a:solidFill>
            <a:schemeClr val="accent4">
              <a:lumMod val="60000"/>
              <a:lumOff val="40000"/>
            </a:schemeClr>
          </a:solidFill>
        </p:spPr>
        <p:txBody>
          <a:bodyPr>
            <a:normAutofit fontScale="92500" lnSpcReduction="10000"/>
          </a:bodyPr>
          <a:lstStyle/>
          <a:p>
            <a:pPr marL="0" indent="0">
              <a:buNone/>
            </a:pPr>
            <a:endParaRPr lang="es-PA" sz="2000" dirty="0" smtClean="0"/>
          </a:p>
          <a:p>
            <a:pPr marL="0" indent="0">
              <a:buNone/>
            </a:pPr>
            <a:endParaRPr lang="es-PA" sz="2000" dirty="0"/>
          </a:p>
          <a:p>
            <a:pPr marL="0" indent="0">
              <a:buNone/>
            </a:pPr>
            <a:endParaRPr lang="es-PA" sz="2000" dirty="0" smtClean="0"/>
          </a:p>
          <a:p>
            <a:pPr marL="0" indent="0">
              <a:buNone/>
            </a:pPr>
            <a:endParaRPr lang="es-PA" sz="2000" dirty="0"/>
          </a:p>
          <a:p>
            <a:pPr marL="0" indent="0">
              <a:buNone/>
            </a:pPr>
            <a:endParaRPr lang="es-PA" sz="2000" dirty="0" smtClean="0"/>
          </a:p>
          <a:p>
            <a:pPr marL="0" indent="0">
              <a:buNone/>
            </a:pPr>
            <a:endParaRPr lang="es-PA" sz="2000" dirty="0"/>
          </a:p>
          <a:p>
            <a:pPr marL="0" indent="0">
              <a:buNone/>
            </a:pPr>
            <a:endParaRPr lang="es-PA" sz="2000" dirty="0" smtClean="0"/>
          </a:p>
          <a:p>
            <a:pPr marL="0" indent="0">
              <a:buNone/>
            </a:pPr>
            <a:endParaRPr lang="es-PA" sz="2000" b="1" dirty="0" smtClean="0"/>
          </a:p>
          <a:p>
            <a:pPr marL="0" indent="0">
              <a:buNone/>
            </a:pPr>
            <a:r>
              <a:rPr lang="es-PA" sz="2000" b="1" dirty="0" smtClean="0"/>
              <a:t>Autor:  Grupo Océano</a:t>
            </a:r>
          </a:p>
          <a:p>
            <a:pPr marL="0" indent="0">
              <a:buNone/>
            </a:pPr>
            <a:r>
              <a:rPr lang="es-PA" sz="2000" b="1" dirty="0" smtClean="0"/>
              <a:t>Colaborador:  Prof. Lourdes Barreno. </a:t>
            </a:r>
          </a:p>
          <a:p>
            <a:pPr marL="0" indent="0">
              <a:buNone/>
            </a:pPr>
            <a:r>
              <a:rPr lang="es-PA" sz="2000" b="1" dirty="0" smtClean="0"/>
              <a:t>Portal Educa Panamá</a:t>
            </a:r>
            <a:endParaRPr lang="es-PA" sz="2000"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234" y="1988840"/>
            <a:ext cx="4080052" cy="2881536"/>
          </a:xfrm>
          <a:prstGeom prst="ellipse">
            <a:avLst/>
          </a:prstGeom>
          <a:ln>
            <a:noFill/>
          </a:ln>
          <a:effectLst>
            <a:softEdge rad="112500"/>
          </a:effectLst>
        </p:spPr>
      </p:pic>
    </p:spTree>
    <p:extLst>
      <p:ext uri="{BB962C8B-B14F-4D97-AF65-F5344CB8AC3E}">
        <p14:creationId xmlns:p14="http://schemas.microsoft.com/office/powerpoint/2010/main" val="302136528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20000"/>
              <a:lumOff val="80000"/>
            </a:schemeClr>
          </a:solidFill>
        </p:spPr>
        <p:txBody>
          <a:bodyPr/>
          <a:lstStyle/>
          <a:p>
            <a:r>
              <a:rPr lang="es-PA" dirty="0" smtClean="0"/>
              <a:t>Lectura y Escritura</a:t>
            </a:r>
            <a:endParaRPr lang="es-PA" dirty="0"/>
          </a:p>
        </p:txBody>
      </p:sp>
      <p:sp>
        <p:nvSpPr>
          <p:cNvPr id="3" name="2 Marcador de contenido"/>
          <p:cNvSpPr>
            <a:spLocks noGrp="1"/>
          </p:cNvSpPr>
          <p:nvPr>
            <p:ph idx="1"/>
          </p:nvPr>
        </p:nvSpPr>
        <p:spPr>
          <a:solidFill>
            <a:schemeClr val="accent4">
              <a:lumMod val="60000"/>
              <a:lumOff val="40000"/>
            </a:schemeClr>
          </a:solidFill>
        </p:spPr>
        <p:txBody>
          <a:bodyPr>
            <a:normAutofit fontScale="85000" lnSpcReduction="20000"/>
          </a:bodyPr>
          <a:lstStyle/>
          <a:p>
            <a:pPr algn="just"/>
            <a:r>
              <a:rPr lang="es-PA" dirty="0" smtClean="0"/>
              <a:t>Para leer los números decimales se procede de la siguiente manera:  en primer lugar se indica la parte entera ( si existe) y, en segundo lugar, la parte decimal indicando el nombre de la unidad menor.  Ambas partes se leen por separado como si números enteros.  Por ejemplo, el número 0,23 está formado por 2 décimas y 3 centésimas.  Como las unidades de la última cifra son centésimas, el número se lee &lt;&lt;23 centésimas&gt;&gt;.  El número 28,342 tiene una parte entera y una parte decimal, que se leen por separado.  En la parte decimal las unidades de la última cifra son milésimas.  El número se lee, por lo tanto,  &lt;&lt;28 enteros, 342 milésimas&gt;&gt;.</a:t>
            </a:r>
            <a:endParaRPr lang="es-PA" dirty="0"/>
          </a:p>
        </p:txBody>
      </p:sp>
    </p:spTree>
    <p:extLst>
      <p:ext uri="{BB962C8B-B14F-4D97-AF65-F5344CB8AC3E}">
        <p14:creationId xmlns:p14="http://schemas.microsoft.com/office/powerpoint/2010/main" val="307500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15616" y="64724"/>
            <a:ext cx="6965245" cy="3403506"/>
          </a:xfrm>
        </p:spPr>
        <p:txBody>
          <a:bodyPr>
            <a:normAutofit/>
          </a:bodyPr>
          <a:lstStyle/>
          <a:p>
            <a:r>
              <a:rPr lang="es-PA" sz="96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Gracias</a:t>
            </a:r>
            <a:endParaRPr lang="es-PA" sz="9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171" y="2636912"/>
            <a:ext cx="3645024" cy="3645024"/>
          </a:xfrm>
          <a:prstGeom prst="ellipse">
            <a:avLst/>
          </a:prstGeom>
          <a:ln>
            <a:noFill/>
          </a:ln>
          <a:effectLst>
            <a:softEdge rad="112500"/>
          </a:effectLst>
        </p:spPr>
      </p:pic>
    </p:spTree>
    <p:extLst>
      <p:ext uri="{BB962C8B-B14F-4D97-AF65-F5344CB8AC3E}">
        <p14:creationId xmlns:p14="http://schemas.microsoft.com/office/powerpoint/2010/main" val="1100426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lumMod val="90000"/>
            </a:schemeClr>
          </a:solidFill>
        </p:spPr>
        <p:txBody>
          <a:bodyPr/>
          <a:lstStyle/>
          <a:p>
            <a:r>
              <a:rPr lang="es-PA" dirty="0" smtClean="0"/>
              <a:t>Los Números Decimales</a:t>
            </a:r>
            <a:endParaRPr lang="es-PA"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4733" y="2119313"/>
            <a:ext cx="5413896" cy="3603625"/>
          </a:xfrm>
        </p:spPr>
      </p:pic>
    </p:spTree>
    <p:extLst>
      <p:ext uri="{BB962C8B-B14F-4D97-AF65-F5344CB8AC3E}">
        <p14:creationId xmlns:p14="http://schemas.microsoft.com/office/powerpoint/2010/main" val="33329861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332657"/>
            <a:ext cx="6965245" cy="1224136"/>
          </a:xfrm>
          <a:solidFill>
            <a:schemeClr val="tx2">
              <a:lumMod val="60000"/>
              <a:lumOff val="40000"/>
            </a:schemeClr>
          </a:solidFill>
        </p:spPr>
        <p:txBody>
          <a:bodyPr/>
          <a:lstStyle/>
          <a:p>
            <a:r>
              <a:rPr lang="es-PA" dirty="0" smtClean="0"/>
              <a:t>Números Decimales</a:t>
            </a:r>
            <a:endParaRPr lang="es-PA" dirty="0"/>
          </a:p>
        </p:txBody>
      </p:sp>
      <p:sp>
        <p:nvSpPr>
          <p:cNvPr id="3" name="2 Marcador de contenido"/>
          <p:cNvSpPr>
            <a:spLocks noGrp="1"/>
          </p:cNvSpPr>
          <p:nvPr>
            <p:ph idx="1"/>
          </p:nvPr>
        </p:nvSpPr>
        <p:spPr>
          <a:xfrm>
            <a:off x="1331640" y="1628800"/>
            <a:ext cx="6327805" cy="4032447"/>
          </a:xfrm>
          <a:solidFill>
            <a:schemeClr val="tx2">
              <a:lumMod val="20000"/>
              <a:lumOff val="80000"/>
            </a:schemeClr>
          </a:solidFill>
        </p:spPr>
        <p:txBody>
          <a:bodyPr>
            <a:normAutofit lnSpcReduction="10000"/>
          </a:bodyPr>
          <a:lstStyle/>
          <a:p>
            <a:pPr marL="0" indent="0" algn="just">
              <a:buNone/>
            </a:pPr>
            <a:r>
              <a:rPr lang="es-PA" dirty="0" smtClean="0"/>
              <a:t>Los números decimales aparecen con frecuencia en la vida cotidiana. Se dice, por ejemplo, que un estudiante  ha recorrido de casa a la escuela una distancia de 1.5 km.  En una división no exacta también hay números decimales.  Así, por ejemplo,  al dividir  5 </a:t>
            </a:r>
            <a:r>
              <a:rPr lang="es-PA" dirty="0" err="1" smtClean="0"/>
              <a:t>u.m</a:t>
            </a:r>
            <a:r>
              <a:rPr lang="es-PA" dirty="0" smtClean="0"/>
              <a:t>. entre dos personas ,a cada una le corresponden 2.50 </a:t>
            </a:r>
            <a:r>
              <a:rPr lang="es-PA" dirty="0" err="1" smtClean="0"/>
              <a:t>u.m</a:t>
            </a:r>
            <a:r>
              <a:rPr lang="es-PA" dirty="0" smtClean="0"/>
              <a:t>. , como resulta al hacer la división:  5   2</a:t>
            </a:r>
          </a:p>
          <a:p>
            <a:pPr marL="0" indent="0">
              <a:buNone/>
            </a:pPr>
            <a:r>
              <a:rPr lang="es-PA" dirty="0" smtClean="0"/>
              <a:t>                   10  2,5</a:t>
            </a:r>
          </a:p>
          <a:p>
            <a:pPr marL="0" indent="0">
              <a:buNone/>
            </a:pPr>
            <a:r>
              <a:rPr lang="es-PA" dirty="0"/>
              <a:t> </a:t>
            </a:r>
            <a:r>
              <a:rPr lang="es-PA" dirty="0" smtClean="0"/>
              <a:t>                    0</a:t>
            </a:r>
            <a:endParaRPr lang="es-PA" dirty="0"/>
          </a:p>
        </p:txBody>
      </p:sp>
      <p:cxnSp>
        <p:nvCxnSpPr>
          <p:cNvPr id="13" name="12 Conector recto"/>
          <p:cNvCxnSpPr/>
          <p:nvPr/>
        </p:nvCxnSpPr>
        <p:spPr>
          <a:xfrm>
            <a:off x="3275856" y="4365104"/>
            <a:ext cx="0"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947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PA" dirty="0" smtClean="0"/>
              <a:t>El Número Decimal</a:t>
            </a:r>
            <a:endParaRPr lang="es-PA" dirty="0"/>
          </a:p>
        </p:txBody>
      </p:sp>
      <p:sp>
        <p:nvSpPr>
          <p:cNvPr id="3" name="2 Marcador de contenido"/>
          <p:cNvSpPr>
            <a:spLocks noGrp="1"/>
          </p:cNvSpPr>
          <p:nvPr>
            <p:ph idx="1"/>
          </p:nvPr>
        </p:nvSpPr>
        <p:spPr>
          <a:solidFill>
            <a:schemeClr val="bg2">
              <a:lumMod val="50000"/>
            </a:schemeClr>
          </a:solidFill>
        </p:spPr>
        <p:txBody>
          <a:bodyPr>
            <a:normAutofit/>
          </a:bodyPr>
          <a:lstStyle/>
          <a:p>
            <a:pPr marL="0" indent="0" algn="just">
              <a:buNone/>
            </a:pPr>
            <a:r>
              <a:rPr lang="es-PA" sz="2800" dirty="0" smtClean="0">
                <a:solidFill>
                  <a:schemeClr val="bg1"/>
                </a:solidFill>
              </a:rPr>
              <a:t>Los números decimales se escriben en dos partes, la parte entera y la parte decimal, separadas por un signo en forma de coma o punto.  La parte entera se encuentra a la izquierda de la coma o punto, mientras que la parte decimal se encuentra a la derecha.  </a:t>
            </a:r>
            <a:endParaRPr lang="es-PA" sz="2800" dirty="0">
              <a:solidFill>
                <a:schemeClr val="bg1"/>
              </a:solidFill>
            </a:endParaRPr>
          </a:p>
        </p:txBody>
      </p:sp>
    </p:spTree>
    <p:extLst>
      <p:ext uri="{BB962C8B-B14F-4D97-AF65-F5344CB8AC3E}">
        <p14:creationId xmlns:p14="http://schemas.microsoft.com/office/powerpoint/2010/main" val="38499612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Los Números </a:t>
            </a:r>
            <a:endParaRPr lang="es-PA"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21969208"/>
              </p:ext>
            </p:extLst>
          </p:nvPr>
        </p:nvGraphicFramePr>
        <p:xfrm>
          <a:off x="1463675" y="2119313"/>
          <a:ext cx="6196014" cy="370840"/>
        </p:xfrm>
        <a:graphic>
          <a:graphicData uri="http://schemas.openxmlformats.org/drawingml/2006/table">
            <a:tbl>
              <a:tblPr firstRow="1" bandRow="1">
                <a:tableStyleId>{ED083AE6-46FA-4A59-8FB0-9F97EB10719F}</a:tableStyleId>
              </a:tblPr>
              <a:tblGrid>
                <a:gridCol w="3098007"/>
                <a:gridCol w="3098007"/>
              </a:tblGrid>
              <a:tr h="370840">
                <a:tc>
                  <a:txBody>
                    <a:bodyPr/>
                    <a:lstStyle/>
                    <a:p>
                      <a:pPr algn="ctr"/>
                      <a:r>
                        <a:rPr lang="es-PA" dirty="0" smtClean="0"/>
                        <a:t>Parte  Entera</a:t>
                      </a:r>
                      <a:endParaRPr lang="es-PA" dirty="0"/>
                    </a:p>
                  </a:txBody>
                  <a:tcPr>
                    <a:solidFill>
                      <a:schemeClr val="accent4">
                        <a:lumMod val="60000"/>
                        <a:lumOff val="40000"/>
                      </a:schemeClr>
                    </a:solidFill>
                  </a:tcPr>
                </a:tc>
                <a:tc>
                  <a:txBody>
                    <a:bodyPr/>
                    <a:lstStyle/>
                    <a:p>
                      <a:r>
                        <a:rPr lang="es-PA" dirty="0" smtClean="0"/>
                        <a:t>Parte </a:t>
                      </a:r>
                      <a:r>
                        <a:rPr lang="es-PA" baseline="0" dirty="0" smtClean="0"/>
                        <a:t> Decimal</a:t>
                      </a:r>
                      <a:endParaRPr lang="es-PA" dirty="0"/>
                    </a:p>
                  </a:txBody>
                  <a:tcPr>
                    <a:solidFill>
                      <a:schemeClr val="accent4">
                        <a:lumMod val="60000"/>
                        <a:lumOff val="40000"/>
                      </a:schemeClr>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479421205"/>
              </p:ext>
            </p:extLst>
          </p:nvPr>
        </p:nvGraphicFramePr>
        <p:xfrm>
          <a:off x="1403648" y="2636912"/>
          <a:ext cx="6456040" cy="360040"/>
        </p:xfrm>
        <a:graphic>
          <a:graphicData uri="http://schemas.openxmlformats.org/drawingml/2006/table">
            <a:tbl>
              <a:tblPr firstRow="1" bandRow="1">
                <a:tableStyleId>{ED083AE6-46FA-4A59-8FB0-9F97EB10719F}</a:tableStyleId>
              </a:tblPr>
              <a:tblGrid>
                <a:gridCol w="1291208"/>
                <a:gridCol w="1291208"/>
                <a:gridCol w="1291208"/>
                <a:gridCol w="1291208"/>
                <a:gridCol w="1291208"/>
              </a:tblGrid>
              <a:tr h="360040">
                <a:tc>
                  <a:txBody>
                    <a:bodyPr/>
                    <a:lstStyle/>
                    <a:p>
                      <a:r>
                        <a:rPr lang="es-PA" sz="1400" dirty="0" smtClean="0"/>
                        <a:t>Decenas </a:t>
                      </a:r>
                      <a:endParaRPr lang="es-PA" sz="1400" dirty="0"/>
                    </a:p>
                  </a:txBody>
                  <a:tcPr/>
                </a:tc>
                <a:tc>
                  <a:txBody>
                    <a:bodyPr/>
                    <a:lstStyle/>
                    <a:p>
                      <a:r>
                        <a:rPr lang="es-PA" sz="1400" dirty="0" smtClean="0"/>
                        <a:t>unidades</a:t>
                      </a:r>
                      <a:endParaRPr lang="es-PA" sz="1400" dirty="0"/>
                    </a:p>
                  </a:txBody>
                  <a:tcPr/>
                </a:tc>
                <a:tc>
                  <a:txBody>
                    <a:bodyPr/>
                    <a:lstStyle/>
                    <a:p>
                      <a:r>
                        <a:rPr lang="es-PA" sz="1400" dirty="0" smtClean="0"/>
                        <a:t>décimas</a:t>
                      </a:r>
                      <a:endParaRPr lang="es-PA" sz="1400" dirty="0"/>
                    </a:p>
                  </a:txBody>
                  <a:tcPr/>
                </a:tc>
                <a:tc>
                  <a:txBody>
                    <a:bodyPr/>
                    <a:lstStyle/>
                    <a:p>
                      <a:r>
                        <a:rPr lang="es-PA" sz="1400" dirty="0" smtClean="0"/>
                        <a:t>centésimas</a:t>
                      </a:r>
                      <a:endParaRPr lang="es-PA" sz="1400" dirty="0"/>
                    </a:p>
                  </a:txBody>
                  <a:tcPr/>
                </a:tc>
                <a:tc>
                  <a:txBody>
                    <a:bodyPr/>
                    <a:lstStyle/>
                    <a:p>
                      <a:r>
                        <a:rPr lang="es-PA" sz="1400" dirty="0" smtClean="0"/>
                        <a:t>milésimas</a:t>
                      </a:r>
                      <a:endParaRPr lang="es-PA" sz="1400" dirty="0"/>
                    </a:p>
                  </a:txBody>
                  <a:tcPr/>
                </a:tc>
              </a:tr>
            </a:tbl>
          </a:graphicData>
        </a:graphic>
      </p:graphicFrame>
      <p:sp>
        <p:nvSpPr>
          <p:cNvPr id="7" name="6 Rectángulo"/>
          <p:cNvSpPr/>
          <p:nvPr/>
        </p:nvSpPr>
        <p:spPr>
          <a:xfrm>
            <a:off x="1547664" y="3466193"/>
            <a:ext cx="5328592" cy="86409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5400" b="1" dirty="0" smtClean="0"/>
              <a:t>34,258</a:t>
            </a:r>
            <a:endParaRPr lang="es-PA" sz="5400" b="1" dirty="0"/>
          </a:p>
        </p:txBody>
      </p:sp>
      <p:cxnSp>
        <p:nvCxnSpPr>
          <p:cNvPr id="9" name="8 Conector recto de flecha"/>
          <p:cNvCxnSpPr/>
          <p:nvPr/>
        </p:nvCxnSpPr>
        <p:spPr>
          <a:xfrm flipH="1" flipV="1">
            <a:off x="2267744" y="2996952"/>
            <a:ext cx="93610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H="1" flipV="1">
            <a:off x="3311860" y="3006704"/>
            <a:ext cx="360040" cy="469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3995936" y="346619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4644008" y="3006704"/>
            <a:ext cx="104411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V="1">
            <a:off x="4988425" y="3006704"/>
            <a:ext cx="1887831" cy="638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4355976" y="3006704"/>
            <a:ext cx="0" cy="469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033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El Número Decimal</a:t>
            </a:r>
            <a:endParaRPr lang="es-PA" dirty="0"/>
          </a:p>
        </p:txBody>
      </p:sp>
      <p:sp>
        <p:nvSpPr>
          <p:cNvPr id="3" name="2 Marcador de contenido"/>
          <p:cNvSpPr>
            <a:spLocks noGrp="1"/>
          </p:cNvSpPr>
          <p:nvPr>
            <p:ph idx="1"/>
          </p:nvPr>
        </p:nvSpPr>
        <p:spPr>
          <a:xfrm>
            <a:off x="1463040" y="1844824"/>
            <a:ext cx="6196405" cy="3878245"/>
          </a:xfrm>
          <a:solidFill>
            <a:schemeClr val="accent4">
              <a:lumMod val="60000"/>
              <a:lumOff val="40000"/>
            </a:schemeClr>
          </a:solidFill>
        </p:spPr>
        <p:txBody>
          <a:bodyPr>
            <a:normAutofit/>
          </a:bodyPr>
          <a:lstStyle/>
          <a:p>
            <a:pPr algn="just"/>
            <a:r>
              <a:rPr lang="es-PA" dirty="0" smtClean="0"/>
              <a:t>La posición que ocupa cada número indica, en la parte entera si es una centena, decena o unidad.  En la parte decimal, el orden también es importante:  el primer número que hay a la derecha de la coma se llama décima, el segundo centésima y el tercero milésima.</a:t>
            </a:r>
          </a:p>
          <a:p>
            <a:pPr algn="just"/>
            <a:r>
              <a:rPr lang="es-PA" dirty="0" smtClean="0"/>
              <a:t>Después se encuentran las diezmilésimas, cienmilésimas… aunque no son de uso tan habitual.</a:t>
            </a:r>
            <a:endParaRPr lang="es-PA" dirty="0"/>
          </a:p>
        </p:txBody>
      </p:sp>
    </p:spTree>
    <p:extLst>
      <p:ext uri="{BB962C8B-B14F-4D97-AF65-F5344CB8AC3E}">
        <p14:creationId xmlns:p14="http://schemas.microsoft.com/office/powerpoint/2010/main" val="26769338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260649"/>
            <a:ext cx="6965245" cy="1080120"/>
          </a:xfrm>
          <a:solidFill>
            <a:schemeClr val="accent4">
              <a:lumMod val="40000"/>
              <a:lumOff val="60000"/>
            </a:schemeClr>
          </a:solidFill>
        </p:spPr>
        <p:txBody>
          <a:bodyPr/>
          <a:lstStyle/>
          <a:p>
            <a:r>
              <a:rPr lang="es-PA" dirty="0" smtClean="0"/>
              <a:t>El Número Decimal</a:t>
            </a:r>
            <a:endParaRPr lang="es-PA" dirty="0"/>
          </a:p>
        </p:txBody>
      </p:sp>
      <p:sp>
        <p:nvSpPr>
          <p:cNvPr id="3" name="2 Marcador de contenido"/>
          <p:cNvSpPr>
            <a:spLocks noGrp="1"/>
          </p:cNvSpPr>
          <p:nvPr>
            <p:ph idx="1"/>
          </p:nvPr>
        </p:nvSpPr>
        <p:spPr>
          <a:xfrm>
            <a:off x="1463040" y="1412776"/>
            <a:ext cx="6196405" cy="4310293"/>
          </a:xfrm>
          <a:solidFill>
            <a:schemeClr val="tx2">
              <a:lumMod val="20000"/>
              <a:lumOff val="80000"/>
            </a:schemeClr>
          </a:solidFill>
        </p:spPr>
        <p:txBody>
          <a:bodyPr/>
          <a:lstStyle/>
          <a:p>
            <a:pPr algn="just"/>
            <a:r>
              <a:rPr lang="es-PA" dirty="0" smtClean="0"/>
              <a:t>Las décimas indican que la  unidad se ha dividido en 10 partes iguales;  Las centésimas, en 100 partes iguales, y las milésimas, en 1000 partes iguales.</a:t>
            </a:r>
          </a:p>
          <a:p>
            <a:pPr algn="just"/>
            <a:r>
              <a:rPr lang="es-PA" dirty="0" smtClean="0"/>
              <a:t>Una unidad, por lo tanto, es igual a 10 décimas, a 100 centésimas y a 1000 milésimas.  También se puede afirmar que:</a:t>
            </a:r>
          </a:p>
          <a:p>
            <a:pPr algn="just">
              <a:buFont typeface="Arial" panose="020B0604020202020204" pitchFamily="34" charset="0"/>
              <a:buChar char="•"/>
            </a:pPr>
            <a:r>
              <a:rPr lang="es-PA" dirty="0" smtClean="0"/>
              <a:t>1 décima= 0,1 unidades</a:t>
            </a:r>
          </a:p>
          <a:p>
            <a:pPr algn="just">
              <a:buFont typeface="Arial" panose="020B0604020202020204" pitchFamily="34" charset="0"/>
              <a:buChar char="•"/>
            </a:pPr>
            <a:r>
              <a:rPr lang="es-PA" dirty="0" smtClean="0"/>
              <a:t>1 centésima=  0,01 unidades</a:t>
            </a:r>
          </a:p>
          <a:p>
            <a:pPr algn="just">
              <a:buFont typeface="Arial" panose="020B0604020202020204" pitchFamily="34" charset="0"/>
              <a:buChar char="•"/>
            </a:pPr>
            <a:r>
              <a:rPr lang="es-PA" dirty="0" smtClean="0"/>
              <a:t>1 milésima=0,001 unidades</a:t>
            </a:r>
          </a:p>
          <a:p>
            <a:pPr algn="just">
              <a:buFont typeface="Arial" panose="020B0604020202020204" pitchFamily="34" charset="0"/>
              <a:buChar char="•"/>
            </a:pPr>
            <a:endParaRPr lang="es-PA" dirty="0"/>
          </a:p>
        </p:txBody>
      </p:sp>
    </p:spTree>
    <p:extLst>
      <p:ext uri="{BB962C8B-B14F-4D97-AF65-F5344CB8AC3E}">
        <p14:creationId xmlns:p14="http://schemas.microsoft.com/office/powerpoint/2010/main" val="3905153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811218"/>
          </a:xfrm>
          <a:solidFill>
            <a:srgbClr val="00B0F0"/>
          </a:solidFill>
        </p:spPr>
        <p:txBody>
          <a:bodyPr/>
          <a:lstStyle/>
          <a:p>
            <a:r>
              <a:rPr lang="es-PA" dirty="0" smtClean="0"/>
              <a:t>Números Decimales</a:t>
            </a:r>
            <a:endParaRPr lang="es-PA" dirty="0"/>
          </a:p>
        </p:txBody>
      </p:sp>
      <p:sp>
        <p:nvSpPr>
          <p:cNvPr id="3" name="2 Marcador de contenido"/>
          <p:cNvSpPr>
            <a:spLocks noGrp="1"/>
          </p:cNvSpPr>
          <p:nvPr>
            <p:ph idx="1"/>
          </p:nvPr>
        </p:nvSpPr>
        <p:spPr>
          <a:xfrm>
            <a:off x="1463040" y="1628800"/>
            <a:ext cx="6196405" cy="4094269"/>
          </a:xfrm>
          <a:solidFill>
            <a:schemeClr val="bg2">
              <a:lumMod val="90000"/>
            </a:schemeClr>
          </a:solidFill>
        </p:spPr>
        <p:txBody>
          <a:bodyPr>
            <a:normAutofit fontScale="92500" lnSpcReduction="10000"/>
          </a:bodyPr>
          <a:lstStyle/>
          <a:p>
            <a:pPr algn="just"/>
            <a:r>
              <a:rPr lang="es-PA" dirty="0" smtClean="0"/>
              <a:t>A la derecha de un número decimal se pueden añadir  tantos ceros sin que el número cambie. El número 4523, por ejemplo, también se puede escribir como 4,52300.  Esta propiedad permite que varios números decimales tengan el mismo número de cifras decimales.  Por ejemplo, los números 0,2 y 0,45 se pueden escribir también como 0,20 y 0,45, para que ambos tengan dos cifras decimales.</a:t>
            </a:r>
          </a:p>
          <a:p>
            <a:pPr algn="just"/>
            <a:r>
              <a:rPr lang="es-PA" dirty="0" smtClean="0"/>
              <a:t>Esta propiedad, sin embargo, no se puede aplicar a los números enteros, sólo a los decimales.</a:t>
            </a:r>
            <a:endParaRPr lang="es-PA" dirty="0"/>
          </a:p>
        </p:txBody>
      </p:sp>
    </p:spTree>
    <p:extLst>
      <p:ext uri="{BB962C8B-B14F-4D97-AF65-F5344CB8AC3E}">
        <p14:creationId xmlns:p14="http://schemas.microsoft.com/office/powerpoint/2010/main" val="30587821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lumMod val="90000"/>
            </a:schemeClr>
          </a:solidFill>
        </p:spPr>
        <p:txBody>
          <a:bodyPr>
            <a:normAutofit fontScale="90000"/>
          </a:bodyPr>
          <a:lstStyle/>
          <a:p>
            <a:r>
              <a:rPr lang="es-PA" dirty="0" smtClean="0"/>
              <a:t>Lectura y Escritura de Números  Decimales </a:t>
            </a:r>
            <a:endParaRPr lang="es-PA" dirty="0"/>
          </a:p>
        </p:txBody>
      </p:sp>
      <p:sp>
        <p:nvSpPr>
          <p:cNvPr id="3" name="2 Marcador de contenido"/>
          <p:cNvSpPr>
            <a:spLocks noGrp="1"/>
          </p:cNvSpPr>
          <p:nvPr>
            <p:ph idx="1"/>
          </p:nvPr>
        </p:nvSpPr>
        <p:spPr>
          <a:solidFill>
            <a:schemeClr val="bg2">
              <a:lumMod val="90000"/>
            </a:schemeClr>
          </a:solidFill>
        </p:spPr>
        <p:txBody>
          <a:bodyPr/>
          <a:lstStyle/>
          <a:p>
            <a:pPr algn="just"/>
            <a:r>
              <a:rPr lang="es-PA" sz="2000" dirty="0" smtClean="0"/>
              <a:t>Para leer un número decimal hay que prestar atención a la posición que ocupa cada una de las cifras que componen dicho número.  En función de si el número decimal  ocupa la primera posición, la segunda o la tercera a la derecha de la coma, el número se lee de forma distinta.  Así:</a:t>
            </a:r>
          </a:p>
          <a:p>
            <a:pPr algn="just"/>
            <a:r>
              <a:rPr lang="es-PA" sz="2000" dirty="0" smtClean="0"/>
              <a:t>0,1 se lee como &lt;&lt;una décima&gt;&gt;</a:t>
            </a:r>
          </a:p>
          <a:p>
            <a:pPr algn="just"/>
            <a:r>
              <a:rPr lang="es-PA" sz="2000" dirty="0" smtClean="0"/>
              <a:t>0,01 se lee como &lt;&lt;una centésima&gt;&gt;</a:t>
            </a:r>
          </a:p>
          <a:p>
            <a:pPr algn="just"/>
            <a:r>
              <a:rPr lang="es-PA" sz="2000" dirty="0" smtClean="0"/>
              <a:t>0,001 se lee como &lt;&lt;una milésima&gt;&gt;</a:t>
            </a:r>
          </a:p>
          <a:p>
            <a:pPr algn="just"/>
            <a:endParaRPr lang="es-PA" dirty="0"/>
          </a:p>
        </p:txBody>
      </p:sp>
    </p:spTree>
    <p:extLst>
      <p:ext uri="{BB962C8B-B14F-4D97-AF65-F5344CB8AC3E}">
        <p14:creationId xmlns:p14="http://schemas.microsoft.com/office/powerpoint/2010/main" val="19227552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de diseño de hojas secas</Template>
  <TotalTime>392</TotalTime>
  <Words>636</Words>
  <Application>Microsoft Office PowerPoint</Application>
  <PresentationFormat>Presentación en pantalla (4:3)</PresentationFormat>
  <Paragraphs>48</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Chincheta</vt:lpstr>
      <vt:lpstr>Los Números Decimales</vt:lpstr>
      <vt:lpstr>Los Números Decimales</vt:lpstr>
      <vt:lpstr>Números Decimales</vt:lpstr>
      <vt:lpstr>El Número Decimal</vt:lpstr>
      <vt:lpstr>Los Números </vt:lpstr>
      <vt:lpstr>El Número Decimal</vt:lpstr>
      <vt:lpstr>El Número Decimal</vt:lpstr>
      <vt:lpstr>Números Decimales</vt:lpstr>
      <vt:lpstr>Lectura y Escritura de Números  Decimales </vt:lpstr>
      <vt:lpstr>Lectura y Escritura</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Números Decimales</dc:title>
  <dc:creator>Portal_A</dc:creator>
  <cp:lastModifiedBy>Portal_A</cp:lastModifiedBy>
  <cp:revision>28</cp:revision>
  <dcterms:created xsi:type="dcterms:W3CDTF">2016-07-04T13:57:26Z</dcterms:created>
  <dcterms:modified xsi:type="dcterms:W3CDTF">2016-07-04T20:40:50Z</dcterms:modified>
</cp:coreProperties>
</file>