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69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72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1"/>
          <p:cNvGrpSpPr/>
          <p:nvPr/>
        </p:nvGrpSpPr>
        <p:grpSpPr>
          <a:xfrm>
            <a:off x="0" y="0"/>
            <a:ext cx="9144000" cy="6400800"/>
            <a:chOff x="0" y="0"/>
            <a:chExt cx="9144000" cy="6400800"/>
          </a:xfrm>
        </p:grpSpPr>
        <p:sp>
          <p:nvSpPr>
            <p:cNvPr id="16" name="Rectangle 15"/>
            <p:cNvSpPr/>
            <p:nvPr/>
          </p:nvSpPr>
          <p:spPr>
            <a:xfrm>
              <a:off x="1828800" y="4572000"/>
              <a:ext cx="6858000" cy="1828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8" name="Group 10"/>
            <p:cNvGrpSpPr/>
            <p:nvPr/>
          </p:nvGrpSpPr>
          <p:grpSpPr>
            <a:xfrm>
              <a:off x="0" y="0"/>
              <a:ext cx="9144000" cy="6400800"/>
              <a:chOff x="0" y="0"/>
              <a:chExt cx="9144000" cy="640080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0"/>
                <a:ext cx="1828800" cy="64008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0" y="4572000"/>
                <a:ext cx="9144000" cy="18288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reflection blurRad="6350" stA="50000" endA="300" endPos="38500" dist="508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Rectangle 12"/>
            <p:cNvSpPr/>
            <p:nvPr/>
          </p:nvSpPr>
          <p:spPr>
            <a:xfrm>
              <a:off x="0" y="4572000"/>
              <a:ext cx="1828800" cy="18288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34200" y="6553200"/>
            <a:ext cx="1676400" cy="228600"/>
          </a:xfrm>
        </p:spPr>
        <p:txBody>
          <a:bodyPr vert="horz" lIns="91440" tIns="45720" rIns="91440" bIns="45720" rtlCol="0" anchor="t" anchorCtr="0"/>
          <a:lstStyle>
            <a:lvl1pPr marL="0" algn="r" defTabSz="914400" rtl="0" eaLnBrk="1" latinLnBrk="0" hangingPunct="1">
              <a:defRPr sz="900" kern="1200" cap="small" baseline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fld id="{8029BF07-6442-47EB-8071-CB5A77BED07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91553" y="6553200"/>
            <a:ext cx="1676400" cy="228600"/>
          </a:xfrm>
        </p:spPr>
        <p:txBody>
          <a:bodyPr anchor="t" anchorCtr="0"/>
          <a:lstStyle>
            <a:lvl1pPr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70076" y="6553200"/>
            <a:ext cx="762000" cy="228600"/>
          </a:xfrm>
          <a:noFill/>
          <a:ln>
            <a:noFill/>
          </a:ln>
          <a:effectLst/>
        </p:spPr>
        <p:txBody>
          <a:bodyPr/>
          <a:lstStyle>
            <a:lvl1pPr algn="ctr">
              <a:defRPr sz="900" kern="1200" cap="small" baseline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fld id="{A5DA73A9-7A0A-4A9B-A413-90E9C7478DCC}" type="slidenum">
              <a:rPr lang="en-US" smtClean="0"/>
              <a:t>‹Nº›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5867400"/>
            <a:ext cx="6570722" cy="457200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alpha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4648200"/>
            <a:ext cx="6553200" cy="1219200"/>
          </a:xfrm>
        </p:spPr>
        <p:txBody>
          <a:bodyPr anchor="b" anchorCtr="0">
            <a:noAutofit/>
          </a:bodyPr>
          <a:lstStyle>
            <a:lvl1pPr algn="l"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9BF07-6442-47EB-8071-CB5A77BED07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A73A9-7A0A-4A9B-A413-90E9C7478DCC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/>
          <p:nvPr/>
        </p:nvGrpSpPr>
        <p:grpSpPr>
          <a:xfrm>
            <a:off x="0" y="0"/>
            <a:ext cx="9144000" cy="6858000"/>
            <a:chOff x="-442912" y="457200"/>
            <a:chExt cx="9144000" cy="6858000"/>
          </a:xfrm>
        </p:grpSpPr>
        <p:sp>
          <p:nvSpPr>
            <p:cNvPr id="18" name="Rectangle 17"/>
            <p:cNvSpPr/>
            <p:nvPr/>
          </p:nvSpPr>
          <p:spPr>
            <a:xfrm>
              <a:off x="-442912" y="457200"/>
              <a:ext cx="9129712" cy="1676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872288" y="457200"/>
              <a:ext cx="1828800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872288" y="45720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Oval 20"/>
            <p:cNvSpPr/>
            <p:nvPr/>
          </p:nvSpPr>
          <p:spPr>
            <a:xfrm>
              <a:off x="7367588" y="8763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7600" y="2298700"/>
            <a:ext cx="1447800" cy="382746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2286000"/>
            <a:ext cx="5943600" cy="384016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9BF07-6442-47EB-8071-CB5A77BED07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48600" y="533400"/>
            <a:ext cx="762000" cy="609600"/>
          </a:xfrm>
        </p:spPr>
        <p:txBody>
          <a:bodyPr/>
          <a:lstStyle/>
          <a:p>
            <a:fld id="{A5DA73A9-7A0A-4A9B-A413-90E9C7478DCC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9BF07-6442-47EB-8071-CB5A77BED07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A73A9-7A0A-4A9B-A413-90E9C7478DCC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0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2514600"/>
              <a:ext cx="1828800" cy="18288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1828800" y="2514600"/>
              <a:ext cx="7315200" cy="1828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667000"/>
            <a:ext cx="6629400" cy="114300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4495800"/>
            <a:ext cx="1524000" cy="20574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200000"/>
              </a:lnSpc>
              <a:buNone/>
              <a:defRPr sz="1600" b="1" kern="1200">
                <a:solidFill>
                  <a:srgbClr val="000000">
                    <a:alpha val="50196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31152" y="6556248"/>
            <a:ext cx="1673352" cy="228600"/>
          </a:xfrm>
        </p:spPr>
        <p:txBody>
          <a:bodyPr/>
          <a:lstStyle/>
          <a:p>
            <a:fld id="{8029BF07-6442-47EB-8071-CB5A77BED07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92808" y="6556248"/>
            <a:ext cx="1673352" cy="2286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67656" y="6556248"/>
            <a:ext cx="762000" cy="228600"/>
          </a:xfrm>
          <a:noFill/>
          <a:ln>
            <a:noFill/>
          </a:ln>
          <a:effectLst/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900" kern="1200" cap="small" baseline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fld id="{A5DA73A9-7A0A-4A9B-A413-90E9C7478DCC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38400" y="2298700"/>
            <a:ext cx="2971800" cy="3827463"/>
          </a:xfrm>
        </p:spPr>
        <p:txBody>
          <a:bodyPr>
            <a:normAutofit/>
          </a:bodyPr>
          <a:lstStyle>
            <a:lvl1pPr marL="228600" indent="-228600">
              <a:defRPr sz="1800"/>
            </a:lvl1pPr>
            <a:lvl2pPr marL="457200" indent="-228600">
              <a:defRPr sz="1800"/>
            </a:lvl2pPr>
            <a:lvl3pPr marL="685800" indent="-228600">
              <a:defRPr sz="1800"/>
            </a:lvl3pPr>
            <a:lvl4pPr marL="914400" indent="-228600">
              <a:defRPr sz="1800"/>
            </a:lvl4pPr>
            <a:lvl5pPr marL="1143000" indent="-228600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0" y="2298700"/>
            <a:ext cx="2971800" cy="3827463"/>
          </a:xfrm>
        </p:spPr>
        <p:txBody>
          <a:bodyPr>
            <a:normAutofit/>
          </a:bodyPr>
          <a:lstStyle>
            <a:lvl1pPr marL="228600" indent="-228600">
              <a:defRPr sz="1800"/>
            </a:lvl1pPr>
            <a:lvl2pPr marL="457200" indent="-228600">
              <a:defRPr sz="1800"/>
            </a:lvl2pPr>
            <a:lvl3pPr marL="685800" indent="-228600">
              <a:defRPr sz="1800"/>
            </a:lvl3pPr>
            <a:lvl4pPr marL="914400" indent="-228600">
              <a:defRPr sz="1800"/>
            </a:lvl4pPr>
            <a:lvl5pPr marL="1143000" indent="-228600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9BF07-6442-47EB-8071-CB5A77BED07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A73A9-7A0A-4A9B-A413-90E9C7478DCC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8400" y="2291697"/>
            <a:ext cx="2971800" cy="639762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None/>
              <a:defRPr sz="22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47925" y="3137647"/>
            <a:ext cx="2971800" cy="2999232"/>
          </a:xfr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15000" y="2291697"/>
            <a:ext cx="2971800" cy="639762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15000" y="3137647"/>
            <a:ext cx="2971800" cy="3001962"/>
          </a:xfr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9BF07-6442-47EB-8071-CB5A77BED07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A73A9-7A0A-4A9B-A413-90E9C7478DCC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0"/>
          <p:cNvGrpSpPr/>
          <p:nvPr/>
        </p:nvGrpSpPr>
        <p:grpSpPr>
          <a:xfrm>
            <a:off x="0" y="0"/>
            <a:ext cx="9144000" cy="1676400"/>
            <a:chOff x="0" y="0"/>
            <a:chExt cx="9144000" cy="16764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91440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9BF07-6442-47EB-8071-CB5A77BED07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A73A9-7A0A-4A9B-A413-90E9C7478DCC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"/>
          <p:cNvGrpSpPr/>
          <p:nvPr/>
        </p:nvGrpSpPr>
        <p:grpSpPr>
          <a:xfrm>
            <a:off x="0" y="0"/>
            <a:ext cx="1828800" cy="1676400"/>
            <a:chOff x="457200" y="457200"/>
            <a:chExt cx="1828800" cy="1676400"/>
          </a:xfrm>
        </p:grpSpPr>
        <p:sp>
          <p:nvSpPr>
            <p:cNvPr id="8" name="Rectangle 7"/>
            <p:cNvSpPr/>
            <p:nvPr/>
          </p:nvSpPr>
          <p:spPr>
            <a:xfrm>
              <a:off x="457200" y="45720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Oval 8"/>
            <p:cNvSpPr/>
            <p:nvPr/>
          </p:nvSpPr>
          <p:spPr>
            <a:xfrm>
              <a:off x="952500" y="8763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9BF07-6442-47EB-8071-CB5A77BED07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A73A9-7A0A-4A9B-A413-90E9C7478DCC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1448" y="228600"/>
            <a:ext cx="6245352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6624" y="2446991"/>
            <a:ext cx="5715000" cy="353119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3031490"/>
            <a:ext cx="1524000" cy="2362200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 sz="1400" b="1">
                <a:solidFill>
                  <a:srgbClr val="000000">
                    <a:alpha val="50196"/>
                  </a:srgb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9BF07-6442-47EB-8071-CB5A77BED07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A73A9-7A0A-4A9B-A413-90E9C7478DCC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1448" y="228600"/>
            <a:ext cx="6245352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06624" y="2450592"/>
            <a:ext cx="5715000" cy="3529584"/>
          </a:xfrm>
          <a:noFill/>
          <a:ln w="101600" cmpd="sng">
            <a:miter lim="800000"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3031489"/>
            <a:ext cx="1527048" cy="235915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50000"/>
              </a:lnSpc>
              <a:buNone/>
              <a:defRPr sz="1400" b="1" kern="1200">
                <a:solidFill>
                  <a:srgbClr val="000000">
                    <a:alpha val="50196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9BF07-6442-47EB-8071-CB5A77BED07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A73A9-7A0A-4A9B-A413-90E9C7478DCC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7" name="Rectangle 6"/>
            <p:cNvSpPr/>
            <p:nvPr/>
          </p:nvSpPr>
          <p:spPr>
            <a:xfrm>
              <a:off x="457200" y="0"/>
              <a:ext cx="86868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8400" y="2286000"/>
            <a:ext cx="62484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149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8029BF07-6442-47EB-8071-CB5A77BED07D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384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400" y="533400"/>
            <a:ext cx="762000" cy="60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A5DA73A9-7A0A-4A9B-A413-90E9C7478DCC}" type="slidenum">
              <a:rPr lang="en-US" smtClean="0"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r" defTabSz="914400" rtl="0" eaLnBrk="1" latinLnBrk="0" hangingPunct="1">
        <a:spcBef>
          <a:spcPct val="0"/>
        </a:spcBef>
        <a:buNone/>
        <a:defRPr sz="4400" kern="1200" cap="small" spc="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1800"/>
        </a:spcBef>
        <a:buClr>
          <a:schemeClr val="accent1"/>
        </a:buClr>
        <a:buSzPct val="80000"/>
        <a:buFont typeface="Wingdings" pitchFamily="2" charset="2"/>
        <a:buChar char="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800"/>
        </a:spcBef>
        <a:buClr>
          <a:schemeClr val="accent2"/>
        </a:buClr>
        <a:buSzPct val="80000"/>
        <a:buFont typeface="Wingdings" pitchFamily="2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1200"/>
        </a:spcBef>
        <a:buClr>
          <a:schemeClr val="accent3"/>
        </a:buClr>
        <a:buSzPct val="80000"/>
        <a:buFont typeface="Wingdings" pitchFamily="2" charset="2"/>
        <a:buChar char="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1200"/>
        </a:spcBef>
        <a:buClr>
          <a:schemeClr val="accent4"/>
        </a:buClr>
        <a:buSzPct val="80000"/>
        <a:buFont typeface="Wingdings" pitchFamily="2" charset="2"/>
        <a:buChar char="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1200"/>
        </a:spcBef>
        <a:buClr>
          <a:schemeClr val="accent5"/>
        </a:buClr>
        <a:buSzPct val="80000"/>
        <a:buFont typeface="Wingdings" pitchFamily="2" charset="2"/>
        <a:buChar char="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indent="-457200" algn="l" defTabSz="914400" rtl="0" eaLnBrk="1" latinLnBrk="0" hangingPunct="1">
        <a:spcBef>
          <a:spcPts val="1200"/>
        </a:spcBef>
        <a:buClr>
          <a:schemeClr val="accent6"/>
        </a:buClr>
        <a:buSzPct val="90000"/>
        <a:buFont typeface="Wingdings" pitchFamily="2" charset="2"/>
        <a:buChar char="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3200400" indent="-457200" algn="l" defTabSz="914400" rtl="0" eaLnBrk="1" latinLnBrk="0" hangingPunct="1">
        <a:spcBef>
          <a:spcPts val="1200"/>
        </a:spcBef>
        <a:buClr>
          <a:schemeClr val="accent1"/>
        </a:buClr>
        <a:buSzPct val="70000"/>
        <a:buFont typeface="Wingdings" pitchFamily="2" charset="2"/>
        <a:buChar char="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657600" indent="-457200" algn="l" defTabSz="914400" rtl="0" eaLnBrk="1" latinLnBrk="0" hangingPunct="1">
        <a:spcBef>
          <a:spcPts val="1200"/>
        </a:spcBef>
        <a:buClr>
          <a:schemeClr val="accent3"/>
        </a:buClr>
        <a:buFont typeface="Courier New" pitchFamily="49" charset="0"/>
        <a:buChar char="o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114800" indent="-457200" algn="l" defTabSz="914400" rtl="0" eaLnBrk="1" latinLnBrk="0" hangingPunct="1">
        <a:spcBef>
          <a:spcPts val="12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2.gif"/><Relationship Id="rId4" Type="http://schemas.openxmlformats.org/officeDocument/2006/relationships/hyperlink" Target="mailto:gifsanimados@espaciolatino.com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watch?=eEi007aFyy0" TargetMode="External"/><Relationship Id="rId3" Type="http://schemas.openxmlformats.org/officeDocument/2006/relationships/hyperlink" Target="http://www.guiadelemprendedor.com.ar/fabricacion-jabones.html" TargetMode="External"/><Relationship Id="rId7" Type="http://schemas.openxmlformats.org/officeDocument/2006/relationships/hyperlink" Target="http://portal.educar.org/foro/laqu%C3%ADmicacomopartedenuestravidacotidiana" TargetMode="Externa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onografias.com/trabajos38/importancia-quimica/importancia-quimica.shtml" TargetMode="External"/><Relationship Id="rId5" Type="http://schemas.openxmlformats.org/officeDocument/2006/relationships/hyperlink" Target="http://www.monografias.com/trabajos15/quimica-agropecuaria/quimica-agropecuaria.shtml" TargetMode="External"/><Relationship Id="rId4" Type="http://schemas.openxmlformats.org/officeDocument/2006/relationships/hyperlink" Target="http://www.buenastareas.com/ensayos/La-Importancia-De-La-Quimica-En/764242.html" TargetMode="External"/><Relationship Id="rId9" Type="http://schemas.openxmlformats.org/officeDocument/2006/relationships/audio" Target="../media/audio4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8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../La%20Quimica%20y%20la%20Vida.wmv" TargetMode="External"/><Relationship Id="rId7" Type="http://schemas.openxmlformats.org/officeDocument/2006/relationships/hyperlink" Target="lamina1069937674.pdf" TargetMode="Externa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uiadelemprendedor.com.ar/fabricacion-jabones.html" TargetMode="External"/><Relationship Id="rId5" Type="http://schemas.openxmlformats.org/officeDocument/2006/relationships/hyperlink" Target="http://www.youtube.com/watch?=eEi007aFyy0" TargetMode="External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nografias.com/trabajos38/importancia-quimica/importancia-quimica.shtml" TargetMode="Externa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5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nografias.com/trabajos15/quimica-agropecuaria/quimica-agropecuaria.shtml" TargetMode="External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6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905000" y="5517232"/>
            <a:ext cx="6570722" cy="807368"/>
          </a:xfrm>
        </p:spPr>
        <p:txBody>
          <a:bodyPr>
            <a:normAutofit/>
          </a:bodyPr>
          <a:lstStyle/>
          <a:p>
            <a:r>
              <a:rPr lang="es-ES_tradnl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Facilitador : Enrique Pineda F.                   XII GRADO</a:t>
            </a:r>
          </a:p>
          <a:p>
            <a:endParaRPr lang="es-ES_tradnl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868669" y="4725144"/>
            <a:ext cx="6553200" cy="854224"/>
          </a:xfrm>
        </p:spPr>
        <p:txBody>
          <a:bodyPr/>
          <a:lstStyle/>
          <a:p>
            <a:r>
              <a:rPr lang="es-ES_tradnl" b="1" i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LA VIDA ES UNA QUÍMICA</a:t>
            </a:r>
            <a:endParaRPr lang="en-US" b="1" i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" name="4 Imagen" descr="http://4.bp.blogspot.com/_R5yOGPHRGeU/TGD15b8ofpI/AAAAAAAAAGU/uLrLa1pc82I/s1600/Chemistry%26SocietyFlyercrop%5B1%5D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0"/>
            <a:ext cx="7308304" cy="4581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5 Imagen" descr="http://gifsanimados.espaciolatino.com/correu12.gif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666" y="5805264"/>
            <a:ext cx="523875" cy="5715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6 CuadroTexto"/>
          <p:cNvSpPr txBox="1"/>
          <p:nvPr/>
        </p:nvSpPr>
        <p:spPr>
          <a:xfrm>
            <a:off x="2585541" y="5915876"/>
            <a:ext cx="4218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latin typeface="Arial"/>
                <a:ea typeface="Batang"/>
              </a:rPr>
              <a:t>pineda.230@hotmail.com</a:t>
            </a:r>
            <a:endParaRPr lang="es-P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drumroll.wav"/>
          </p:stSnd>
        </p:sndAc>
      </p:transition>
    </mc:Choice>
    <mc:Fallback xmlns="">
      <p:transition spd="slow">
        <p:fade/>
        <p:sndAc>
          <p:stSnd>
            <p:snd r:embed="rId6" name="drumroll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3200" b="1" dirty="0" smtClean="0"/>
              <a:t/>
            </a:r>
            <a:br>
              <a:rPr lang="es-MX" sz="3200" b="1" dirty="0" smtClean="0"/>
            </a:br>
            <a:r>
              <a:rPr lang="es-MX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CRITERIOS </a:t>
            </a:r>
            <a:r>
              <a:rPr lang="es-MX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DE EVALUACIÓN PARA EL TRABAJO ESCRITO</a:t>
            </a:r>
            <a:r>
              <a:rPr lang="es-PA" sz="3200" dirty="0"/>
              <a:t/>
            </a:r>
            <a:br>
              <a:rPr lang="es-PA" sz="3200" dirty="0"/>
            </a:br>
            <a:endParaRPr lang="es-PA" sz="3200" dirty="0"/>
          </a:p>
        </p:txBody>
      </p:sp>
      <p:graphicFrame>
        <p:nvGraphicFramePr>
          <p:cNvPr id="6" name="5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3560263"/>
              </p:ext>
            </p:extLst>
          </p:nvPr>
        </p:nvGraphicFramePr>
        <p:xfrm>
          <a:off x="1907703" y="1988839"/>
          <a:ext cx="7056785" cy="4752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01105"/>
                <a:gridCol w="1263920"/>
                <a:gridCol w="1263920"/>
                <a:gridCol w="1263920"/>
                <a:gridCol w="1263920"/>
              </a:tblGrid>
              <a:tr h="109673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CRITERIOS</a:t>
                      </a:r>
                      <a:endParaRPr lang="es-PA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EXCELENTE</a:t>
                      </a:r>
                      <a:endParaRPr lang="es-PA" sz="100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(5)</a:t>
                      </a:r>
                      <a:endParaRPr lang="es-P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BIEN</a:t>
                      </a:r>
                      <a:endParaRPr lang="es-PA" sz="100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(4)</a:t>
                      </a:r>
                      <a:endParaRPr lang="es-P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REGULAR</a:t>
                      </a:r>
                      <a:endParaRPr lang="es-PA" sz="100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(3)</a:t>
                      </a:r>
                      <a:endParaRPr lang="es-P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DEFICIENTE</a:t>
                      </a:r>
                      <a:endParaRPr lang="es-PA" sz="1000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(1)</a:t>
                      </a:r>
                      <a:endParaRPr lang="es-PA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</a:tr>
              <a:tr h="73115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PUNTUALIDAD</a:t>
                      </a:r>
                      <a:endParaRPr lang="es-P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P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P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P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P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</a:tr>
              <a:tr h="1462314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ESTRUCTURACIÓN DEL </a:t>
                      </a:r>
                      <a:r>
                        <a:rPr lang="es-MX" sz="1000" dirty="0" smtClean="0">
                          <a:effectLst/>
                        </a:rPr>
                        <a:t>TRABAJO</a:t>
                      </a: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 smtClean="0">
                          <a:effectLst/>
                          <a:latin typeface="Times New Roman"/>
                          <a:ea typeface="Times New Roman"/>
                        </a:rPr>
                        <a:t>(Índice, Introducción, </a:t>
                      </a:r>
                      <a:r>
                        <a:rPr lang="es-MX" sz="1000" baseline="0" dirty="0" smtClean="0">
                          <a:effectLst/>
                          <a:latin typeface="Times New Roman"/>
                          <a:ea typeface="Times New Roman"/>
                        </a:rPr>
                        <a:t> conclusiones, </a:t>
                      </a:r>
                      <a:r>
                        <a:rPr lang="es-MX" sz="1000" baseline="0" dirty="0" err="1" smtClean="0">
                          <a:effectLst/>
                          <a:latin typeface="Times New Roman"/>
                          <a:ea typeface="Times New Roman"/>
                        </a:rPr>
                        <a:t>bibliografía,anexos</a:t>
                      </a:r>
                      <a:r>
                        <a:rPr lang="es-MX" sz="1000" baseline="0" dirty="0" smtClean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es-PA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P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P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P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P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</a:tr>
              <a:tr h="73115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 smtClean="0">
                          <a:effectLst/>
                        </a:rPr>
                        <a:t>CONTENIDO</a:t>
                      </a: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 smtClean="0">
                          <a:effectLst/>
                          <a:latin typeface="Times New Roman"/>
                          <a:ea typeface="Times New Roman"/>
                        </a:rPr>
                        <a:t>(Acorde</a:t>
                      </a:r>
                      <a:r>
                        <a:rPr lang="es-MX" sz="1000" baseline="0" dirty="0" smtClean="0">
                          <a:effectLst/>
                          <a:latin typeface="Times New Roman"/>
                          <a:ea typeface="Times New Roman"/>
                        </a:rPr>
                        <a:t> al tema solicitado)</a:t>
                      </a:r>
                      <a:endParaRPr lang="es-PA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P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P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P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P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</a:tr>
              <a:tr h="73115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ORTOGRAFÍA</a:t>
                      </a:r>
                      <a:endParaRPr lang="es-P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P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P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P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PA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03" marR="5850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758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type.wav"/>
          </p:stSnd>
        </p:sndAc>
      </p:transition>
    </mc:Choice>
    <mc:Fallback xmlns="">
      <p:transition spd="slow">
        <p:split orient="vert"/>
        <p:sndAc>
          <p:stSnd>
            <p:snd r:embed="rId3" name="typ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35696" y="228600"/>
            <a:ext cx="6851104" cy="1400200"/>
          </a:xfrm>
        </p:spPr>
        <p:txBody>
          <a:bodyPr>
            <a:normAutofit fontScale="90000"/>
          </a:bodyPr>
          <a:lstStyle/>
          <a:p>
            <a:pPr algn="ctr"/>
            <a:r>
              <a:rPr lang="es-MX" sz="3600" b="1" dirty="0" smtClean="0"/>
              <a:t/>
            </a:r>
            <a:br>
              <a:rPr lang="es-MX" sz="3600" b="1" dirty="0" smtClean="0"/>
            </a:br>
            <a:r>
              <a:rPr lang="es-MX" sz="36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CRITERIOS </a:t>
            </a:r>
            <a:r>
              <a:rPr lang="es-MX" sz="3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DE EVALUACIÓN PARA LA PRESENTACIÓN EN POWERPOINT</a:t>
            </a:r>
            <a:r>
              <a:rPr lang="es-PA" dirty="0"/>
              <a:t/>
            </a:r>
            <a:br>
              <a:rPr lang="es-PA" dirty="0"/>
            </a:br>
            <a:endParaRPr lang="es-PA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1558100"/>
              </p:ext>
            </p:extLst>
          </p:nvPr>
        </p:nvGraphicFramePr>
        <p:xfrm>
          <a:off x="1835696" y="2060849"/>
          <a:ext cx="7200799" cy="39332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1943"/>
                <a:gridCol w="1289714"/>
                <a:gridCol w="1289714"/>
                <a:gridCol w="1289714"/>
                <a:gridCol w="1289714"/>
              </a:tblGrid>
              <a:tr h="7499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CRITERIOS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EXCELENTE</a:t>
                      </a:r>
                      <a:endParaRPr lang="es-PA" sz="120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(5)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BIEN</a:t>
                      </a:r>
                      <a:endParaRPr lang="es-PA" sz="120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(4)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REGULAR</a:t>
                      </a:r>
                      <a:endParaRPr lang="es-PA" sz="120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(3)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DEFICIENTE</a:t>
                      </a:r>
                      <a:endParaRPr lang="es-PA" sz="120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(1)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</a:tr>
              <a:tr h="5749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TRABAJO EN EQUIPO</a:t>
                      </a:r>
                      <a:endParaRPr lang="es-PA" sz="12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</a:tr>
              <a:tr h="11499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ESTRUCTURACIÓN DE LA PRESENTACIÓN (diseño de la diapositiva, tamaño de letra, contraste)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</a:tr>
              <a:tr h="8624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CONTEXTO</a:t>
                      </a:r>
                      <a:endParaRPr lang="es-PA" sz="12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(Presentación del tema, claridad, secuencia)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</a:tr>
              <a:tr h="5510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EXPOSICIÓN</a:t>
                      </a:r>
                      <a:endParaRPr lang="es-PA" sz="12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>
                          <a:effectLst/>
                        </a:rPr>
                        <a:t>(Dominio del tema y tono de voz)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P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PA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31" marR="6843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287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shreg.wav"/>
          </p:stSnd>
        </p:sndAc>
      </p:transition>
    </mc:Choice>
    <mc:Fallback xmlns="">
      <p:transition spd="slow">
        <p:sndAc>
          <p:stSnd>
            <p:snd r:embed="rId3" name="cashreg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PA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tiempo</a:t>
            </a:r>
            <a:endParaRPr lang="es-PA" dirty="0">
              <a:solidFill>
                <a:schemeClr val="accent2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PA" sz="3200" dirty="0" smtClean="0"/>
              <a:t>Tres sesiones de 38 minutos</a:t>
            </a:r>
            <a:endParaRPr lang="es-PA" sz="3200" dirty="0"/>
          </a:p>
        </p:txBody>
      </p:sp>
    </p:spTree>
    <p:extLst>
      <p:ext uri="{BB962C8B-B14F-4D97-AF65-F5344CB8AC3E}">
        <p14:creationId xmlns:p14="http://schemas.microsoft.com/office/powerpoint/2010/main" val="388146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PA" sz="54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es-PA" sz="54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eferencias</a:t>
            </a:r>
            <a:r>
              <a:rPr lang="es-PA" dirty="0" smtClean="0"/>
              <a:t> </a:t>
            </a:r>
            <a:endParaRPr lang="es-PA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835696" y="1916832"/>
            <a:ext cx="7308304" cy="4824536"/>
          </a:xfrm>
        </p:spPr>
        <p:txBody>
          <a:bodyPr>
            <a:normAutofit fontScale="77500" lnSpcReduction="20000"/>
          </a:bodyPr>
          <a:lstStyle/>
          <a:p>
            <a:r>
              <a:rPr lang="es-ES_tradnl" u="sng" dirty="0">
                <a:hlinkClick r:id="rId3"/>
              </a:rPr>
              <a:t>http://www.guiadelemprendedor.com.ar/fabricacion-jabones.html</a:t>
            </a:r>
            <a:endParaRPr lang="es-PA" dirty="0"/>
          </a:p>
          <a:p>
            <a:r>
              <a:rPr lang="es-ES_tradnl" u="sng" dirty="0">
                <a:hlinkClick r:id="rId4"/>
              </a:rPr>
              <a:t>http://www.buenastareas.com/ensayos/La-Importancia-De-La-Quimica-En/764242.html</a:t>
            </a:r>
            <a:endParaRPr lang="es-PA" dirty="0"/>
          </a:p>
          <a:p>
            <a:r>
              <a:rPr lang="es-PA" u="sng" dirty="0">
                <a:hlinkClick r:id="rId5"/>
              </a:rPr>
              <a:t>http://www.monografias.com/trabajos15/quimica-agropecuaria/quimica-agropecuaria.shtml</a:t>
            </a:r>
            <a:endParaRPr lang="es-PA" dirty="0"/>
          </a:p>
          <a:p>
            <a:r>
              <a:rPr lang="es-ES_tradnl" u="sng" dirty="0">
                <a:hlinkClick r:id="rId6"/>
              </a:rPr>
              <a:t>http://www.monografias.com/trabajos38/importancia-quimica/importancia-quimica.shtml</a:t>
            </a:r>
            <a:endParaRPr lang="es-PA" dirty="0"/>
          </a:p>
          <a:p>
            <a:r>
              <a:rPr lang="es-ES_tradnl" u="sng" dirty="0">
                <a:hlinkClick r:id="rId7"/>
              </a:rPr>
              <a:t>http://</a:t>
            </a:r>
            <a:r>
              <a:rPr lang="es-ES_tradnl" u="sng" dirty="0" smtClean="0">
                <a:hlinkClick r:id="rId7"/>
              </a:rPr>
              <a:t>portal.educar.org/foro/laqu%C3%ADmicacomopartedenuestravidacotidiana</a:t>
            </a:r>
            <a:endParaRPr lang="es-ES_tradnl" u="sng" dirty="0" smtClean="0"/>
          </a:p>
          <a:p>
            <a:r>
              <a:rPr lang="es-MX" u="sng" dirty="0">
                <a:hlinkClick r:id="rId8"/>
              </a:rPr>
              <a:t>http://www.youtube.com/watch?=eEi007aFyy0</a:t>
            </a:r>
            <a:endParaRPr lang="es-PA" dirty="0"/>
          </a:p>
          <a:p>
            <a:endParaRPr lang="es-PA" dirty="0"/>
          </a:p>
          <a:p>
            <a:pPr marL="0" indent="0">
              <a:buNone/>
            </a:pPr>
            <a:endParaRPr lang="es-ES_tradnl" dirty="0" smtClean="0"/>
          </a:p>
          <a:p>
            <a:pPr marL="0" indent="0">
              <a:buNone/>
            </a:pPr>
            <a:r>
              <a:rPr lang="es-ES_tradnl" dirty="0"/>
              <a:t> </a:t>
            </a:r>
            <a:endParaRPr lang="es-PA" dirty="0"/>
          </a:p>
          <a:p>
            <a:endParaRPr lang="es-PA" dirty="0"/>
          </a:p>
        </p:txBody>
      </p:sp>
    </p:spTree>
    <p:extLst>
      <p:ext uri="{BB962C8B-B14F-4D97-AF65-F5344CB8AC3E}">
        <p14:creationId xmlns:p14="http://schemas.microsoft.com/office/powerpoint/2010/main" val="345257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05000" y="2492896"/>
            <a:ext cx="6629400" cy="1944216"/>
          </a:xfrm>
        </p:spPr>
        <p:txBody>
          <a:bodyPr/>
          <a:lstStyle/>
          <a:p>
            <a:pPr algn="ctr"/>
            <a:r>
              <a:rPr lang="es-PA" sz="7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es-PA" sz="7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es-PA" sz="7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es-PA" sz="7200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es-PA" sz="7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es-PA" sz="7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es-PA" sz="7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es-PA" sz="7200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es-PA" sz="7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gracias por su atención</a:t>
            </a:r>
            <a:endParaRPr lang="es-PA" sz="7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A" dirty="0"/>
          </a:p>
        </p:txBody>
      </p:sp>
      <p:pic>
        <p:nvPicPr>
          <p:cNvPr id="4" name="il_fi" descr="http://www.escueladeverano.cl/contenido/cursos/area2/imagen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0" y="4337720"/>
            <a:ext cx="2255214" cy="2520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145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4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http://www.mundomascota.net/wp-content/uploads/2009/06/articulos_hogar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387" y="4284898"/>
            <a:ext cx="3055203" cy="2492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Imagen" descr="http://lh3.ggpht.com/__BrdlIMzwCQ/SWlxj_tixPI/AAAAAAAAB9Y/zCp36FpyZs0/quimica-plantas01_thumb%5B1%5D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81128"/>
            <a:ext cx="1944216" cy="1900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l_fi" descr="http://3.bp.blogspot.com/_6pe3kCSl0pQ/Sw9E8B5NQhI/AAAAAAAAAD8/52MK1_G9ioo/s320/quimica_farmaceutica_alta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0"/>
            <a:ext cx="2627784" cy="177281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5 CuadroTexto"/>
          <p:cNvSpPr txBox="1"/>
          <p:nvPr/>
        </p:nvSpPr>
        <p:spPr>
          <a:xfrm>
            <a:off x="1907704" y="260648"/>
            <a:ext cx="44644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A" sz="6600" dirty="0" smtClean="0">
                <a:solidFill>
                  <a:schemeClr val="bg2"/>
                </a:solidFill>
              </a:rPr>
              <a:t>OBJETIVO</a:t>
            </a:r>
            <a:endParaRPr lang="es-PA" sz="6600" dirty="0">
              <a:solidFill>
                <a:schemeClr val="bg2"/>
              </a:solidFill>
            </a:endParaRPr>
          </a:p>
        </p:txBody>
      </p:sp>
      <p:pic>
        <p:nvPicPr>
          <p:cNvPr id="1026" name="Picture 2" descr="http://gifsanimados.espaciolatino.com/x_menjardivers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452" y="5013176"/>
            <a:ext cx="1143000" cy="76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CuadroTexto"/>
          <p:cNvSpPr txBox="1"/>
          <p:nvPr/>
        </p:nvSpPr>
        <p:spPr>
          <a:xfrm>
            <a:off x="395536" y="1988840"/>
            <a:ext cx="8496944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800" dirty="0" smtClean="0">
                <a:latin typeface="Arial" pitchFamily="34" charset="0"/>
                <a:cs typeface="Arial" pitchFamily="34" charset="0"/>
              </a:rPr>
              <a:t>Concienciar en </a:t>
            </a:r>
            <a:r>
              <a:rPr lang="es-MX" sz="2800" dirty="0">
                <a:latin typeface="Arial" pitchFamily="34" charset="0"/>
                <a:cs typeface="Arial" pitchFamily="34" charset="0"/>
              </a:rPr>
              <a:t>el estudiante  la importancia de la química  para el bienestar de las personas, a través de una investigación en internet; para lograr un cambio de actitud frente a la materia de química,  debido a que la mayoría de los estudiantes presentan rechazo hacia la misma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es-MX" sz="2800" dirty="0">
                <a:latin typeface="Arial" pitchFamily="34" charset="0"/>
                <a:cs typeface="Arial" pitchFamily="34" charset="0"/>
              </a:rPr>
              <a:t/>
            </a:r>
            <a:br>
              <a:rPr lang="es-MX" sz="2800" dirty="0">
                <a:latin typeface="Arial" pitchFamily="34" charset="0"/>
                <a:cs typeface="Arial" pitchFamily="34" charset="0"/>
              </a:rPr>
            </a:br>
            <a:r>
              <a:rPr lang="es-PA" dirty="0">
                <a:latin typeface="Arial" pitchFamily="34" charset="0"/>
                <a:cs typeface="Arial" pitchFamily="34" charset="0"/>
              </a:rPr>
              <a:t/>
            </a:r>
            <a:br>
              <a:rPr lang="es-PA" dirty="0">
                <a:latin typeface="Arial" pitchFamily="34" charset="0"/>
                <a:cs typeface="Arial" pitchFamily="34" charset="0"/>
              </a:rPr>
            </a:br>
            <a:endParaRPr lang="es-PA" dirty="0"/>
          </a:p>
        </p:txBody>
      </p:sp>
    </p:spTree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35696" y="228600"/>
            <a:ext cx="7308304" cy="1143000"/>
          </a:xfrm>
        </p:spPr>
        <p:txBody>
          <a:bodyPr>
            <a:noAutofit/>
          </a:bodyPr>
          <a:lstStyle/>
          <a:p>
            <a:r>
              <a:rPr lang="es-ES_tradnl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cs typeface="Arial" pitchFamily="34" charset="0"/>
              </a:rPr>
              <a:t>SITUACIÓN DE APRENDIZAJE</a:t>
            </a:r>
            <a:endParaRPr lang="en-US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835696" y="1700808"/>
            <a:ext cx="7308304" cy="5157191"/>
          </a:xfrm>
        </p:spPr>
        <p:txBody>
          <a:bodyPr>
            <a:normAutofit fontScale="55000" lnSpcReduction="20000"/>
          </a:bodyPr>
          <a:lstStyle/>
          <a:p>
            <a:pPr algn="just">
              <a:lnSpc>
                <a:spcPct val="170000"/>
              </a:lnSpc>
            </a:pPr>
            <a:r>
              <a:rPr lang="es-MX" dirty="0" smtClean="0"/>
              <a:t>	</a:t>
            </a:r>
            <a:r>
              <a:rPr lang="es-PA" dirty="0"/>
              <a:t/>
            </a:r>
            <a:br>
              <a:rPr lang="es-PA" dirty="0"/>
            </a:br>
            <a:r>
              <a:rPr lang="es-ES_tradnl" sz="3200" dirty="0">
                <a:latin typeface="Arial" pitchFamily="34" charset="0"/>
                <a:cs typeface="Arial" pitchFamily="34" charset="0"/>
              </a:rPr>
              <a:t>Un día cualquiera, te levantas, te bañas, te cepillas los dientes, te pones tu uniforme, desayunas, abordas tu medio de transporte y te diriges a la escuela, abres tus cuadernos, te pones a trabajar, más tarde suena el timbre del receso, meriendas; pasan las horas y regresas a la casa,  encuentras a tu mamá enferma tomando un medicamento, almuerzas y  le ayudas a tu mamá a limpiar la casa,  sin darte cuenta en todas estas actividades diarias está presente la química.</a:t>
            </a:r>
            <a:endParaRPr lang="es-PA" sz="3200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lnSpc>
                <a:spcPct val="170000"/>
              </a:lnSpc>
              <a:buNone/>
            </a:pPr>
            <a:r>
              <a:rPr lang="es-ES_tradnl" sz="3200" dirty="0">
                <a:latin typeface="Arial" pitchFamily="34" charset="0"/>
                <a:cs typeface="Arial" pitchFamily="34" charset="0"/>
              </a:rPr>
              <a:t> </a:t>
            </a:r>
            <a:endParaRPr lang="es-PA" sz="3200" dirty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  <p:sndAc>
          <p:stSnd>
            <p:snd r:embed="rId2" name="type.wav"/>
          </p:stSnd>
        </p:sndAc>
      </p:transition>
    </mc:Choice>
    <mc:Fallback xmlns="">
      <p:transition spd="slow">
        <p:fade/>
        <p:sndAc>
          <p:stSnd>
            <p:snd r:embed="rId3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http://t2.gstatic.com/images?q=tbn:ANd9GcTM1BBHtGcIZVC602K7XSQjP3_jBG76Ki3QtZ0CFxIHT5r7Eq53&amp;t=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700809"/>
            <a:ext cx="1895475" cy="208823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Pregunta Generadora</a:t>
            </a:r>
            <a:endParaRPr lang="en-US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907704" y="2204864"/>
            <a:ext cx="7128792" cy="424847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es-MX" sz="3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s-MX" sz="6000" dirty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es-MX" sz="3600" dirty="0" smtClean="0">
                <a:latin typeface="Arial" pitchFamily="34" charset="0"/>
                <a:cs typeface="Arial" pitchFamily="34" charset="0"/>
              </a:rPr>
              <a:t>      ¿</a:t>
            </a:r>
            <a:r>
              <a:rPr lang="es-MX" sz="5200" dirty="0" smtClean="0">
                <a:latin typeface="Arial" pitchFamily="34" charset="0"/>
                <a:cs typeface="Arial" pitchFamily="34" charset="0"/>
              </a:rPr>
              <a:t>Cómo se aplica la química en todas las actividades diarias que se dan en tu vida y en tu hogar?</a:t>
            </a:r>
            <a:endParaRPr lang="en-US" sz="5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s-MX" sz="3600" dirty="0" smtClean="0"/>
              <a:t> </a:t>
            </a:r>
            <a:endParaRPr lang="en-US" sz="3600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l_fi" descr="http://uny.edu.ve/imagenes/cursosced/cedorghab200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00151"/>
            <a:ext cx="2592288" cy="315784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PRODUCTO PRINCIPAL</a:t>
            </a:r>
            <a:endParaRPr lang="en-US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850345" y="1662242"/>
            <a:ext cx="7293655" cy="3494950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s-MX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Los estudiantes presentarán un trabajo escrito y una presentación en PowerPoint  de la investigación acerca de la importancia de la química en el bienestar de las personas, logrando un cambio de actitud frente a la materia de química.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  <p:sndAc>
          <p:stSnd>
            <p:snd r:embed="rId2" name="camera.wav"/>
          </p:stSnd>
        </p:sndAc>
      </p:transition>
    </mc:Choice>
    <mc:Fallback xmlns="">
      <p:transition spd="slow">
        <p:fade/>
        <p:sndAc>
          <p:stSnd>
            <p:snd r:embed="rId4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ES_tradnl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PREGUNTAS GUÍAS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s-MX" dirty="0" smtClean="0"/>
              <a:t>¿Qué productos puedes observar en tu hogar que provengan del desarrollo de la Química?</a:t>
            </a:r>
            <a:endParaRPr lang="en-US" dirty="0" smtClean="0"/>
          </a:p>
          <a:p>
            <a:pPr lvl="0"/>
            <a:r>
              <a:rPr lang="es-MX" dirty="0" smtClean="0"/>
              <a:t>¿Conoces el proceso cómo se fabrican algunos de esos productos y cómo ayudan los mismos en tu bienestar?</a:t>
            </a:r>
            <a:endParaRPr lang="en-US" dirty="0" smtClean="0"/>
          </a:p>
          <a:p>
            <a:pPr lvl="0"/>
            <a:r>
              <a:rPr lang="es-MX" dirty="0" smtClean="0"/>
              <a:t>¿Qué uso se le debe dar a los productos químicos para mantener el equilibrio de la naturaleza?</a:t>
            </a:r>
            <a:endParaRPr lang="en-US" dirty="0" smtClean="0"/>
          </a:p>
          <a:p>
            <a:pPr lvl="0"/>
            <a:r>
              <a:rPr lang="es-MX" dirty="0" smtClean="0"/>
              <a:t>¿Cómo la química permite a nuestro organismo crecer y mantenerse vivo?</a:t>
            </a:r>
            <a:endParaRPr lang="en-US" dirty="0" smtClean="0"/>
          </a:p>
          <a:p>
            <a:pPr lvl="0"/>
            <a:r>
              <a:rPr lang="es-MX" dirty="0" smtClean="0"/>
              <a:t>¿Cuáles son las reacciones químicas que ocurren durante la digestión de los alimentos que consumimos?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3 Imagen" descr="http://gifsanimados.espaciolatino.com/x_dit1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993" y="1869728"/>
            <a:ext cx="495300" cy="99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randomBar dir="vert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http://www.bandademusicamaestroescobar.es/Gif/camara%20video.gif">
            <a:hlinkClick r:id="rId3" action="ppaction://hlinkfile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422" y="2204864"/>
            <a:ext cx="1427042" cy="136815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PA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s-PA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areas o actividades</a:t>
            </a:r>
            <a:endParaRPr lang="es-PA" dirty="0">
              <a:solidFill>
                <a:schemeClr val="accent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907704" y="2132856"/>
            <a:ext cx="6552728" cy="4425355"/>
          </a:xfrm>
        </p:spPr>
        <p:txBody>
          <a:bodyPr>
            <a:normAutofit lnSpcReduction="10000"/>
          </a:bodyPr>
          <a:lstStyle/>
          <a:p>
            <a:pPr lvl="0"/>
            <a:r>
              <a:rPr lang="es-MX" dirty="0"/>
              <a:t>Observa el video acerca </a:t>
            </a:r>
            <a:r>
              <a:rPr lang="es-MX" dirty="0" smtClean="0"/>
              <a:t>La Química y la vida, luego haz un comentario del mismo.</a:t>
            </a:r>
          </a:p>
          <a:p>
            <a:pPr marL="0" indent="0">
              <a:buNone/>
            </a:pPr>
            <a:r>
              <a:rPr lang="es-MX" u="sng" dirty="0" smtClean="0">
                <a:hlinkClick r:id="rId5"/>
              </a:rPr>
              <a:t>http://www.youtube.com/watch?=eEi007aFyy0</a:t>
            </a:r>
            <a:endParaRPr lang="es-PA" dirty="0"/>
          </a:p>
          <a:p>
            <a:pPr marL="0" lvl="0" indent="0">
              <a:buNone/>
            </a:pPr>
            <a:endParaRPr lang="es-PA" dirty="0"/>
          </a:p>
          <a:p>
            <a:pPr lvl="0"/>
            <a:r>
              <a:rPr lang="es-MX" dirty="0"/>
              <a:t>Investiga acerca de los procesos de fabricación de algunos de esos productos  </a:t>
            </a:r>
            <a:r>
              <a:rPr lang="es-MX" dirty="0" smtClean="0"/>
              <a:t>utilizados diariamente.             </a:t>
            </a:r>
            <a:r>
              <a:rPr lang="es-MX" u="sng" dirty="0">
                <a:hlinkClick r:id="rId6"/>
              </a:rPr>
              <a:t>http://</a:t>
            </a:r>
            <a:r>
              <a:rPr lang="es-MX" u="sng" dirty="0" smtClean="0">
                <a:hlinkClick r:id="rId6"/>
              </a:rPr>
              <a:t>www.guiadelemprendedor.com.ar/fabricacion-jabones.html</a:t>
            </a:r>
            <a:r>
              <a:rPr lang="es-MX" dirty="0" smtClean="0"/>
              <a:t>   </a:t>
            </a:r>
            <a:r>
              <a:rPr lang="es-MX" u="sng" dirty="0" smtClean="0">
                <a:hlinkClick r:id="rId7" action="ppaction://hlinkfile"/>
              </a:rPr>
              <a:t>http</a:t>
            </a:r>
            <a:r>
              <a:rPr lang="es-MX" u="sng" dirty="0">
                <a:hlinkClick r:id="rId7" action="ppaction://hlinkfile"/>
              </a:rPr>
              <a:t>://</a:t>
            </a:r>
            <a:r>
              <a:rPr lang="es-MX" u="sng" dirty="0" smtClean="0">
                <a:hlinkClick r:id="rId7" action="ppaction://hlinkfile"/>
              </a:rPr>
              <a:t>aula2.elmundo.es/aula/laminas/lamina1069937674.pdf</a:t>
            </a:r>
            <a:endParaRPr lang="es-PA" dirty="0">
              <a:hlinkClick r:id="rId7" action="ppaction://hlinkfile"/>
            </a:endParaRPr>
          </a:p>
          <a:p>
            <a:pPr marL="0" indent="0">
              <a:buNone/>
            </a:pPr>
            <a:r>
              <a:rPr lang="es-MX" dirty="0">
                <a:hlinkClick r:id="rId7" action="ppaction://hlinkfile"/>
              </a:rPr>
              <a:t> </a:t>
            </a:r>
            <a:endParaRPr lang="es-PA" dirty="0"/>
          </a:p>
          <a:p>
            <a:endParaRPr lang="es-PA" dirty="0"/>
          </a:p>
        </p:txBody>
      </p:sp>
    </p:spTree>
    <p:extLst>
      <p:ext uri="{BB962C8B-B14F-4D97-AF65-F5344CB8AC3E}">
        <p14:creationId xmlns:p14="http://schemas.microsoft.com/office/powerpoint/2010/main" val="2736005551"/>
      </p:ext>
    </p:extLst>
  </p:cSld>
  <p:clrMapOvr>
    <a:masterClrMapping/>
  </p:clrMapOvr>
  <p:transition spd="slow">
    <p:push dir="u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411760" y="260648"/>
            <a:ext cx="6248400" cy="1143000"/>
          </a:xfrm>
        </p:spPr>
        <p:txBody>
          <a:bodyPr/>
          <a:lstStyle/>
          <a:p>
            <a:r>
              <a:rPr lang="es-PA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tareas o actividades</a:t>
            </a:r>
            <a:endParaRPr lang="es-PA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829768" y="2204864"/>
            <a:ext cx="7308304" cy="252028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lvl="0"/>
            <a:r>
              <a:rPr lang="es-MX" dirty="0"/>
              <a:t>Investiga cómo ayudan esos productos provenientes de la química para mejorar la calidad de vida, en distintos aspectos: cocina, aseo personal, limpieza del hogar, medicina, agricultura, ganadería, funcionamiento de nuestro organismo, entre otros.       </a:t>
            </a:r>
            <a:r>
              <a:rPr lang="es-MX" u="sng" dirty="0">
                <a:hlinkClick r:id="rId3"/>
              </a:rPr>
              <a:t>http://www.monografias.com/trabajos38/importancia-quimica/importancia-quimica.shtml</a:t>
            </a:r>
            <a:endParaRPr lang="es-PA" dirty="0"/>
          </a:p>
          <a:p>
            <a:pPr marL="457200" lvl="1" indent="0">
              <a:buNone/>
            </a:pPr>
            <a:endParaRPr lang="es-PA" dirty="0"/>
          </a:p>
          <a:p>
            <a:pPr marL="0" lvl="0" indent="0">
              <a:spcBef>
                <a:spcPts val="100"/>
              </a:spcBef>
              <a:spcAft>
                <a:spcPts val="100"/>
              </a:spcAft>
              <a:buNone/>
            </a:pPr>
            <a:endParaRPr lang="es-PA" sz="2400" dirty="0">
              <a:solidFill>
                <a:srgbClr val="0E774A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es-PA" dirty="0"/>
          </a:p>
        </p:txBody>
      </p:sp>
    </p:spTree>
    <p:extLst>
      <p:ext uri="{BB962C8B-B14F-4D97-AF65-F5344CB8AC3E}">
        <p14:creationId xmlns:p14="http://schemas.microsoft.com/office/powerpoint/2010/main" val="134657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  <p:sndAc>
          <p:stSnd>
            <p:snd r:embed="rId2" name="laser.wav"/>
          </p:stSnd>
        </p:sndAc>
      </p:transition>
    </mc:Choice>
    <mc:Fallback xmlns="">
      <p:transition spd="slow">
        <p:blinds dir="vert"/>
        <p:sndAc>
          <p:stSnd>
            <p:snd r:embed="rId4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tareas o actividades</a:t>
            </a:r>
            <a:endParaRPr lang="es-PA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835696" y="2060848"/>
            <a:ext cx="6851104" cy="2448272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pPr lvl="0"/>
            <a:r>
              <a:rPr lang="es-MX" dirty="0"/>
              <a:t>Investiga cuál es el uso más adecuado de las sustancias químicas utilizadas en la agricultura y ganadería, para no alterar el equilibrio de la naturaleza.</a:t>
            </a:r>
          </a:p>
          <a:p>
            <a:pPr marL="457200" lvl="1" indent="0">
              <a:buNone/>
            </a:pPr>
            <a:r>
              <a:rPr lang="es-PA" dirty="0">
                <a:hlinkClick r:id="rId3"/>
              </a:rPr>
              <a:t>http://www.monografias.com/trabajos15/quimica-agropecuaria/quimica-agropecuaria.shtml</a:t>
            </a:r>
            <a:endParaRPr lang="es-PA" dirty="0"/>
          </a:p>
          <a:p>
            <a:endParaRPr lang="es-PA" dirty="0"/>
          </a:p>
        </p:txBody>
      </p:sp>
    </p:spTree>
    <p:extLst>
      <p:ext uri="{BB962C8B-B14F-4D97-AF65-F5344CB8AC3E}">
        <p14:creationId xmlns:p14="http://schemas.microsoft.com/office/powerpoint/2010/main" val="102493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breeze.wav"/>
          </p:stSnd>
        </p:sndAc>
      </p:transition>
    </mc:Choice>
    <mc:Fallback xmlns="">
      <p:transition spd="slow">
        <p:split orient="vert"/>
        <p:sndAc>
          <p:stSnd>
            <p:snd r:embed="rId4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theme/theme1.xml><?xml version="1.0" encoding="utf-8"?>
<a:theme xmlns:a="http://schemas.openxmlformats.org/drawingml/2006/main" name="Mod">
  <a:themeElements>
    <a:clrScheme name="Transmisión de listas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Mod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od">
      <a:fillStyleLst>
        <a:solidFill>
          <a:schemeClr val="phClr"/>
        </a:solidFill>
        <a:solidFill>
          <a:schemeClr val="phClr">
            <a:tint val="80000"/>
          </a:schemeClr>
        </a:solidFill>
        <a:solidFill>
          <a:schemeClr val="phClr">
            <a:shade val="30000"/>
            <a:satMod val="150000"/>
          </a:schemeClr>
        </a:solidFill>
      </a:fillStyleLst>
      <a:lnStyleLst>
        <a:ln w="9525" cap="flat" cmpd="sng" algn="ctr">
          <a:solidFill>
            <a:schemeClr val="phClr">
              <a:tint val="90000"/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tint val="90000"/>
            </a:schemeClr>
          </a:solidFill>
          <a:prstDash val="solid"/>
        </a:ln>
        <a:ln w="76200" cap="flat" cmpd="dbl" algn="ctr">
          <a:solidFill>
            <a:schemeClr val="phClr">
              <a:tint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25400" dir="5400000" sx="101000" sy="101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50800" dir="5400000" sx="101000" sy="101000" rotWithShape="0">
              <a:srgbClr val="000000">
                <a:alpha val="50000"/>
              </a:srgbClr>
            </a:outerShdw>
            <a:reflection blurRad="12700" stA="30000" endPos="30000" dist="5080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 prstMaterial="softmetal">
            <a:bevelT w="63500" h="25400" prst="coolSlant"/>
          </a:sp3d>
        </a:effectStyle>
      </a:effectStyleLst>
      <a:bgFillStyleLst>
        <a:solidFill>
          <a:schemeClr val="phClr">
            <a:satMod val="125000"/>
          </a:schemeClr>
        </a:solidFill>
        <a:solidFill>
          <a:schemeClr val="phClr">
            <a:shade val="30000"/>
            <a:satMod val="150000"/>
          </a:schemeClr>
        </a:solidFill>
        <a:gradFill>
          <a:gsLst>
            <a:gs pos="0">
              <a:schemeClr val="phClr">
                <a:tint val="100000"/>
                <a:shade val="80000"/>
                <a:satMod val="135000"/>
              </a:schemeClr>
            </a:gs>
            <a:gs pos="55000">
              <a:schemeClr val="phClr">
                <a:tint val="70000"/>
                <a:shade val="100000"/>
                <a:satMod val="150000"/>
              </a:schemeClr>
            </a:gs>
            <a:gs pos="100000">
              <a:schemeClr val="phClr">
                <a:tint val="70000"/>
                <a:shade val="100000"/>
                <a:satMod val="15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TC010274804[[fn=Tema Contemporáneo]]</Template>
  <TotalTime>606</TotalTime>
  <Words>432</Words>
  <Application>Microsoft Office PowerPoint</Application>
  <PresentationFormat>Presentación en pantalla (4:3)</PresentationFormat>
  <Paragraphs>112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Mod</vt:lpstr>
      <vt:lpstr>LA VIDA ES UNA QUÍMICA</vt:lpstr>
      <vt:lpstr>Presentación de PowerPoint</vt:lpstr>
      <vt:lpstr>SITUACIÓN DE APRENDIZAJE</vt:lpstr>
      <vt:lpstr>Pregunta Generadora</vt:lpstr>
      <vt:lpstr>PRODUCTO PRINCIPAL</vt:lpstr>
      <vt:lpstr>PREGUNTAS GUÍAS</vt:lpstr>
      <vt:lpstr>tareas o actividades</vt:lpstr>
      <vt:lpstr>tareas o actividades</vt:lpstr>
      <vt:lpstr>tareas o actividades</vt:lpstr>
      <vt:lpstr> CRITERIOS DE EVALUACIÓN PARA EL TRABAJO ESCRITO </vt:lpstr>
      <vt:lpstr> CRITERIOS DE EVALUACIÓN PARA LA PRESENTACIÓN EN POWERPOINT </vt:lpstr>
      <vt:lpstr>tiempo</vt:lpstr>
      <vt:lpstr>referencias </vt:lpstr>
      <vt:lpstr>    gracias por su atención</vt:lpstr>
    </vt:vector>
  </TitlesOfParts>
  <Company>Windows uE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VIDA ES UNA QUÍMICA</dc:title>
  <dc:creator>Bj</dc:creator>
  <cp:lastModifiedBy>Estudiante</cp:lastModifiedBy>
  <cp:revision>38</cp:revision>
  <dcterms:created xsi:type="dcterms:W3CDTF">2011-03-30T22:08:47Z</dcterms:created>
  <dcterms:modified xsi:type="dcterms:W3CDTF">2011-04-01T20:15:02Z</dcterms:modified>
</cp:coreProperties>
</file>