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5" r:id="rId6"/>
    <p:sldId id="264" r:id="rId7"/>
    <p:sldId id="268" r:id="rId8"/>
    <p:sldId id="280" r:id="rId9"/>
    <p:sldId id="281" r:id="rId10"/>
    <p:sldId id="282" r:id="rId11"/>
    <p:sldId id="267" r:id="rId12"/>
    <p:sldId id="270" r:id="rId13"/>
    <p:sldId id="271" r:id="rId14"/>
    <p:sldId id="275" r:id="rId15"/>
    <p:sldId id="272" r:id="rId16"/>
    <p:sldId id="273" r:id="rId17"/>
    <p:sldId id="274" r:id="rId18"/>
    <p:sldId id="276" r:id="rId19"/>
    <p:sldId id="278" r:id="rId20"/>
    <p:sldId id="277" r:id="rId21"/>
    <p:sldId id="259"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A8EEFE"/>
    <a:srgbClr val="96EAFE"/>
    <a:srgbClr val="7C5989"/>
    <a:srgbClr val="000066"/>
    <a:srgbClr val="4D6B89"/>
    <a:srgbClr val="384E64"/>
    <a:srgbClr val="274E75"/>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4623" autoAdjust="0"/>
  </p:normalViewPr>
  <p:slideViewPr>
    <p:cSldViewPr>
      <p:cViewPr varScale="1">
        <p:scale>
          <a:sx n="146" d="100"/>
          <a:sy n="146" d="100"/>
        </p:scale>
        <p:origin x="664" y="-2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8B72BD-F035-4BF4-813F-052AFDE64612}"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DF5F5-C124-440C-8174-743A530CBE59}"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F0012B-0E20-4B93-BF8E-02A88ABF06D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196375-B790-4B43-A011-A88C63B53ECC}"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46A357-F4BA-4ABC-90F2-3B156DA9746E}"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F80C6EB-E40C-437F-B21A-7F0732029E10}" type="slidenum">
              <a:rPr lang="es-ES" smtClean="0"/>
              <a:pPr/>
              <a:t>‹Nº›</a:t>
            </a:fld>
            <a:endParaRPr lang="es-ES"/>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AE133A4-0BFE-4AF5-8327-CD29365C954C}"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4268ED9-4B0B-4B1B-9700-4B9AF9761121}"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D1D2372-44CE-41FB-8512-488A670883F6}"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735B254-1C27-4DFA-8BF4-B6F76961245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133100-D534-4611-9CD5-C2191D969041}"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2AA87E6-0416-4683-90C9-86E94A162ED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www.elvenezolano.com.pa/index.php/actualidad/panama/item/10553-conozca-los-simbolos-patrios-de-panama" TargetMode="External"/><Relationship Id="rId3" Type="http://schemas.openxmlformats.org/officeDocument/2006/relationships/hyperlink" Target="http://www.bingosnacionales.gob.pa/" TargetMode="External"/><Relationship Id="rId7" Type="http://schemas.openxmlformats.org/officeDocument/2006/relationships/hyperlink" Target="http://shantalaeb.blogspot.com/2014/10/grito-de-independencia-de-la-villa-de.html" TargetMode="External"/><Relationship Id="rId2" Type="http://schemas.openxmlformats.org/officeDocument/2006/relationships/hyperlink" Target="http://www.panama24.org/Fechas-de-Fiestas.htm" TargetMode="External"/><Relationship Id="rId1" Type="http://schemas.openxmlformats.org/officeDocument/2006/relationships/slideLayout" Target="../slideLayouts/slideLayout2.xml"/><Relationship Id="rId6" Type="http://schemas.openxmlformats.org/officeDocument/2006/relationships/hyperlink" Target="https://es.wikipedia.org/wiki/Independencia_de_Panam%C3%A1_de_Espa%C3%B1a" TargetMode="External"/><Relationship Id="rId5" Type="http://schemas.openxmlformats.org/officeDocument/2006/relationships/hyperlink" Target="http://patriaflash-ept.blogcindario.com/2009/11/00013-historia-del-5-de-noviembre-colon-nata-y-anton.html" TargetMode="External"/><Relationship Id="rId4" Type="http://schemas.openxmlformats.org/officeDocument/2006/relationships/hyperlink" Target="http://www.radiopanama.com.pa/noticias/actualidad/hoy-4-de-noviembre-se-celebra-el-dia-de-los-simbolos-patrios/20141104/nota/2491920.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rot="19140000">
            <a:off x="568414" y="1685519"/>
            <a:ext cx="4980844" cy="1116917"/>
          </a:xfrm>
        </p:spPr>
        <p:style>
          <a:lnRef idx="3">
            <a:schemeClr val="lt1"/>
          </a:lnRef>
          <a:fillRef idx="1">
            <a:schemeClr val="accent3"/>
          </a:fillRef>
          <a:effectRef idx="1">
            <a:schemeClr val="accent3"/>
          </a:effectRef>
          <a:fontRef idx="minor">
            <a:schemeClr val="lt1"/>
          </a:fontRef>
        </p:style>
        <p:txBody>
          <a:bodyPr/>
          <a:lstStyle/>
          <a:p>
            <a:pPr algn="ctr"/>
            <a:r>
              <a:rPr lang="es-ES" sz="4800" dirty="0">
                <a:latin typeface="Arial Black" pitchFamily="34" charset="0"/>
              </a:rPr>
              <a:t>NOVIEMBRE </a:t>
            </a:r>
            <a:r>
              <a:rPr lang="es-ES" sz="4400" dirty="0">
                <a:latin typeface="Arial Black" pitchFamily="34" charset="0"/>
              </a:rPr>
              <a:t> </a:t>
            </a:r>
          </a:p>
        </p:txBody>
      </p:sp>
      <p:sp>
        <p:nvSpPr>
          <p:cNvPr id="92163" name="Rectangle 3"/>
          <p:cNvSpPr>
            <a:spLocks noGrp="1" noChangeArrowheads="1"/>
          </p:cNvSpPr>
          <p:nvPr>
            <p:ph type="subTitle" idx="1"/>
          </p:nvPr>
        </p:nvSpPr>
        <p:spPr>
          <a:xfrm rot="19140000">
            <a:off x="1191155" y="2414428"/>
            <a:ext cx="5532670" cy="759485"/>
          </a:xfrm>
        </p:spPr>
        <p:style>
          <a:lnRef idx="3">
            <a:schemeClr val="lt1"/>
          </a:lnRef>
          <a:fillRef idx="1">
            <a:schemeClr val="accent2"/>
          </a:fillRef>
          <a:effectRef idx="1">
            <a:schemeClr val="accent2"/>
          </a:effectRef>
          <a:fontRef idx="minor">
            <a:schemeClr val="lt1"/>
          </a:fontRef>
        </p:style>
        <p:txBody>
          <a:bodyPr>
            <a:noAutofit/>
          </a:bodyPr>
          <a:lstStyle/>
          <a:p>
            <a:pPr algn="ctr"/>
            <a:r>
              <a:rPr lang="es-ES" sz="3200" b="1" dirty="0">
                <a:latin typeface="Baskerville Old Face" pitchFamily="18" charset="0"/>
              </a:rPr>
              <a:t>MES DE LA PATRIA</a:t>
            </a:r>
            <a:endParaRPr lang="es-PA" sz="3200" b="1" dirty="0">
              <a:latin typeface="Baskerville Old Face" pitchFamily="18" charset="0"/>
            </a:endParaRPr>
          </a:p>
        </p:txBody>
      </p:sp>
      <p:pic>
        <p:nvPicPr>
          <p:cNvPr id="92164" name="Picture 4" descr="C:\Documents and Settings\admin\Escritorio\panama-89067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224" y="4039379"/>
            <a:ext cx="5480291" cy="2740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66" name="Picture 6" descr="http://diccionarioimagenes.com/wp-content/uploads/2014/10/Bandera_de_Panama_gran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370" y="1628800"/>
            <a:ext cx="2945935" cy="1996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Rectángulo"/>
          <p:cNvSpPr/>
          <p:nvPr/>
        </p:nvSpPr>
        <p:spPr>
          <a:xfrm>
            <a:off x="102860" y="5661248"/>
            <a:ext cx="3054720" cy="738664"/>
          </a:xfrm>
          <a:prstGeom prst="rect">
            <a:avLst/>
          </a:prstGeom>
          <a:noFill/>
        </p:spPr>
        <p:txBody>
          <a:bodyPr wrap="square" lIns="91440" tIns="45720" rIns="91440" bIns="45720">
            <a:spAutoFit/>
          </a:bodyPr>
          <a:lstStyle/>
          <a:p>
            <a:pPr algn="ctr"/>
            <a:r>
              <a:rPr lang="es-E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Realizado por:  </a:t>
            </a:r>
          </a:p>
          <a:p>
            <a:pPr algn="ctr"/>
            <a:r>
              <a:rPr lang="es-E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L</a:t>
            </a:r>
            <a:r>
              <a:rPr lang="es-E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ourdes  Barreno , </a:t>
            </a:r>
          </a:p>
          <a:p>
            <a:pPr algn="ctr"/>
            <a:r>
              <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P</a:t>
            </a:r>
            <a:r>
              <a:rPr lang="es-E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ortal </a:t>
            </a:r>
            <a:r>
              <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s-E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duca, Panamá.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3608" y="908720"/>
            <a:ext cx="3240360" cy="4104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arcador de contenido"/>
          <p:cNvSpPr>
            <a:spLocks noGrp="1"/>
          </p:cNvSpPr>
          <p:nvPr>
            <p:ph sz="half" idx="2"/>
          </p:nvPr>
        </p:nvSpPr>
        <p:spPr>
          <a:xfrm>
            <a:off x="4700016" y="1097280"/>
            <a:ext cx="3688408" cy="3712464"/>
          </a:xfrm>
        </p:spPr>
        <p:style>
          <a:lnRef idx="3">
            <a:schemeClr val="lt1"/>
          </a:lnRef>
          <a:fillRef idx="1">
            <a:schemeClr val="accent3"/>
          </a:fillRef>
          <a:effectRef idx="1">
            <a:schemeClr val="accent3"/>
          </a:effectRef>
          <a:fontRef idx="minor">
            <a:schemeClr val="lt1"/>
          </a:fontRef>
        </p:style>
        <p:txBody>
          <a:bodyPr>
            <a:normAutofit lnSpcReduction="10000"/>
          </a:bodyPr>
          <a:lstStyle/>
          <a:p>
            <a:pPr algn="just"/>
            <a:r>
              <a:rPr lang="es-ES" sz="1800" dirty="0"/>
              <a:t>      El mes de noviembre se festejan las efemérides patrias.  Las calles se visten de lujo y donaire con la participación de  una gama de delegaciones donde sobresalen nuestros  estudiantes,   tanto de  las escuelas públicas como particulares del país,  haciendo gala en  cada una de sus presentaciones   y honrando a la patria .</a:t>
            </a:r>
          </a:p>
          <a:p>
            <a:pPr algn="ctr"/>
            <a:r>
              <a:rPr lang="es-ES" sz="1800" dirty="0"/>
              <a:t>         ¡Viva Panamá!</a:t>
            </a:r>
            <a:endParaRPr lang="es-PA" sz="1800" dirty="0"/>
          </a:p>
        </p:txBody>
      </p:sp>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ES" dirty="0"/>
              <a:t>Mes de noviembre</a:t>
            </a:r>
            <a:endParaRPr lang="es-PA" dirty="0"/>
          </a:p>
        </p:txBody>
      </p:sp>
    </p:spTree>
    <p:extLst>
      <p:ext uri="{BB962C8B-B14F-4D97-AF65-F5344CB8AC3E}">
        <p14:creationId xmlns:p14="http://schemas.microsoft.com/office/powerpoint/2010/main" val="1955412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i243.photobucket.com/albums/ff226/Knalera18/Fpatrioticas/NOVIEMBRE20MES20DE20LA20PATRI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2019"/>
            <a:ext cx="9036496" cy="5025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56545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822960" y="1097280"/>
            <a:ext cx="4469120" cy="3843888"/>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s-ES" sz="2000" b="0" dirty="0"/>
              <a:t>     </a:t>
            </a:r>
            <a:r>
              <a:rPr lang="es-ES" sz="1800" b="0" dirty="0"/>
              <a:t>Los colores y elementos de la Bandera Nacional tienen el siguiente significado:  -Azul: representa el Partido Conservador.</a:t>
            </a:r>
          </a:p>
          <a:p>
            <a:pPr algn="just"/>
            <a:r>
              <a:rPr lang="es-ES" sz="1800" b="0" dirty="0"/>
              <a:t>      -Rojo: representa el Partido Liberal.</a:t>
            </a:r>
            <a:br>
              <a:rPr lang="es-ES" sz="1800" b="0" dirty="0"/>
            </a:br>
            <a:r>
              <a:rPr lang="es-ES" sz="1800" b="0" dirty="0"/>
              <a:t>-Blanco: representa el campo de la paz, para hacer patria en la nueva Nación. </a:t>
            </a:r>
            <a:br>
              <a:rPr lang="es-ES" sz="1800" b="0" dirty="0"/>
            </a:br>
            <a:r>
              <a:rPr lang="es-ES" sz="1800" b="0" dirty="0"/>
              <a:t>La estrella azul: simboliza la pureza y la honestidad que habrán de normar la vida cívica de la patria.</a:t>
            </a:r>
            <a:br>
              <a:rPr lang="es-ES" sz="1800" b="0" dirty="0"/>
            </a:br>
            <a:r>
              <a:rPr lang="es-ES" sz="1800" b="0" dirty="0"/>
              <a:t>La estrella roja: simboliza la autoridad y la ley que habrán de imponer el imperio </a:t>
            </a:r>
            <a:r>
              <a:rPr lang="es-ES" sz="2000" b="0" dirty="0"/>
              <a:t>de estas virtudes.</a:t>
            </a:r>
          </a:p>
          <a:p>
            <a:endParaRPr lang="es-PA" sz="2000" b="0"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8104" y="1096962"/>
            <a:ext cx="2952328" cy="5120308"/>
          </a:xfrm>
        </p:spPr>
      </p:pic>
      <p:sp>
        <p:nvSpPr>
          <p:cNvPr id="2" name="1 Título"/>
          <p:cNvSpPr>
            <a:spLocks noGrp="1"/>
          </p:cNvSpPr>
          <p:nvPr>
            <p:ph type="title"/>
          </p:nvPr>
        </p:nvSpPr>
        <p:spPr>
          <a:xfrm>
            <a:off x="822960" y="188640"/>
            <a:ext cx="7520940" cy="725760"/>
          </a:xfrm>
        </p:spPr>
        <p:style>
          <a:lnRef idx="0">
            <a:schemeClr val="accent2"/>
          </a:lnRef>
          <a:fillRef idx="3">
            <a:schemeClr val="accent2"/>
          </a:fillRef>
          <a:effectRef idx="3">
            <a:schemeClr val="accent2"/>
          </a:effectRef>
          <a:fontRef idx="minor">
            <a:schemeClr val="lt1"/>
          </a:fontRef>
        </p:style>
        <p:txBody>
          <a:bodyPr/>
          <a:lstStyle/>
          <a:p>
            <a:pPr algn="ctr"/>
            <a:r>
              <a:rPr lang="es-ES" dirty="0"/>
              <a:t>  </a:t>
            </a:r>
            <a:br>
              <a:rPr lang="es-ES" dirty="0"/>
            </a:br>
            <a:r>
              <a:rPr lang="es-ES" b="1" dirty="0"/>
              <a:t>La Bandera, Significado de colores y ESTRELLAS</a:t>
            </a:r>
            <a:br>
              <a:rPr lang="es-ES" dirty="0"/>
            </a:br>
            <a:endParaRPr lang="es-PA" dirty="0"/>
          </a:p>
        </p:txBody>
      </p:sp>
    </p:spTree>
    <p:extLst>
      <p:ext uri="{BB962C8B-B14F-4D97-AF65-F5344CB8AC3E}">
        <p14:creationId xmlns:p14="http://schemas.microsoft.com/office/powerpoint/2010/main" val="644891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ES" b="1" dirty="0"/>
              <a:t>Reglas y uso de la bandera</a:t>
            </a:r>
            <a:endParaRPr lang="es-PA" b="1" dirty="0"/>
          </a:p>
        </p:txBody>
      </p:sp>
      <p:sp>
        <p:nvSpPr>
          <p:cNvPr id="3" name="2 Marcador de contenido"/>
          <p:cNvSpPr>
            <a:spLocks noGrp="1"/>
          </p:cNvSpPr>
          <p:nvPr>
            <p:ph idx="1"/>
          </p:nvPr>
        </p:nvSpPr>
        <p:spPr>
          <a:xfrm>
            <a:off x="179512" y="1100628"/>
            <a:ext cx="8784976" cy="384054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just"/>
            <a:r>
              <a:rPr lang="es-ES" b="0" dirty="0"/>
              <a:t>       -Es obligatorio izar la Bandera Nacional diariamente, en los edificios o establecimientos públicos, a bordo de las naves de matrícula panameña; e igualmente a bordo de las naves extranjeras que entren a aguas jurisdiccionales panameñas, o a los puertos nacionales o que transiten por el canal de Panamá. También es obligatorio que se mantenga enarbolada la Bandera Nacional en todos los despachos superiores de las oficinas públicas del país.</a:t>
            </a:r>
          </a:p>
          <a:p>
            <a:pPr algn="just"/>
            <a:r>
              <a:rPr lang="es-ES" b="0" dirty="0"/>
              <a:t>     -La bandera panameña será enarbolada en los días de fiesta nacional o los días feriados o cívicos decretados por el Órgano Ejecutivo. También deberá enarbolarse cuando este Órgano así,  lo disponga y por motivo de duelo nacional o de duelo de naciones amigas, según lo establezca el Manual.</a:t>
            </a:r>
          </a:p>
          <a:p>
            <a:pPr algn="just"/>
            <a:r>
              <a:rPr lang="es-ES" b="0" dirty="0"/>
              <a:t>      - En cualquier empresa, industria, comercio o residencia podrá ser izada la Bandera, siempre que cumpla con las disposiciones de esta Ley y su reglamentación.</a:t>
            </a:r>
          </a:p>
          <a:p>
            <a:pPr algn="just"/>
            <a:r>
              <a:rPr lang="es-ES" b="0" dirty="0"/>
              <a:t>      -La Bandera Nacional podrá ser izada desde las siete de la mañana y no deberá permanecer enarbolada después de las seis de la tarde en los centros educativos oficiales y particulares, así como en las oficinas y establecimientos públicos.</a:t>
            </a:r>
          </a:p>
          <a:p>
            <a:pPr algn="just"/>
            <a:r>
              <a:rPr lang="es-ES" b="0" dirty="0"/>
              <a:t>       -Deberán permanecer enarboladas las veinticuatro horas las Banderas ubicadas en el cerro Ancón, en los puestos fronterizos, en  los puertos establecidos en el Sistema Portuario Nacional; aeropuertos internacionales y nacionales, en el puente de las Américas, en el puente del Centenario, frente al Centro de Convenciones </a:t>
            </a:r>
            <a:r>
              <a:rPr lang="es-ES" b="0" dirty="0" err="1"/>
              <a:t>Atlapa</a:t>
            </a:r>
            <a:r>
              <a:rPr lang="es-ES" b="0" dirty="0"/>
              <a:t> y otros que determine el Órgano Ejecutivo a través de decreto ejecutivo,  previa consulta a la Comisión Nacional de los Símbolos de la Nación.</a:t>
            </a:r>
          </a:p>
          <a:p>
            <a:endParaRPr lang="es-PA" b="0" dirty="0"/>
          </a:p>
        </p:txBody>
      </p:sp>
    </p:spTree>
    <p:extLst>
      <p:ext uri="{BB962C8B-B14F-4D97-AF65-F5344CB8AC3E}">
        <p14:creationId xmlns:p14="http://schemas.microsoft.com/office/powerpoint/2010/main" val="425754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tinol.com/media/contenido/galeria/25553/10614180_644019802382196_130361039139388502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36496" cy="507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4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822960" y="1097280"/>
            <a:ext cx="3893056" cy="3712464"/>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s-ES" dirty="0"/>
              <a:t>     Himno Nacional</a:t>
            </a:r>
          </a:p>
          <a:p>
            <a:r>
              <a:rPr lang="es-ES" b="0" dirty="0"/>
              <a:t>Día: Adoptado en 1906.</a:t>
            </a:r>
          </a:p>
          <a:p>
            <a:r>
              <a:rPr lang="es-ES" b="0" dirty="0"/>
              <a:t>Creadores: Jerónimo de la Ossa (letra) y Santos Jorge </a:t>
            </a:r>
            <a:r>
              <a:rPr lang="es-ES" b="0" dirty="0" err="1"/>
              <a:t>Amátrian</a:t>
            </a:r>
            <a:r>
              <a:rPr lang="es-ES" b="0" dirty="0"/>
              <a:t> (música).</a:t>
            </a:r>
          </a:p>
          <a:p>
            <a:pPr algn="just"/>
            <a:r>
              <a:rPr lang="es-ES" b="0" dirty="0"/>
              <a:t>Origen: En 1897, Santos Jorge </a:t>
            </a:r>
            <a:r>
              <a:rPr lang="es-ES" b="0" dirty="0" err="1"/>
              <a:t>Amátrian</a:t>
            </a:r>
            <a:r>
              <a:rPr lang="es-ES" b="0" dirty="0"/>
              <a:t> compuso la música de una canción para las escuelas que título "Himno Patriótico Istmeño". La letra era obra de Juan Augusto Torres. Dada su amplia aceptación entre los panameños, éste fue adoptado como el Himno oficial en 1906 por la Asamblea Nacional, pero con la letra de Jerónimo de la Ossa.</a:t>
            </a:r>
          </a:p>
          <a:p>
            <a:pPr algn="just"/>
            <a:endParaRPr lang="es-PA" dirty="0"/>
          </a:p>
        </p:txBody>
      </p:sp>
      <p:sp>
        <p:nvSpPr>
          <p:cNvPr id="8" name="7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ctr"/>
            <a:r>
              <a:rPr lang="es-ES" dirty="0"/>
              <a:t>Himno nacional de panamá</a:t>
            </a:r>
            <a:endParaRPr lang="es-PA" dirty="0"/>
          </a:p>
        </p:txBody>
      </p:sp>
      <p:pic>
        <p:nvPicPr>
          <p:cNvPr id="12" name="11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8104" y="1052736"/>
            <a:ext cx="2592288" cy="3479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3275239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es-ES" dirty="0"/>
              <a:t>El escudo nacional</a:t>
            </a:r>
            <a:endParaRPr lang="es-PA" dirty="0"/>
          </a:p>
        </p:txBody>
      </p:sp>
      <p:sp>
        <p:nvSpPr>
          <p:cNvPr id="6" name="5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just"/>
            <a:r>
              <a:rPr lang="es-ES" dirty="0"/>
              <a:t>      </a:t>
            </a:r>
            <a:r>
              <a:rPr lang="es-ES" b="0" dirty="0"/>
              <a:t>De forma ojival,  terciado en faja, con proporciones de tres para el alto y dos para el ancho en fondo verde,  símbolo de vegetación, bordura (boca) de  oro (amarilla). La faja del centro o punto de honor, muestra al Istmo con sus mares y su cielo en el cual se destacan: el sol, que comienza a esconderse tras el monte, por el oeste, y la luna que comienza a elevarse tras las ondas nocturnas, por el este, para significar la hora solemne de la Separación de Panamá de Colombia el 3 de noviembre de 1903.</a:t>
            </a:r>
          </a:p>
          <a:p>
            <a:pPr algn="just"/>
            <a:r>
              <a:rPr lang="es-ES" b="0" dirty="0"/>
              <a:t> </a:t>
            </a:r>
            <a:br>
              <a:rPr lang="es-ES" b="0" dirty="0"/>
            </a:br>
            <a:r>
              <a:rPr lang="es-ES" b="0" dirty="0"/>
              <a:t>La parte superior está partido en dos cantones: en el de la diestra, en campo de plata (blanco), se ven un sable y un fusil colgados y cruzados en posición de abandono, para significar el adiós para siempre a las guerras civiles; y en el de la siniestra, en campo de gules (rojo), una pala y un azadón cruzados y relucientes simbolizan el trabajo. </a:t>
            </a:r>
          </a:p>
          <a:p>
            <a:endParaRPr lang="es-PA" dirty="0"/>
          </a:p>
        </p:txBody>
      </p:sp>
    </p:spTree>
    <p:extLst>
      <p:ext uri="{BB962C8B-B14F-4D97-AF65-F5344CB8AC3E}">
        <p14:creationId xmlns:p14="http://schemas.microsoft.com/office/powerpoint/2010/main" val="28151712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ES" b="1" dirty="0"/>
              <a:t>El escudo nacional</a:t>
            </a:r>
            <a:endParaRPr lang="es-PA" b="1"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9" y="836713"/>
            <a:ext cx="3240360" cy="4137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1852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520940" cy="792088"/>
          </a:xfrm>
        </p:spPr>
        <p:style>
          <a:lnRef idx="1">
            <a:schemeClr val="accent3"/>
          </a:lnRef>
          <a:fillRef idx="2">
            <a:schemeClr val="accent3"/>
          </a:fillRef>
          <a:effectRef idx="1">
            <a:schemeClr val="accent3"/>
          </a:effectRef>
          <a:fontRef idx="minor">
            <a:schemeClr val="dk1"/>
          </a:fontRef>
        </p:style>
        <p:txBody>
          <a:bodyPr/>
          <a:lstStyle/>
          <a:p>
            <a:pPr marL="342900" lvl="0" indent="-342900" algn="ctr">
              <a:spcBef>
                <a:spcPts val="800"/>
              </a:spcBef>
            </a:pPr>
            <a:r>
              <a:rPr lang="es-ES" sz="3200" b="1" cap="none" dirty="0">
                <a:solidFill>
                  <a:prstClr val="black"/>
                </a:solidFill>
                <a:latin typeface="Franklin Gothic Book"/>
                <a:ea typeface="+mn-ea"/>
                <a:cs typeface="+mn-cs"/>
              </a:rPr>
              <a:t>OTROS SÍMBOLOS DE LA NACIONALIDAD</a:t>
            </a:r>
            <a:r>
              <a:rPr lang="es-ES" sz="1600" b="1" cap="none" dirty="0">
                <a:solidFill>
                  <a:prstClr val="black"/>
                </a:solidFill>
                <a:latin typeface="Franklin Gothic Book"/>
                <a:ea typeface="+mn-ea"/>
                <a:cs typeface="+mn-cs"/>
              </a:rPr>
              <a:t>...</a:t>
            </a:r>
            <a:br>
              <a:rPr lang="es-ES" sz="1600" b="1" cap="none" dirty="0">
                <a:solidFill>
                  <a:prstClr val="black"/>
                </a:solidFill>
                <a:latin typeface="Franklin Gothic Book"/>
                <a:ea typeface="+mn-ea"/>
                <a:cs typeface="+mn-cs"/>
              </a:rPr>
            </a:br>
            <a:endParaRPr lang="es-PA" dirty="0"/>
          </a:p>
        </p:txBody>
      </p:sp>
      <p:sp>
        <p:nvSpPr>
          <p:cNvPr id="3" name="2 Marcador de contenido"/>
          <p:cNvSpPr>
            <a:spLocks noGrp="1"/>
          </p:cNvSpPr>
          <p:nvPr>
            <p:ph idx="1"/>
          </p:nvPr>
        </p:nvSpPr>
        <p:spPr>
          <a:xfrm>
            <a:off x="822960" y="1196752"/>
            <a:ext cx="7520940" cy="3672408"/>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s-ES" dirty="0"/>
              <a:t>• </a:t>
            </a:r>
            <a:r>
              <a:rPr lang="es-ES" sz="2400" dirty="0"/>
              <a:t>El Águila Harpía fue declarada Ave Nacional de la República de Panamá según Ley 18 del 10 de abril de 2002.</a:t>
            </a:r>
          </a:p>
          <a:p>
            <a:pPr algn="just"/>
            <a:endParaRPr lang="es-ES" sz="2400" dirty="0"/>
          </a:p>
          <a:p>
            <a:pPr algn="just"/>
            <a:r>
              <a:rPr lang="es-ES" sz="2400" dirty="0"/>
              <a:t>• La orquídea </a:t>
            </a:r>
            <a:r>
              <a:rPr lang="es-ES" sz="2400" dirty="0" err="1"/>
              <a:t>Peristeria</a:t>
            </a:r>
            <a:r>
              <a:rPr lang="es-ES" sz="2400" dirty="0"/>
              <a:t> Elata, conocida como "flor del Espíritu Santo", es la flor nacional de Panamá.</a:t>
            </a:r>
            <a:br>
              <a:rPr lang="es-ES" sz="2400" dirty="0"/>
            </a:br>
            <a:endParaRPr lang="es-ES" sz="2400" dirty="0"/>
          </a:p>
          <a:p>
            <a:pPr algn="just"/>
            <a:endParaRPr lang="es-PA" sz="2400" dirty="0"/>
          </a:p>
        </p:txBody>
      </p:sp>
    </p:spTree>
    <p:extLst>
      <p:ext uri="{BB962C8B-B14F-4D97-AF65-F5344CB8AC3E}">
        <p14:creationId xmlns:p14="http://schemas.microsoft.com/office/powerpoint/2010/main" val="602780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1600" y="1096963"/>
            <a:ext cx="3384376" cy="3713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arcador de contenido"/>
          <p:cNvSpPr>
            <a:spLocks noGrp="1"/>
          </p:cNvSpPr>
          <p:nvPr>
            <p:ph sz="half" idx="2"/>
          </p:nvPr>
        </p:nvSpPr>
        <p:spPr>
          <a:xfrm>
            <a:off x="4700016" y="1097280"/>
            <a:ext cx="3616400" cy="4059912"/>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algn="just"/>
            <a:r>
              <a:rPr lang="es-ES" b="0" dirty="0"/>
              <a:t>      </a:t>
            </a:r>
            <a:r>
              <a:rPr lang="es-ES" sz="3300" b="0" dirty="0"/>
              <a:t>La arpía mayor, águila harpía o simplemente harpía (</a:t>
            </a:r>
            <a:r>
              <a:rPr lang="es-ES" sz="3300" b="0" i="1" dirty="0" err="1"/>
              <a:t>Harpia</a:t>
            </a:r>
            <a:r>
              <a:rPr lang="es-ES" sz="3300" b="0" i="1" dirty="0"/>
              <a:t> </a:t>
            </a:r>
            <a:r>
              <a:rPr lang="es-ES" sz="3300" b="0" i="1" dirty="0" err="1"/>
              <a:t>harpyja</a:t>
            </a:r>
            <a:r>
              <a:rPr lang="es-ES" sz="3300" b="0" dirty="0"/>
              <a:t>) es una especie de ave </a:t>
            </a:r>
            <a:r>
              <a:rPr lang="es-ES" sz="3300" b="0" dirty="0" err="1"/>
              <a:t>accipitriforme</a:t>
            </a:r>
            <a:r>
              <a:rPr lang="es-ES" sz="3300" b="0" dirty="0"/>
              <a:t> de la familia </a:t>
            </a:r>
            <a:r>
              <a:rPr lang="es-ES" sz="3300" b="0" dirty="0" err="1"/>
              <a:t>Accipitridae</a:t>
            </a:r>
            <a:r>
              <a:rPr lang="es-ES" sz="3300" b="0" dirty="0"/>
              <a:t> que vive en la zona </a:t>
            </a:r>
            <a:r>
              <a:rPr lang="es-ES" sz="3300" b="0" dirty="0" err="1"/>
              <a:t>neotropical</a:t>
            </a:r>
            <a:r>
              <a:rPr lang="es-ES" sz="3300" b="0" dirty="0"/>
              <a:t>. Es el águila más grande del Hemisferio Occidental y del Hemisferio Austral, y la única especie del género </a:t>
            </a:r>
            <a:r>
              <a:rPr lang="es-ES" sz="3300" b="0" i="1" dirty="0" err="1"/>
              <a:t>Harpia</a:t>
            </a:r>
            <a:r>
              <a:rPr lang="es-ES" sz="3300" b="0" dirty="0"/>
              <a:t>. Su hábitat es el bosque lluvioso. No se reconocen </a:t>
            </a:r>
            <a:r>
              <a:rPr lang="es-ES" sz="3300" b="0" dirty="0" err="1"/>
              <a:t>subespecies.El</a:t>
            </a:r>
            <a:r>
              <a:rPr lang="es-ES" sz="3300" b="0" dirty="0"/>
              <a:t> águila harpía es el ave nacional de Panamá.</a:t>
            </a:r>
          </a:p>
          <a:p>
            <a:pPr algn="just"/>
            <a:r>
              <a:rPr lang="es-ES" sz="3300" b="0" dirty="0"/>
              <a:t>       Cabe destacar que se puede decir tanto arpía como harpía según la RAE.</a:t>
            </a:r>
          </a:p>
          <a:p>
            <a:endParaRPr lang="es-PA" dirty="0"/>
          </a:p>
        </p:txBody>
      </p:sp>
      <p:sp>
        <p:nvSpPr>
          <p:cNvPr id="4" name="3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s-ES" dirty="0"/>
              <a:t>El águila arpía</a:t>
            </a:r>
            <a:endParaRPr lang="es-PA" dirty="0"/>
          </a:p>
        </p:txBody>
      </p:sp>
    </p:spTree>
    <p:extLst>
      <p:ext uri="{BB962C8B-B14F-4D97-AF65-F5344CB8AC3E}">
        <p14:creationId xmlns:p14="http://schemas.microsoft.com/office/powerpoint/2010/main" val="3025524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sz="half" idx="1"/>
          </p:nvPr>
        </p:nvSpPr>
        <p:spPr>
          <a:xfrm>
            <a:off x="822960" y="1097280"/>
            <a:ext cx="3749040" cy="3712464"/>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20000"/>
          </a:bodyPr>
          <a:lstStyle/>
          <a:p>
            <a:pPr algn="just"/>
            <a:br>
              <a:rPr lang="es-ES" dirty="0"/>
            </a:br>
            <a:r>
              <a:rPr lang="es-ES" b="0" dirty="0"/>
              <a:t>A</a:t>
            </a:r>
            <a:r>
              <a:rPr lang="es-ES" sz="2400" b="0" dirty="0"/>
              <a:t> causa de las desigualdades sociales, económicas, políticas y más, el 3 de noviembre de 1903 bajo la voluntad del pueblo de ser libre y de establecer un gobierno propio, independiente, y soberano, sin la subordinación de Colombia ni de ningún otro país,  Panamá decidió separarse de Colombia , logrando  nuestra soberanía</a:t>
            </a:r>
            <a:r>
              <a:rPr lang="es-ES" sz="2400" dirty="0"/>
              <a:t>. </a:t>
            </a:r>
          </a:p>
        </p:txBody>
      </p:sp>
      <p:pic>
        <p:nvPicPr>
          <p:cNvPr id="3" name="2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340768"/>
            <a:ext cx="3200400"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186" name="Rectangle 2"/>
          <p:cNvSpPr>
            <a:spLocks noGrp="1" noChangeArrowheads="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s-ES" b="1" dirty="0"/>
              <a:t>Importancia del 3 de noviembre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2"/>
          </p:nvPr>
        </p:nvSpPr>
        <p:spPr>
          <a:xfrm>
            <a:off x="4716016" y="980728"/>
            <a:ext cx="4104456" cy="4824536"/>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s-ES" sz="1600" dirty="0"/>
              <a:t>       </a:t>
            </a:r>
            <a:r>
              <a:rPr lang="es-ES" sz="1600" b="0" dirty="0"/>
              <a:t>Esta orquídea, conocida como «flor del Espíritu Santo» —que se caracteriza por tener pétalos de un color marfil intenso, adornados en el centro de su labelo con una bien definida y delicada paloma que florece entre julio y octubre, es la flor nacional de Panamá. Fue declarada como tal el 21 de octubre de 1980 por la Asamblea Nacional de la República de Panamá. Hay quienes dicen que su forma les recuerda a una pequeña paloma. Es tal la magnitud simbólica que posee que todos los años durante el mes de septiembre se realiza en la localidad de Herrera en el pueblo de Las Minas una exposición con su nombre —a Expo feria del Espíritu Santo para rendirle homenaje, exhibirla, contemplarla y promocionar artículos regionales.</a:t>
            </a:r>
            <a:endParaRPr lang="es-PA" sz="1600" b="0" dirty="0"/>
          </a:p>
        </p:txBody>
      </p:sp>
      <p:sp>
        <p:nvSpPr>
          <p:cNvPr id="4" name="3 Título"/>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es-ES" dirty="0"/>
              <a:t>La flor del </a:t>
            </a:r>
            <a:r>
              <a:rPr lang="es-ES"/>
              <a:t>espÍritu</a:t>
            </a:r>
            <a:r>
              <a:rPr lang="es-ES" dirty="0"/>
              <a:t> santo</a:t>
            </a:r>
            <a:endParaRPr lang="es-PA" dirty="0"/>
          </a:p>
        </p:txBody>
      </p:sp>
      <p:pic>
        <p:nvPicPr>
          <p:cNvPr id="11" name="10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980728"/>
            <a:ext cx="3672407"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2302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ctr"/>
            <a:r>
              <a:rPr lang="es-ES" dirty="0"/>
              <a:t>infografía</a:t>
            </a:r>
            <a:endParaRPr lang="es-PA" dirty="0"/>
          </a:p>
        </p:txBody>
      </p:sp>
      <p:sp>
        <p:nvSpPr>
          <p:cNvPr id="95235" name="Rectangle 3"/>
          <p:cNvSpPr>
            <a:spLocks noGrp="1" noChangeArrowheads="1"/>
          </p:cNvSpPr>
          <p:nvPr>
            <p:ph idx="1"/>
          </p:nvPr>
        </p:nvSpPr>
        <p:spPr>
          <a:xfrm>
            <a:off x="0" y="836712"/>
            <a:ext cx="9144000" cy="4248472"/>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s-ES" b="0" dirty="0">
                <a:hlinkClick r:id="rId2"/>
              </a:rPr>
              <a:t>http://www.panama24.org/Fechas-de-Fiestas.htm</a:t>
            </a:r>
            <a:endParaRPr lang="es-ES" b="0" dirty="0"/>
          </a:p>
          <a:p>
            <a:r>
              <a:rPr lang="es-ES" b="0" dirty="0"/>
              <a:t>Amoramipatriapanama.blogspot.com</a:t>
            </a:r>
          </a:p>
          <a:p>
            <a:r>
              <a:rPr lang="es-ES" b="0" dirty="0"/>
              <a:t>Commonswikimedia.org</a:t>
            </a:r>
          </a:p>
          <a:p>
            <a:r>
              <a:rPr lang="es-ES" b="0" dirty="0"/>
              <a:t>wwwsertv.gob.pa.</a:t>
            </a:r>
          </a:p>
          <a:p>
            <a:r>
              <a:rPr lang="es-ES" b="0" dirty="0"/>
              <a:t>www.aguilaharpia.org</a:t>
            </a:r>
          </a:p>
          <a:p>
            <a:r>
              <a:rPr lang="es-ES" b="0" dirty="0">
                <a:hlinkClick r:id="rId3"/>
              </a:rPr>
              <a:t>http://www.bingosnacionales.gob.pa/</a:t>
            </a:r>
            <a:endParaRPr lang="es-ES" b="0" dirty="0"/>
          </a:p>
          <a:p>
            <a:r>
              <a:rPr lang="es-ES" b="0" dirty="0"/>
              <a:t>https://es.wikipedia.org/wiki/Peristeria_elata</a:t>
            </a:r>
          </a:p>
          <a:p>
            <a:r>
              <a:rPr lang="es-ES" b="0" dirty="0">
                <a:hlinkClick r:id="rId4"/>
              </a:rPr>
              <a:t>http://www.radiopanama.com.pa/noticias/actualidad/hoy-4-de-noviembre-se-celebra-el-dia-de-los-simbolos-patrios/20141104/nota/2491920.aspx</a:t>
            </a:r>
            <a:endParaRPr lang="es-ES" b="0" dirty="0"/>
          </a:p>
          <a:p>
            <a:r>
              <a:rPr lang="es-ES" b="0" dirty="0"/>
              <a:t>https://www.google.com/search?noj=1&amp;tbm=isch&amp;q=simbolos+patrios+paname%C3%B1os&amp;revid=1146336341&amp;sa=X&amp;ved=0CB8Q1QJqFQoTCIzs_qWx48gCFcSTkAodVcINyw#imgrc=CFBesiDyyV6-TM%3A</a:t>
            </a:r>
          </a:p>
          <a:p>
            <a:r>
              <a:rPr lang="es-ES" b="0" dirty="0">
                <a:hlinkClick r:id="rId5"/>
              </a:rPr>
              <a:t>http://patriaflash-ept.blogcindario.com/2009/11/00013-historia-del-5-de-noviembre-colon-nata-y-anton.html</a:t>
            </a:r>
            <a:endParaRPr lang="es-ES" b="0" dirty="0"/>
          </a:p>
          <a:p>
            <a:r>
              <a:rPr lang="es-ES" b="0" dirty="0">
                <a:hlinkClick r:id="rId6"/>
              </a:rPr>
              <a:t>https://es.wikipedia.org/wiki/Independencia_de_Panam%C3%A1_de_Espa%C3%B1a</a:t>
            </a:r>
            <a:endParaRPr lang="es-ES" b="0" dirty="0"/>
          </a:p>
          <a:p>
            <a:r>
              <a:rPr lang="es-ES" b="0" dirty="0">
                <a:hlinkClick r:id="rId7"/>
              </a:rPr>
              <a:t>http://shantalaeb.blogspot.com/2014/10/grito-de-independencia-de-la-villa-de.html</a:t>
            </a:r>
            <a:endParaRPr lang="es-ES" b="0" dirty="0"/>
          </a:p>
          <a:p>
            <a:r>
              <a:rPr lang="es-ES" b="0" dirty="0">
                <a:hlinkClick r:id="rId8"/>
              </a:rPr>
              <a:t>http://www.elvenezolano.com.pa/index.php/actualidad/panama/item/10553-conozca-los-simbolos-patrios-de-panama</a:t>
            </a:r>
            <a:endParaRPr lang="es-ES" b="0" dirty="0"/>
          </a:p>
          <a:p>
            <a:r>
              <a:rPr lang="es-ES" b="0" dirty="0"/>
              <a:t>http;/</a:t>
            </a:r>
            <a:r>
              <a:rPr lang="es-ES" b="0" dirty="0" err="1"/>
              <a:t>martin.stor</a:t>
            </a:r>
            <a:endParaRPr lang="es-ES" b="0" dirty="0"/>
          </a:p>
          <a:p>
            <a:r>
              <a:rPr lang="es-ES" dirty="0"/>
              <a:t>Mpages.com/lainvasi.htm</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sz="half" idx="1"/>
          </p:nvPr>
        </p:nvSpPr>
        <p:spPr>
          <a:xfrm>
            <a:off x="822960" y="1097280"/>
            <a:ext cx="3461008" cy="3843888"/>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algn="just"/>
            <a:r>
              <a:rPr lang="es-ES" dirty="0"/>
              <a:t>       </a:t>
            </a:r>
            <a:r>
              <a:rPr lang="es-ES" sz="2900" b="0" dirty="0"/>
              <a:t>La separación  de Panamá de Colombia  ocurrida el 3 de noviembre de 1903, benefició directamente al gobierno de Estados Unidos y la naciente burguesía panameña. La gesta separatista de Panamá estuvo condicionada a la firma del Tratado Hay-</a:t>
            </a:r>
            <a:r>
              <a:rPr lang="es-ES" sz="2900" b="0" dirty="0" err="1"/>
              <a:t>Bunau</a:t>
            </a:r>
            <a:r>
              <a:rPr lang="es-ES" sz="2900" b="0" dirty="0"/>
              <a:t> Varilla que le  garantizó a Estados Unidos  la construcción, uso y control del Canal de Panamá; obviamente la construcción del canal y la dinámica comercial de la </a:t>
            </a:r>
            <a:br>
              <a:rPr lang="es-ES" sz="2900" b="0" dirty="0"/>
            </a:br>
            <a:r>
              <a:rPr lang="es-ES" sz="2900" b="0" dirty="0"/>
              <a:t>ruta, benefició enormemente a la burguesía panameña quien vio en  este proceso una forma rápida de invertir y recuperar sus capitales</a:t>
            </a:r>
            <a:r>
              <a:rPr lang="es-ES" b="0" dirty="0"/>
              <a:t>.</a:t>
            </a:r>
          </a:p>
        </p:txBody>
      </p:sp>
      <p:sp>
        <p:nvSpPr>
          <p:cNvPr id="94210" name="Rectangle 2"/>
          <p:cNvSpPr>
            <a:spLocks noGrp="1" noChangeArrowheads="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ES" b="1" dirty="0"/>
              <a:t>Separación de panamá de Colombia</a:t>
            </a:r>
          </a:p>
        </p:txBody>
      </p:sp>
      <p:pic>
        <p:nvPicPr>
          <p:cNvPr id="4" name="3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484784"/>
            <a:ext cx="3744416" cy="302433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sz="half" idx="1"/>
          </p:nvPr>
        </p:nvSpPr>
        <p:spPr>
          <a:xfrm>
            <a:off x="323528" y="1097280"/>
            <a:ext cx="3888432" cy="413192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just"/>
            <a:r>
              <a:rPr lang="es-ES" dirty="0"/>
              <a:t>       </a:t>
            </a:r>
            <a:r>
              <a:rPr lang="es-ES" b="0" dirty="0"/>
              <a:t>Los símbolos oficiales son los referidos por la ley 34 de 15 de diciembre de 1949 según quedó modificada por la Ley 2 de 23 de enero de 2012. Esta última Ley crea la Comisión Nacional de los Símbolos de la Nación Panameña, que se establece por el Decreto Ejecutivo 824 de 11 de septiembre de 2012. Este 4 de noviembre los panameños, además del Pabellón Nacional, deben honrar también el Himno Nacional y el Escudo de Armas, que en conjunto conforman los símbolos de la Nación, según lo establecido en la Constitución de la República de Panamá.</a:t>
            </a:r>
          </a:p>
        </p:txBody>
      </p:sp>
      <p:sp>
        <p:nvSpPr>
          <p:cNvPr id="96258" name="Rectangle 2"/>
          <p:cNvSpPr>
            <a:spLocks noGrp="1" noChangeArrowheads="1"/>
          </p:cNvSpPr>
          <p:nvPr>
            <p:ph type="title"/>
          </p:nvPr>
        </p:nvSpPr>
        <p:spPr>
          <a:xfrm>
            <a:off x="822960" y="116632"/>
            <a:ext cx="7520940" cy="797768"/>
          </a:xfrm>
        </p:spPr>
        <p:style>
          <a:lnRef idx="1">
            <a:schemeClr val="accent2"/>
          </a:lnRef>
          <a:fillRef idx="3">
            <a:schemeClr val="accent2"/>
          </a:fillRef>
          <a:effectRef idx="2">
            <a:schemeClr val="accent2"/>
          </a:effectRef>
          <a:fontRef idx="minor">
            <a:schemeClr val="lt1"/>
          </a:fontRef>
        </p:style>
        <p:txBody>
          <a:bodyPr/>
          <a:lstStyle/>
          <a:p>
            <a:pPr algn="ctr"/>
            <a:r>
              <a:rPr lang="es-ES" b="1" dirty="0"/>
              <a:t>4 de noviembre, día de los  símbolos patrios</a:t>
            </a:r>
          </a:p>
        </p:txBody>
      </p:sp>
      <p:pic>
        <p:nvPicPr>
          <p:cNvPr id="4" name="3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556792"/>
            <a:ext cx="3750568" cy="2812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22960" y="188640"/>
            <a:ext cx="7520940" cy="725760"/>
          </a:xfrm>
        </p:spPr>
        <p:style>
          <a:lnRef idx="3">
            <a:schemeClr val="lt1"/>
          </a:lnRef>
          <a:fillRef idx="1">
            <a:schemeClr val="accent2"/>
          </a:fillRef>
          <a:effectRef idx="1">
            <a:schemeClr val="accent2"/>
          </a:effectRef>
          <a:fontRef idx="minor">
            <a:schemeClr val="lt1"/>
          </a:fontRef>
        </p:style>
        <p:txBody>
          <a:bodyPr/>
          <a:lstStyle/>
          <a:p>
            <a:pPr algn="ctr"/>
            <a:r>
              <a:rPr lang="es-ES" dirty="0"/>
              <a:t>¿</a:t>
            </a:r>
            <a:r>
              <a:rPr lang="es-ES" b="1" dirty="0"/>
              <a:t>Qué celebramos el 5 de noviembre?</a:t>
            </a:r>
            <a:endParaRPr lang="es-PA" b="1" dirty="0"/>
          </a:p>
        </p:txBody>
      </p:sp>
      <p:sp>
        <p:nvSpPr>
          <p:cNvPr id="6" name="5 Marcador de contenido"/>
          <p:cNvSpPr>
            <a:spLocks noGrp="1"/>
          </p:cNvSpPr>
          <p:nvPr>
            <p:ph idx="1"/>
          </p:nvPr>
        </p:nvSpPr>
        <p:spPr>
          <a:xfrm>
            <a:off x="395536" y="980728"/>
            <a:ext cx="8424936" cy="4104456"/>
          </a:xfrm>
        </p:spPr>
        <p:txBody>
          <a:bodyPr>
            <a:normAutofit fontScale="92500" lnSpcReduction="10000"/>
          </a:bodyPr>
          <a:lstStyle/>
          <a:p>
            <a:r>
              <a:rPr lang="es-ES" dirty="0"/>
              <a:t>       </a:t>
            </a:r>
            <a:r>
              <a:rPr lang="es-ES" b="0" dirty="0"/>
              <a:t>Fue el 5 de Noviembre cuando realmente se aseguró la separación  de Panamá de Colombia, porque los 500 hombres al mando del Coronel Eliseo Torres no pudieron trasladarse de Colón. </a:t>
            </a:r>
          </a:p>
          <a:p>
            <a:r>
              <a:rPr lang="es-ES" b="0" dirty="0"/>
              <a:t>       Fue cuando iniciaron las conversaciones con los miembros de la Junta Revolucionaria colonense del alcalde Eleazar Guerrero para convencer a los colombianos de que abandonaran Panamá.</a:t>
            </a:r>
          </a:p>
          <a:p>
            <a:r>
              <a:rPr lang="es-ES" b="0" dirty="0"/>
              <a:t>       Se define el 5 de Noviembre como el día más importante porque fue entonces cuando Juan Antonio Henríquez, miembro de la Junta Revolucionaria de Colón, envió hacia Panamá un telegrama que decía: "Sólo ahora, 7: 30 p.m. puede decirse que la  consolidación de la separación de Panamá  de Colombia está asegurada.</a:t>
            </a:r>
            <a:br>
              <a:rPr lang="es-ES" b="0" dirty="0"/>
            </a:br>
            <a:endParaRPr lang="es-ES" b="0" dirty="0"/>
          </a:p>
          <a:p>
            <a:r>
              <a:rPr lang="es-ES" b="0" dirty="0"/>
              <a:t>       Los 500 hombres quedaron en Colón y al mando del coronel Torres no hubo forma de poderlos trasladar. El coronel se puso iracundo y vociferante, amenazando con matar a todo panameño, estadounidense o extranjero que se opusiera a lo anterior.</a:t>
            </a:r>
          </a:p>
          <a:p>
            <a:r>
              <a:rPr lang="es-ES" b="0" dirty="0"/>
              <a:t>       Comenzaron entonces,  las conversaciones entre los miembros de la Junta Revolucionaria colonense del alcalde Eleazar Guerrero y de otras autoridades locales, con el objetivo de convencer a los colombianos de que abandonaran Panamá, lo que se logró.</a:t>
            </a:r>
          </a:p>
          <a:p>
            <a:r>
              <a:rPr lang="es-ES" b="0" dirty="0"/>
              <a:t>        En el barco "Orinoco" partió este último y todos sus soldados.</a:t>
            </a:r>
          </a:p>
          <a:p>
            <a:endParaRPr lang="es-PA" dirty="0"/>
          </a:p>
        </p:txBody>
      </p:sp>
    </p:spTree>
    <p:extLst>
      <p:ext uri="{BB962C8B-B14F-4D97-AF65-F5344CB8AC3E}">
        <p14:creationId xmlns:p14="http://schemas.microsoft.com/office/powerpoint/2010/main" val="2814507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827584" y="894988"/>
            <a:ext cx="3677032" cy="4131920"/>
          </a:xfrm>
        </p:spPr>
        <p:txBody>
          <a:bodyPr>
            <a:normAutofit fontScale="85000" lnSpcReduction="20000"/>
          </a:bodyPr>
          <a:lstStyle/>
          <a:p>
            <a:pPr algn="just"/>
            <a:r>
              <a:rPr lang="es-ES" dirty="0"/>
              <a:t>     </a:t>
            </a:r>
            <a:r>
              <a:rPr lang="es-ES" sz="2000" b="0" dirty="0"/>
              <a:t>El Primer Grito de Independencia en la Villa de Los Santos se conoce al hecho ocurrido el 10 de noviembre de 1821 en Panamá, en la que ocurre un alzamiento popular en contra del gobierno colonial español en La Villa de Los Santos en la Provincia de Los Santos; según la tradición popular, este hecho fue encabezado por Rufina Alfaro, aunque históricamente no está comprobado plenamente. Aún así,  este hecho desencadenó una serie de Gritos de Independencia en varias ciudades panameñas, culminando con la Independencia de Panamá de España, el 28 de noviembre de 1821.</a:t>
            </a:r>
            <a:endParaRPr lang="es-PA" sz="2000" b="0" dirty="0"/>
          </a:p>
        </p:txBody>
      </p:sp>
      <p:sp>
        <p:nvSpPr>
          <p:cNvPr id="4" name="3 Marcador de contenido"/>
          <p:cNvSpPr>
            <a:spLocks noGrp="1"/>
          </p:cNvSpPr>
          <p:nvPr>
            <p:ph sz="half" idx="2"/>
          </p:nvPr>
        </p:nvSpPr>
        <p:spPr/>
        <p:txBody>
          <a:bodyPr>
            <a:normAutofit fontScale="85000" lnSpcReduction="20000"/>
          </a:bodyPr>
          <a:lstStyle/>
          <a:p>
            <a:endParaRPr lang="es-PA"/>
          </a:p>
        </p:txBody>
      </p:sp>
      <p:sp>
        <p:nvSpPr>
          <p:cNvPr id="2" name="1 Título"/>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es-ES" b="1" dirty="0"/>
              <a:t>Celebración del día 10 de noviembre</a:t>
            </a:r>
            <a:r>
              <a:rPr lang="es-ES" dirty="0"/>
              <a:t>.</a:t>
            </a:r>
            <a:endParaRPr lang="es-PA" dirty="0"/>
          </a:p>
        </p:txBody>
      </p:sp>
      <p:pic>
        <p:nvPicPr>
          <p:cNvPr id="101378" name="Picture 2" descr="http://costablanca.com.pa/comunidad-de-playa/wp-content/uploads/2013/10/Portada_mes_de_la_patriaBandera-de-Panama1-600x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24744"/>
            <a:ext cx="3240360"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47233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822960" y="908720"/>
            <a:ext cx="3389000" cy="4464496"/>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s-ES" sz="1400" dirty="0">
                <a:solidFill>
                  <a:schemeClr val="tx2"/>
                </a:solidFill>
              </a:rPr>
              <a:t>        </a:t>
            </a:r>
            <a:r>
              <a:rPr lang="es-ES" sz="1400" b="0" dirty="0">
                <a:solidFill>
                  <a:schemeClr val="tx2"/>
                </a:solidFill>
              </a:rPr>
              <a:t>La Independencia de Panamá de España fue el proceso emancipador desarrollado entre el 10 de noviembre y el 28 de noviembre de 1821. Por el cuál Panamá rompe los lazos coloniales que existían entre su territorio y el Imperio español, dando así término a 320 años de vida colonial.</a:t>
            </a:r>
          </a:p>
          <a:p>
            <a:pPr algn="just"/>
            <a:r>
              <a:rPr lang="es-ES" sz="1400" b="0" dirty="0">
                <a:solidFill>
                  <a:schemeClr val="tx2"/>
                </a:solidFill>
              </a:rPr>
              <a:t>        El movimiento panameño de independencia de la Corona Española se inicia el 10 de noviembre de 1821 con la Independencia de la Villa de Los Santos dirigido por Segundo Villareal, el cual contó con el respaldo de otras ciudades como </a:t>
            </a:r>
            <a:r>
              <a:rPr lang="es-ES" sz="1400" b="0" dirty="0" err="1">
                <a:solidFill>
                  <a:schemeClr val="tx2"/>
                </a:solidFill>
              </a:rPr>
              <a:t>Natá</a:t>
            </a:r>
            <a:r>
              <a:rPr lang="es-ES" sz="1400" b="0" dirty="0">
                <a:solidFill>
                  <a:schemeClr val="tx2"/>
                </a:solidFill>
              </a:rPr>
              <a:t> de los Caballeros Penonomé, </a:t>
            </a:r>
            <a:r>
              <a:rPr lang="es-ES" sz="1400" b="0" dirty="0" err="1">
                <a:solidFill>
                  <a:schemeClr val="tx2"/>
                </a:solidFill>
              </a:rPr>
              <a:t>Ocú</a:t>
            </a:r>
            <a:r>
              <a:rPr lang="es-ES" sz="1400" b="0" dirty="0">
                <a:solidFill>
                  <a:schemeClr val="tx2"/>
                </a:solidFill>
              </a:rPr>
              <a:t> y Parita.</a:t>
            </a:r>
          </a:p>
          <a:p>
            <a:pPr algn="just"/>
            <a:r>
              <a:rPr lang="es-ES" sz="1400" b="0" dirty="0">
                <a:solidFill>
                  <a:schemeClr val="tx2"/>
                </a:solidFill>
              </a:rPr>
              <a:t>         Los jóvenes del sistema escolar tanto público como particular desfilan en esta fecha  honor a la patria..</a:t>
            </a:r>
          </a:p>
          <a:p>
            <a:pPr algn="just"/>
            <a:endParaRPr lang="es-PA" sz="1400" dirty="0">
              <a:solidFill>
                <a:schemeClr val="tx2"/>
              </a:solidFill>
            </a:endParaRPr>
          </a:p>
        </p:txBody>
      </p:sp>
      <p:sp>
        <p:nvSpPr>
          <p:cNvPr id="2" name="1 Título"/>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pPr algn="ctr"/>
            <a:r>
              <a:rPr lang="es-ES" dirty="0"/>
              <a:t>28 de noviembre de 1821</a:t>
            </a:r>
            <a:endParaRPr lang="es-PA" dirty="0"/>
          </a:p>
        </p:txBody>
      </p:sp>
      <p:pic>
        <p:nvPicPr>
          <p:cNvPr id="4" name="3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61096" y="1124744"/>
            <a:ext cx="4071343"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2637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es-ES" dirty="0"/>
              <a:t>Desfiles patrios, mes de noviembre</a:t>
            </a:r>
            <a:endParaRPr lang="es-PA" dirty="0"/>
          </a:p>
        </p:txBody>
      </p:sp>
      <p:pic>
        <p:nvPicPr>
          <p:cNvPr id="15" name="14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08352" y="1096963"/>
            <a:ext cx="2784871" cy="3713162"/>
          </a:xfrm>
        </p:spPr>
      </p:pic>
      <p:sp>
        <p:nvSpPr>
          <p:cNvPr id="16" name="15 Marcador de contenido"/>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lstStyle/>
          <a:p>
            <a:r>
              <a:rPr lang="es-ES" dirty="0"/>
              <a:t>    </a:t>
            </a:r>
          </a:p>
          <a:p>
            <a:pPr algn="just"/>
            <a:r>
              <a:rPr lang="es-ES" b="0" dirty="0"/>
              <a:t>    Las bandas escolares suelen deleitar al público con sus  motivadoras  y elegantes piezas musicales.</a:t>
            </a:r>
            <a:endParaRPr lang="es-PA" b="0" dirty="0"/>
          </a:p>
        </p:txBody>
      </p:sp>
    </p:spTree>
    <p:extLst>
      <p:ext uri="{BB962C8B-B14F-4D97-AF65-F5344CB8AC3E}">
        <p14:creationId xmlns:p14="http://schemas.microsoft.com/office/powerpoint/2010/main" val="351416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0"/>
            <a:ext cx="7520940" cy="1124744"/>
          </a:xfrm>
        </p:spPr>
        <p:style>
          <a:lnRef idx="3">
            <a:schemeClr val="lt1"/>
          </a:lnRef>
          <a:fillRef idx="1">
            <a:schemeClr val="accent2"/>
          </a:fillRef>
          <a:effectRef idx="1">
            <a:schemeClr val="accent2"/>
          </a:effectRef>
          <a:fontRef idx="minor">
            <a:schemeClr val="lt1"/>
          </a:fontRef>
        </p:style>
        <p:txBody>
          <a:bodyPr/>
          <a:lstStyle/>
          <a:p>
            <a:pPr algn="ctr"/>
            <a:r>
              <a:rPr lang="es-ES" dirty="0"/>
              <a:t>Bandas  de música rindiéndole honor a la patria</a:t>
            </a:r>
            <a:endParaRPr lang="es-PA" dirty="0"/>
          </a:p>
        </p:txBody>
      </p:sp>
      <p:pic>
        <p:nvPicPr>
          <p:cNvPr id="6" name="5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00588" y="1556792"/>
            <a:ext cx="3462536" cy="2596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2325" y="1484784"/>
            <a:ext cx="3200400" cy="2668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9959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781</TotalTime>
  <Words>1545</Words>
  <Application>Microsoft Macintosh PowerPoint</Application>
  <PresentationFormat>Presentación en pantalla (4:3)</PresentationFormat>
  <Paragraphs>74</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Arial Black</vt:lpstr>
      <vt:lpstr>Baskerville Old Face</vt:lpstr>
      <vt:lpstr>Franklin Gothic Book</vt:lpstr>
      <vt:lpstr>Franklin Gothic Medium</vt:lpstr>
      <vt:lpstr>Tunga</vt:lpstr>
      <vt:lpstr>Wingdings</vt:lpstr>
      <vt:lpstr>Ángulos</vt:lpstr>
      <vt:lpstr>NOVIEMBRE  </vt:lpstr>
      <vt:lpstr>Importancia del 3 de noviembre</vt:lpstr>
      <vt:lpstr>Separación de panamá de Colombia</vt:lpstr>
      <vt:lpstr>4 de noviembre, día de los  símbolos patrios</vt:lpstr>
      <vt:lpstr>¿Qué celebramos el 5 de noviembre?</vt:lpstr>
      <vt:lpstr>Celebración del día 10 de noviembre.</vt:lpstr>
      <vt:lpstr>28 de noviembre de 1821</vt:lpstr>
      <vt:lpstr>Desfiles patrios, mes de noviembre</vt:lpstr>
      <vt:lpstr>Bandas  de música rindiéndole honor a la patria</vt:lpstr>
      <vt:lpstr>Mes de noviembre</vt:lpstr>
      <vt:lpstr>Presentación de PowerPoint</vt:lpstr>
      <vt:lpstr>   La Bandera, Significado de colores y ESTRELLAS </vt:lpstr>
      <vt:lpstr>Reglas y uso de la bandera</vt:lpstr>
      <vt:lpstr>Presentación de PowerPoint</vt:lpstr>
      <vt:lpstr>Himno nacional de panamá</vt:lpstr>
      <vt:lpstr>El escudo nacional</vt:lpstr>
      <vt:lpstr>El escudo nacional</vt:lpstr>
      <vt:lpstr>OTROS SÍMBOLOS DE LA NACIONALIDAD... </vt:lpstr>
      <vt:lpstr>El águila arpía</vt:lpstr>
      <vt:lpstr>La flor del espÍritu santo</vt:lpstr>
      <vt:lpstr>infografía</vt:lpstr>
    </vt:vector>
  </TitlesOfParts>
  <Company>meduca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 DE NOVIEMBRE</dc:title>
  <dc:creator>portal-15</dc:creator>
  <cp:lastModifiedBy>Usuario de Microsoft Office</cp:lastModifiedBy>
  <cp:revision>52</cp:revision>
  <dcterms:created xsi:type="dcterms:W3CDTF">2015-10-27T12:22:29Z</dcterms:created>
  <dcterms:modified xsi:type="dcterms:W3CDTF">2018-10-31T16:51:55Z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TC062560583082</vt:lpwstr>
  </property>
</Properties>
</file>